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41" r:id="rId2"/>
    <p:sldId id="342" r:id="rId3"/>
    <p:sldId id="257" r:id="rId4"/>
    <p:sldId id="535"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12"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61" autoAdjust="0"/>
    <p:restoredTop sz="74161" autoAdjust="0"/>
  </p:normalViewPr>
  <p:slideViewPr>
    <p:cSldViewPr showGuides="1">
      <p:cViewPr varScale="1">
        <p:scale>
          <a:sx n="90" d="100"/>
          <a:sy n="90" d="100"/>
        </p:scale>
        <p:origin x="-1424"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5/29/18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5/29/18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smtClean="0"/>
              <a:t>Overview of the flow of the </a:t>
            </a:r>
            <a:r>
              <a:rPr lang="en-US" dirty="0" err="1" smtClean="0"/>
              <a:t>StringTie</a:t>
            </a:r>
            <a:r>
              <a:rPr lang="en-US" dirty="0" smtClean="0"/>
              <a:t> algorithm, compared to Cufflinks and </a:t>
            </a:r>
            <a:r>
              <a:rPr lang="en-US" dirty="0" err="1" smtClean="0"/>
              <a:t>Traph</a:t>
            </a:r>
            <a:r>
              <a:rPr lang="en-US" dirty="0" smtClean="0"/>
              <a:t>. </a:t>
            </a:r>
          </a:p>
          <a:p>
            <a:pPr marL="228600" indent="-228600">
              <a:buAutoNum type="alphaLcParenBoth"/>
            </a:pPr>
            <a:endParaRPr lang="en-US" dirty="0" smtClean="0"/>
          </a:p>
          <a:p>
            <a:pPr marL="0" indent="0">
              <a:buNone/>
            </a:pPr>
            <a:r>
              <a:rPr lang="en-US" dirty="0" smtClean="0"/>
              <a:t>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first groups reads into clusters. Then it creates a splice</a:t>
            </a:r>
            <a:r>
              <a:rPr lang="en-US" baseline="0" dirty="0" smtClean="0"/>
              <a:t> graph for each cluster (nodes represent exons or parts of exons, and paths through the graph represent possible splice variants).</a:t>
            </a:r>
            <a:r>
              <a:rPr lang="en-US" dirty="0" smtClean="0"/>
              <a:t> </a:t>
            </a:r>
            <a:r>
              <a:rPr lang="en-US" dirty="0" err="1" smtClean="0"/>
              <a:t>StringTie</a:t>
            </a:r>
            <a:r>
              <a:rPr lang="en-US" dirty="0" smtClean="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smtClean="0"/>
          </a:p>
          <a:p>
            <a:pPr marL="0" indent="0">
              <a:buNone/>
            </a:pPr>
            <a:r>
              <a:rPr lang="en-US" dirty="0" smtClean="0"/>
              <a:t>(</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40445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seq</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92496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smtClean="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dirty="0" smtClean="0"/>
              <a:t>The maximum flow problem is a well-studied problem in optimization theory.</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11</a:t>
            </a:fld>
            <a:endParaRPr lang="en-US"/>
          </a:p>
        </p:txBody>
      </p:sp>
    </p:spTree>
    <p:extLst>
      <p:ext uri="{BB962C8B-B14F-4D97-AF65-F5344CB8AC3E}">
        <p14:creationId xmlns:p14="http://schemas.microsoft.com/office/powerpoint/2010/main" val="379175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recommend </a:t>
            </a:r>
            <a:r>
              <a:rPr lang="en-US" dirty="0" err="1" smtClean="0"/>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17</a:t>
            </a:fld>
            <a:endParaRPr lang="en-US"/>
          </a:p>
        </p:txBody>
      </p:sp>
    </p:spTree>
    <p:extLst>
      <p:ext uri="{BB962C8B-B14F-4D97-AF65-F5344CB8AC3E}">
        <p14:creationId xmlns:p14="http://schemas.microsoft.com/office/powerpoint/2010/main" val="382793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5/29/18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 Id="rId3" Type="http://schemas.openxmlformats.org/officeDocument/2006/relationships/hyperlink" Target="http://www.genviz.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4" Type="http://schemas.openxmlformats.org/officeDocument/2006/relationships/hyperlink" Target="https://www.ncbi.nlm.nih.gov/pubmed/22872506"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899593" y="667233"/>
            <a:ext cx="7488831" cy="5642087"/>
          </a:xfrm>
        </p:spPr>
      </p:pic>
      <p:sp>
        <p:nvSpPr>
          <p:cNvPr id="5" name="Title 1"/>
          <p:cNvSpPr>
            <a:spLocks noGrp="1"/>
          </p:cNvSpPr>
          <p:nvPr>
            <p:ph type="title"/>
          </p:nvPr>
        </p:nvSpPr>
        <p:spPr>
          <a:xfrm>
            <a:off x="152400" y="44624"/>
            <a:ext cx="8839200" cy="490066"/>
          </a:xfrm>
        </p:spPr>
        <p:txBody>
          <a:bodyPr/>
          <a:lstStyle/>
          <a:p>
            <a:r>
              <a:rPr lang="en-US" sz="2000" dirty="0" smtClean="0"/>
              <a:t>Construct splice graph, identify path with heaviest coverage, construct flow network, assemble transcript, remove reads and repeat</a:t>
            </a:r>
            <a:endParaRPr lang="en-US" sz="2000" dirty="0"/>
          </a:p>
        </p:txBody>
      </p:sp>
    </p:spTree>
    <p:extLst>
      <p:ext uri="{BB962C8B-B14F-4D97-AF65-F5344CB8AC3E}">
        <p14:creationId xmlns:p14="http://schemas.microsoft.com/office/powerpoint/2010/main" val="28057124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008112"/>
          </a:xfrm>
        </p:spPr>
        <p:txBody>
          <a:bodyPr/>
          <a:lstStyle/>
          <a:p>
            <a:r>
              <a:rPr lang="en-US" sz="2800" dirty="0" smtClean="0"/>
              <a:t>From flow network for each transcript, maximum flow is used to assemble transcript and estimate abundance </a:t>
            </a:r>
            <a:endParaRPr lang="en-US" sz="2800" dirty="0"/>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1115616" y="980728"/>
            <a:ext cx="6480720" cy="4926544"/>
          </a:xfrm>
        </p:spPr>
      </p:pic>
      <p:sp>
        <p:nvSpPr>
          <p:cNvPr id="5" name="Rectangle 4"/>
          <p:cNvSpPr/>
          <p:nvPr/>
        </p:nvSpPr>
        <p:spPr>
          <a:xfrm>
            <a:off x="179512" y="5877272"/>
            <a:ext cx="8964488" cy="523220"/>
          </a:xfrm>
          <a:prstGeom prst="rect">
            <a:avLst/>
          </a:prstGeom>
        </p:spPr>
        <p:txBody>
          <a:bodyPr wrap="square">
            <a:spAutoFit/>
          </a:bodyPr>
          <a:lstStyle/>
          <a:p>
            <a:r>
              <a:rPr lang="en-US" sz="1400" dirty="0" err="1" smtClean="0"/>
              <a:t>StringTie</a:t>
            </a:r>
            <a:r>
              <a:rPr lang="en-US" sz="1400" dirty="0"/>
              <a:t> </a:t>
            </a:r>
            <a:r>
              <a:rPr lang="en-US" sz="1400" dirty="0" smtClean="0"/>
              <a:t>uses basic graph theory (splice graph), custom heuristics (heaviest path), more graph theory (flow network) and optimization theory (maximum flow). See </a:t>
            </a:r>
            <a:r>
              <a:rPr lang="en-US" sz="1400" dirty="0" err="1" smtClean="0"/>
              <a:t>StringTie</a:t>
            </a:r>
            <a:r>
              <a:rPr lang="en-US" sz="1400" dirty="0" smtClean="0"/>
              <a:t> paper for </a:t>
            </a:r>
            <a:r>
              <a:rPr lang="en-US" sz="1400" dirty="0" err="1" smtClean="0"/>
              <a:t>defintions</a:t>
            </a:r>
            <a:r>
              <a:rPr lang="en-US" sz="1400" dirty="0" smtClean="0"/>
              <a:t> and math.</a:t>
            </a:r>
            <a:endParaRPr lang="en-US" sz="1400" dirty="0"/>
          </a:p>
        </p:txBody>
      </p:sp>
    </p:spTree>
    <p:extLst>
      <p:ext uri="{BB962C8B-B14F-4D97-AF65-F5344CB8AC3E}">
        <p14:creationId xmlns:p14="http://schemas.microsoft.com/office/powerpoint/2010/main" val="2098244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41359714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4538599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374729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7906415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5666903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39200" cy="936104"/>
          </a:xfrm>
        </p:spPr>
        <p:txBody>
          <a:bodyPr/>
          <a:lstStyle/>
          <a:p>
            <a:r>
              <a:rPr lang="en-US" sz="2800" dirty="0" err="1" smtClean="0"/>
              <a:t>HTSeq</a:t>
            </a:r>
            <a:r>
              <a:rPr lang="en-US" sz="2800" dirty="0" smtClean="0"/>
              <a:t>-count basically counts reads supporting a feature (exon, gene) by assessing overlapping coordinates</a:t>
            </a:r>
            <a:endParaRPr lang="en-US" sz="2800" dirty="0"/>
          </a:p>
        </p:txBody>
      </p:sp>
      <p:pic>
        <p:nvPicPr>
          <p:cNvPr id="4" name="Picture 3"/>
          <p:cNvPicPr>
            <a:picLocks noChangeAspect="1"/>
          </p:cNvPicPr>
          <p:nvPr/>
        </p:nvPicPr>
        <p:blipFill>
          <a:blip r:embed="rId3"/>
          <a:stretch>
            <a:fillRect/>
          </a:stretch>
        </p:blipFill>
        <p:spPr>
          <a:xfrm>
            <a:off x="1729280" y="1124744"/>
            <a:ext cx="5290992" cy="4752528"/>
          </a:xfrm>
          <a:prstGeom prst="rect">
            <a:avLst/>
          </a:prstGeom>
        </p:spPr>
      </p:pic>
      <p:sp>
        <p:nvSpPr>
          <p:cNvPr id="5" name="TextBox 4"/>
          <p:cNvSpPr txBox="1"/>
          <p:nvPr/>
        </p:nvSpPr>
        <p:spPr>
          <a:xfrm>
            <a:off x="323527" y="5939988"/>
            <a:ext cx="8712969" cy="369332"/>
          </a:xfrm>
          <a:prstGeom prst="rect">
            <a:avLst/>
          </a:prstGeom>
          <a:noFill/>
        </p:spPr>
        <p:txBody>
          <a:bodyPr wrap="square" rtlCol="0">
            <a:spAutoFit/>
          </a:bodyPr>
          <a:lstStyle/>
          <a:p>
            <a:r>
              <a:rPr lang="en-US" sz="1800" dirty="0" smtClean="0"/>
              <a:t>Whether a read is counted depends on the nature of overlap and “mode” selected</a:t>
            </a:r>
            <a:endParaRPr lang="en-US" sz="1800" dirty="0"/>
          </a:p>
        </p:txBody>
      </p:sp>
    </p:spTree>
    <p:extLst>
      <p:ext uri="{BB962C8B-B14F-4D97-AF65-F5344CB8AC3E}">
        <p14:creationId xmlns:p14="http://schemas.microsoft.com/office/powerpoint/2010/main" val="1824632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smtClean="0">
                <a:latin typeface="Calibri" charset="0"/>
                <a:ea typeface="ＭＳ Ｐゴシック" charset="0"/>
              </a:rPr>
              <a:t>DESeq2 </a:t>
            </a:r>
            <a:r>
              <a:rPr lang="en-US" dirty="0">
                <a:latin typeface="Calibri" charset="0"/>
                <a:ea typeface="ＭＳ Ｐゴシック" charset="0"/>
              </a:rPr>
              <a:t>-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6536175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864096"/>
          </a:xfrm>
        </p:spPr>
        <p:txBody>
          <a:bodyPr/>
          <a:lstStyle/>
          <a:p>
            <a:r>
              <a:rPr lang="en-US" sz="3600" dirty="0">
                <a:latin typeface="Calibri" charset="0"/>
                <a:ea typeface="ＭＳ Ｐゴシック" charset="0"/>
              </a:rPr>
              <a:t>‘FPKM’ expression estimates vs. ‘raw’ counts</a:t>
            </a:r>
          </a:p>
        </p:txBody>
      </p:sp>
      <p:sp>
        <p:nvSpPr>
          <p:cNvPr id="31746" name="Content Placeholder 2"/>
          <p:cNvSpPr>
            <a:spLocks noGrp="1"/>
          </p:cNvSpPr>
          <p:nvPr>
            <p:ph idx="1"/>
          </p:nvPr>
        </p:nvSpPr>
        <p:spPr>
          <a:xfrm>
            <a:off x="179512" y="692696"/>
            <a:ext cx="8839200" cy="5616624"/>
          </a:xfrm>
        </p:spPr>
        <p:txBody>
          <a:bodyPr/>
          <a:lstStyle/>
          <a:p>
            <a:r>
              <a:rPr lang="en-US" dirty="0">
                <a:latin typeface="Calibri" charset="0"/>
                <a:ea typeface="ＭＳ Ｐゴシック" charset="0"/>
              </a:rPr>
              <a:t>Which should I use</a:t>
            </a:r>
            <a:r>
              <a:rPr lang="en-US" dirty="0" smtClean="0">
                <a:latin typeface="Calibri" charset="0"/>
                <a:ea typeface="ＭＳ Ｐゴシック" charset="0"/>
              </a:rPr>
              <a:t>?</a:t>
            </a:r>
          </a:p>
          <a:p>
            <a:pPr lvl="1"/>
            <a:r>
              <a:rPr lang="en-US" dirty="0" smtClean="0">
                <a:latin typeface="Calibri" charset="0"/>
                <a:ea typeface="ＭＳ Ｐゴシック" charset="0"/>
              </a:rPr>
              <a:t>Long running debate with countless blogs and analyses arguing the advantages of each. The general consensus:</a:t>
            </a:r>
            <a:endParaRPr lang="en-US" dirty="0">
              <a:latin typeface="Calibri" charset="0"/>
              <a:ea typeface="ＭＳ Ｐゴシック" charset="0"/>
            </a:endParaRP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a:t>
            </a:r>
            <a:r>
              <a:rPr lang="en-US" dirty="0" smtClean="0">
                <a:latin typeface="Calibri" charset="0"/>
                <a:ea typeface="ＭＳ Ｐゴシック" charset="0"/>
              </a:rPr>
              <a:t>suite</a:t>
            </a:r>
          </a:p>
          <a:p>
            <a:pPr lvl="2"/>
            <a:r>
              <a:rPr lang="en-US" dirty="0" smtClean="0">
                <a:latin typeface="Calibri" charset="0"/>
                <a:ea typeface="ＭＳ Ｐゴシック" charset="0"/>
              </a:rPr>
              <a:t>Isoform </a:t>
            </a:r>
            <a:r>
              <a:rPr lang="en-US" dirty="0" err="1" smtClean="0">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a:t>
            </a:r>
            <a:r>
              <a:rPr lang="en-US" dirty="0" smtClean="0">
                <a:latin typeface="Calibri" charset="0"/>
                <a:ea typeface="ＭＳ Ｐゴシック" charset="0"/>
              </a:rPr>
              <a:t>differential *gene*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28040777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10742565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8936785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36922647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a:latin typeface="Calibri" charset="0"/>
              <a:ea typeface="ＭＳ Ｐゴシック" charset="0"/>
            </a:endParaRPr>
          </a:p>
          <a:p>
            <a:r>
              <a:rPr lang="en-US" dirty="0" smtClean="0">
                <a:latin typeface="Calibri" charset="0"/>
                <a:ea typeface="ＭＳ Ｐゴシック" charset="0"/>
              </a:rPr>
              <a:t>See </a:t>
            </a:r>
            <a:r>
              <a:rPr lang="en-US" dirty="0" smtClean="0">
                <a:latin typeface="Calibri" charset="0"/>
                <a:ea typeface="ＭＳ Ｐゴシック" charset="0"/>
                <a:hlinkClick r:id="rId3"/>
              </a:rPr>
              <a:t>www.genviz.org</a:t>
            </a:r>
            <a:r>
              <a:rPr lang="en-US" dirty="0" smtClean="0">
                <a:latin typeface="Calibri" charset="0"/>
                <a:ea typeface="ＭＳ Ｐゴシック" charset="0"/>
              </a:rPr>
              <a:t> (Differential Expression and Pathway Analysis sections)</a:t>
            </a:r>
          </a:p>
          <a:p>
            <a:endParaRPr lang="en-US" dirty="0">
              <a:latin typeface="Calibri" charset="0"/>
              <a:ea typeface="ＭＳ Ｐゴシック" charset="0"/>
            </a:endParaRPr>
          </a:p>
          <a:p>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24570803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35635855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31025252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Expression and Differential Expression (lecture)</a:t>
            </a:r>
            <a:endParaRPr lang="en-US" sz="2000"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and Obi Griffith</a:t>
            </a:r>
          </a:p>
          <a:p>
            <a:pPr fontAlgn="auto">
              <a:spcAft>
                <a:spcPts val="0"/>
              </a:spcAft>
              <a:defRPr/>
            </a:pPr>
            <a:r>
              <a:rPr lang="en-US" sz="1600" dirty="0">
                <a:ln w="1270">
                  <a:solidFill>
                    <a:schemeClr val="tx1">
                      <a:alpha val="38000"/>
                    </a:schemeClr>
                  </a:solidFill>
                </a:ln>
                <a:latin typeface="Calibri"/>
                <a:cs typeface="Calibri"/>
              </a:rPr>
              <a:t>Informatics for RNA-seq Analysis</a:t>
            </a:r>
            <a:br>
              <a:rPr lang="en-US" sz="1600" dirty="0">
                <a:ln w="1270">
                  <a:solidFill>
                    <a:schemeClr val="tx1">
                      <a:alpha val="38000"/>
                    </a:schemeClr>
                  </a:solidFill>
                </a:ln>
                <a:latin typeface="Calibri"/>
                <a:cs typeface="Calibri"/>
              </a:rPr>
            </a:br>
            <a:r>
              <a:rPr lang="en-US" sz="1400" dirty="0" smtClean="0">
                <a:ln w="1270">
                  <a:solidFill>
                    <a:schemeClr val="tx1">
                      <a:alpha val="38000"/>
                    </a:schemeClr>
                  </a:solidFill>
                </a:ln>
                <a:latin typeface="Calibri"/>
                <a:cs typeface="Calibri"/>
              </a:rPr>
              <a:t>May 28-30, 2018</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20000"/>
          </a:bodyPr>
          <a:lstStyle/>
          <a:p>
            <a:pPr>
              <a:defRPr/>
            </a:pPr>
            <a:r>
              <a:rPr lang="en-US" dirty="0" smtClean="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a:t>
            </a:r>
            <a:r>
              <a:rPr lang="en-US" b="1" dirty="0" smtClean="0"/>
              <a:t>Expression</a:t>
            </a:r>
          </a:p>
          <a:p>
            <a:pPr>
              <a:defRPr/>
            </a:pPr>
            <a:r>
              <a:rPr lang="en-US" dirty="0" smtClean="0"/>
              <a:t>Module 4: Alignment Free Expression Estimation</a:t>
            </a:r>
            <a:endParaRPr lang="en-US" dirty="0"/>
          </a:p>
          <a:p>
            <a:pPr>
              <a:defRPr/>
            </a:pPr>
            <a:r>
              <a:rPr lang="en-US" dirty="0"/>
              <a:t>Module 5</a:t>
            </a:r>
            <a:r>
              <a:rPr lang="en-US" dirty="0" smtClean="0"/>
              <a:t>: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1026960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dirty="0">
                <a:latin typeface="Calibri" charset="0"/>
                <a:ea typeface="ＭＳ Ｐゴシック" charset="0"/>
              </a:rPr>
              <a:t>of m</a:t>
            </a:r>
            <a:r>
              <a:rPr lang="en-US" dirty="0" smtClean="0">
                <a:latin typeface="Calibri" charset="0"/>
                <a:ea typeface="ＭＳ Ｐゴシック" charset="0"/>
              </a:rPr>
              <a:t>odule 3</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42013361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12074699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323278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85000" lnSpcReduction="2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Determine total sample fragment count and divide by 1,000,000</a:t>
            </a:r>
          </a:p>
          <a:p>
            <a:pPr lvl="3"/>
            <a:r>
              <a:rPr lang="en-US" dirty="0" smtClean="0"/>
              <a:t>“per million” scaling factor</a:t>
            </a:r>
          </a:p>
          <a:p>
            <a:pPr lvl="2"/>
            <a:r>
              <a:rPr lang="en-US" dirty="0" smtClean="0"/>
              <a:t>2) Divide each gene/transcript fragment count by #1</a:t>
            </a:r>
          </a:p>
          <a:p>
            <a:pPr lvl="3"/>
            <a:r>
              <a:rPr lang="en-US" dirty="0" smtClean="0"/>
              <a:t>fragments per million, FPM</a:t>
            </a:r>
          </a:p>
          <a:p>
            <a:pPr lvl="2"/>
            <a:r>
              <a:rPr lang="en-US" dirty="0" smtClean="0"/>
              <a:t>3) Divide each FPM by length of each gene/transcript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each fragment count by length of each transcript in </a:t>
            </a:r>
            <a:r>
              <a:rPr lang="en-US" dirty="0" err="1" smtClean="0"/>
              <a:t>kilobases</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values for the sample and divide by 1,000,000</a:t>
            </a:r>
          </a:p>
          <a:p>
            <a:pPr lvl="3"/>
            <a:r>
              <a:rPr lang="en-US" dirty="0" smtClean="0"/>
              <a:t>“per million” scaling factor</a:t>
            </a:r>
          </a:p>
          <a:p>
            <a:pPr lvl="2"/>
            <a:r>
              <a:rPr lang="en-US" dirty="0" smtClean="0"/>
              <a:t>3) Divide #1 by #2 (TPM)</a:t>
            </a:r>
          </a:p>
          <a:p>
            <a:pPr lvl="2"/>
            <a:endParaRPr lang="en-US" dirty="0" smtClean="0"/>
          </a:p>
          <a:p>
            <a:r>
              <a:rPr lang="en-US" sz="2100" dirty="0" smtClean="0"/>
              <a:t>The </a:t>
            </a:r>
            <a:r>
              <a:rPr lang="en-US" sz="2100" dirty="0"/>
              <a:t>sum of all TPMs in each sample </a:t>
            </a:r>
            <a:r>
              <a:rPr lang="en-US" sz="2100" dirty="0" smtClean="0"/>
              <a:t>is </a:t>
            </a:r>
            <a:r>
              <a:rPr lang="en-US" sz="2100" dirty="0"/>
              <a:t>the same. </a:t>
            </a:r>
            <a:r>
              <a:rPr lang="en-US" sz="2100" dirty="0" smtClean="0"/>
              <a:t>Easier </a:t>
            </a:r>
            <a:r>
              <a:rPr lang="en-US" sz="2100" dirty="0"/>
              <a:t>to compare </a:t>
            </a:r>
            <a:r>
              <a:rPr lang="en-US" sz="2100" dirty="0" smtClean="0"/>
              <a:t>across samples!</a:t>
            </a:r>
            <a:endParaRPr lang="en-US" sz="2100" dirty="0" smtClean="0">
              <a:hlinkClick r:id="rId3"/>
            </a:endParaRPr>
          </a:p>
          <a:p>
            <a:r>
              <a:rPr lang="en-US" sz="1800" dirty="0" smtClean="0">
                <a:hlinkClick r:id="rId3"/>
              </a:rPr>
              <a:t>http</a:t>
            </a:r>
            <a:r>
              <a:rPr lang="en-US" sz="1800" dirty="0">
                <a:hlinkClick r:id="rId3"/>
              </a:rPr>
              <a:t>://www.rna-seqblog.com/rpkm-fpkm-and-tpm-clearly-explained</a:t>
            </a:r>
            <a:r>
              <a:rPr lang="en-US" sz="1800" dirty="0" smtClean="0">
                <a:hlinkClick r:id="rId3"/>
              </a:rPr>
              <a:t>/</a:t>
            </a:r>
            <a:endParaRPr lang="en-US" sz="1800" dirty="0" smtClean="0"/>
          </a:p>
          <a:p>
            <a:r>
              <a:rPr lang="en-US" sz="1800" dirty="0">
                <a:hlinkClick r:id="rId4"/>
              </a:rPr>
              <a:t>https://www.ncbi.nlm.nih.gov/pubmed/</a:t>
            </a:r>
            <a:r>
              <a:rPr lang="en-US" sz="1800" dirty="0" smtClean="0">
                <a:hlinkClick r:id="rId4"/>
              </a:rPr>
              <a:t>22872506</a:t>
            </a:r>
            <a:r>
              <a:rPr lang="en-US" sz="1800" dirty="0" smtClean="0"/>
              <a:t> </a:t>
            </a:r>
          </a:p>
        </p:txBody>
      </p:sp>
    </p:spTree>
    <p:extLst>
      <p:ext uri="{BB962C8B-B14F-4D97-AF65-F5344CB8AC3E}">
        <p14:creationId xmlns:p14="http://schemas.microsoft.com/office/powerpoint/2010/main" val="41847856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403648" y="1019215"/>
            <a:ext cx="9083859" cy="4855166"/>
          </a:xfrm>
        </p:spPr>
      </p:pic>
      <p:sp>
        <p:nvSpPr>
          <p:cNvPr id="7" name="TextBox 6"/>
          <p:cNvSpPr txBox="1"/>
          <p:nvPr/>
        </p:nvSpPr>
        <p:spPr>
          <a:xfrm>
            <a:off x="3723" y="1535881"/>
            <a:ext cx="2840085" cy="3693319"/>
          </a:xfrm>
          <a:prstGeom prst="rect">
            <a:avLst/>
          </a:prstGeom>
          <a:noFill/>
        </p:spPr>
        <p:txBody>
          <a:bodyPr wrap="square" rtlCol="0">
            <a:spAutoFit/>
          </a:bodyPr>
          <a:lstStyle/>
          <a:p>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
        <p:nvSpPr>
          <p:cNvPr id="5" name="TextBox 4"/>
          <p:cNvSpPr txBox="1"/>
          <p:nvPr/>
        </p:nvSpPr>
        <p:spPr>
          <a:xfrm>
            <a:off x="7308304" y="2060848"/>
            <a:ext cx="1440160" cy="523220"/>
          </a:xfrm>
          <a:prstGeom prst="rect">
            <a:avLst/>
          </a:prstGeom>
          <a:noFill/>
        </p:spPr>
        <p:txBody>
          <a:bodyPr wrap="square" rtlCol="0">
            <a:spAutoFit/>
          </a:bodyPr>
          <a:lstStyle/>
          <a:p>
            <a:r>
              <a:rPr lang="en-US" sz="1400" dirty="0" smtClean="0"/>
              <a:t>Group reads into clusters</a:t>
            </a:r>
            <a:endParaRPr lang="en-US" sz="1400" dirty="0"/>
          </a:p>
        </p:txBody>
      </p:sp>
    </p:spTree>
    <p:extLst>
      <p:ext uri="{BB962C8B-B14F-4D97-AF65-F5344CB8AC3E}">
        <p14:creationId xmlns:p14="http://schemas.microsoft.com/office/powerpoint/2010/main" val="7242035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10103</TotalTime>
  <Words>2192</Words>
  <Application>Microsoft Macintosh PowerPoint</Application>
  <PresentationFormat>On-screen Show (4:3)</PresentationFormat>
  <Paragraphs>200</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Canadian Bioinformatics Workshops</vt:lpstr>
      <vt:lpstr>PowerPoint Presentation</vt:lpstr>
      <vt:lpstr>PowerPoint Presentation</vt:lpstr>
      <vt:lpstr>Learning objectives of the course</vt:lpstr>
      <vt:lpstr>Learning objectives of module 3</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686</cp:revision>
  <dcterms:created xsi:type="dcterms:W3CDTF">2010-04-21T18:53:51Z</dcterms:created>
  <dcterms:modified xsi:type="dcterms:W3CDTF">2018-05-29T14:55:35Z</dcterms:modified>
</cp:coreProperties>
</file>