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ioconductor.org/" TargetMode="External"/><Relationship Id="rId12" Type="http://schemas.openxmlformats.org/officeDocument/2006/relationships/hyperlink" Target="http://compbio.mit.edu/cummeRbund/" TargetMode="External"/><Relationship Id="rId13" Type="http://schemas.openxmlformats.org/officeDocument/2006/relationships/hyperlink" Target="http://www.bioconductor.org/packages/release/bioc/html/edgeR.html" TargetMode="External"/><Relationship Id="rId14" Type="http://schemas.openxmlformats.org/officeDocument/2006/relationships/hyperlink" Target="http://samstat.sourceforge.net/" TargetMode="External"/><Relationship Id="rId15" Type="http://schemas.openxmlformats.org/officeDocument/2006/relationships/hyperlink" Target="https://sites.google.com/a/brown.edu/bioinformatics-in-biomed/fastqc" TargetMode="External"/><Relationship Id="rId16" Type="http://schemas.openxmlformats.org/officeDocument/2006/relationships/hyperlink" Target="http://broadinstitute.github.io/pic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://bowtie-bio.sourceforge.net/" TargetMode="External"/><Relationship Id="rId6" Type="http://schemas.openxmlformats.org/officeDocument/2006/relationships/hyperlink" Target="http://ccb.jhu.edu/software/tophat/index.shtml" TargetMode="External"/><Relationship Id="rId7" Type="http://schemas.openxmlformats.org/officeDocument/2006/relationships/hyperlink" Target="http://code.google.com/p/rna-star/" TargetMode="External"/><Relationship Id="rId8" Type="http://schemas.openxmlformats.org/officeDocument/2006/relationships/hyperlink" Target="http://cole-trapnell-lab.github.io/cufflinks/" TargetMode="External"/><Relationship Id="rId9" Type="http://schemas.openxmlformats.org/officeDocument/2006/relationships/hyperlink" Target="http://www-huber.embl.de/users/anders/HTSeq/doc/count.html" TargetMode="External"/><Relationship Id="rId10" Type="http://schemas.openxmlformats.org/officeDocument/2006/relationships/hyperlink" Target="http://cran.r-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le-trapnell-lab.github.io/cufflinks//igenome_table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e-trapnell-lab.github.io/cufflinks//igenome_table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4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04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40380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Install commonly used RNA-seq tools (Samtools, Bowtie, Tophat, STAR, Cufflinks, R, CummeRbund, FastQC, picard-tools, SamStat)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Understand fasta/fastq format</a:t>
            </a:r>
          </a:p>
        </p:txBody>
      </p:sp>
    </p:spTree>
    <p:extLst>
      <p:ext uri="{BB962C8B-B14F-4D97-AF65-F5344CB8AC3E}">
        <p14:creationId xmlns:p14="http://schemas.microsoft.com/office/powerpoint/2010/main" val="46596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4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for 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Samtools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3"/>
              </a:rPr>
              <a:t>http://samtools.sourceforge.net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Bam-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9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Bowtie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5"/>
              </a:rPr>
              <a:t>http://bowtie-bio.sourceforge.net/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>
                <a:latin typeface="Calibri" charset="0"/>
                <a:ea typeface="ＭＳ Ｐゴシック" charset="0"/>
              </a:rPr>
              <a:t>Tophat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6"/>
              </a:rPr>
              <a:t>http://ccb.jhu.edu/software/tophat/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6"/>
              </a:rPr>
              <a:t>index.shtml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STAR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http://code.google.com/p/rna-star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/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Cufflinks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8"/>
              </a:rPr>
              <a:t>http://cole-trapnell-lab.github.io/cufflinks</a:t>
            </a:r>
            <a:r>
              <a:rPr lang="en-US" sz="1900" dirty="0" smtClean="0">
                <a:latin typeface="Calibri" charset="0"/>
                <a:ea typeface="ＭＳ Ｐゴシック" charset="0"/>
                <a:hlinkClick r:id="rId8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http</a:t>
            </a:r>
            <a:r>
              <a:rPr lang="en-US" sz="1900" dirty="0">
                <a:latin typeface="Calibri" charset="0"/>
                <a:ea typeface="ＭＳ Ｐゴシック" charset="0"/>
                <a:hlinkClick r:id="rId9"/>
              </a:rPr>
              <a:t>://www-huber.embl.de/users/anders/HTSeq/doc/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9"/>
              </a:rPr>
              <a:t>count.html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smtClean="0">
                <a:latin typeface="Calibri" charset="0"/>
                <a:ea typeface="ＭＳ Ｐゴシック" charset="0"/>
              </a:rPr>
              <a:t>R/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300" dirty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CummeRbund</a:t>
            </a:r>
            <a:r>
              <a:rPr lang="en-US" sz="2300" dirty="0" smtClean="0">
                <a:latin typeface="Calibri" charset="0"/>
                <a:ea typeface="ＭＳ Ｐゴシック" charset="0"/>
              </a:rPr>
              <a:t>/</a:t>
            </a:r>
            <a:r>
              <a:rPr lang="en-US" sz="2300" dirty="0" err="1" smtClean="0">
                <a:latin typeface="Calibri" charset="0"/>
                <a:ea typeface="ＭＳ Ｐゴシック" charset="0"/>
              </a:rPr>
              <a:t>edgeR</a:t>
            </a:r>
            <a:endParaRPr lang="en-US" sz="23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0"/>
              </a:rPr>
              <a:t>http://cran.r-project.org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0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 smtClean="0">
                <a:latin typeface="Calibri" charset="0"/>
                <a:ea typeface="ＭＳ Ｐゴシック" charset="0"/>
                <a:hlinkClick r:id="rId11"/>
              </a:rPr>
              <a:t>http://www.bioconductor.org/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2"/>
              </a:rPr>
              <a:t>http://compbio.mit.edu/cummeRbund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3"/>
              </a:rPr>
              <a:t>http://www.bioconductor.org/packages/release/bioc/html/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3"/>
              </a:rPr>
              <a:t>edgeR.html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Samstat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4"/>
              </a:rPr>
              <a:t>http://samstat.sourceforge.net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4"/>
              </a:rPr>
              <a:t>/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5"/>
              </a:rPr>
              <a:t>https://sites.google.com/a/brown.edu/bioinformatics-in-biomed/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5"/>
              </a:rPr>
              <a:t>fastqc</a:t>
            </a:r>
            <a:endParaRPr lang="en-US" sz="1900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300" dirty="0" err="1" smtClean="0">
                <a:latin typeface="Calibri" charset="0"/>
                <a:ea typeface="ＭＳ Ｐゴシック" charset="0"/>
              </a:rPr>
              <a:t>PicardTools</a:t>
            </a:r>
            <a:endParaRPr lang="en-US" sz="23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900" dirty="0">
                <a:latin typeface="Calibri" charset="0"/>
                <a:ea typeface="ＭＳ Ｐゴシック" charset="0"/>
                <a:hlinkClick r:id="rId16"/>
              </a:rPr>
              <a:t>http://broadinstitute.github.io/picard</a:t>
            </a:r>
            <a:r>
              <a:rPr lang="en-US" sz="1900" dirty="0" smtClean="0">
                <a:latin typeface="Calibri" charset="0"/>
                <a:ea typeface="ＭＳ Ｐゴシック" charset="0"/>
                <a:hlinkClick r:id="rId16"/>
              </a:rPr>
              <a:t>/</a:t>
            </a:r>
            <a:r>
              <a:rPr lang="en-US" sz="1900" dirty="0" smtClean="0">
                <a:latin typeface="Calibri" charset="0"/>
                <a:ea typeface="ＭＳ Ｐゴシック" charset="0"/>
              </a:rPr>
              <a:t> </a:t>
            </a:r>
            <a:endParaRPr lang="en-US" sz="23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2-ii.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GRCh37 (hg19) build of the human genome is used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used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2923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2-iii.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the </a:t>
            </a:r>
            <a:r>
              <a:rPr lang="en-US" dirty="0" err="1">
                <a:latin typeface="Calibri" charset="0"/>
                <a:ea typeface="ＭＳ Ｐゴシック" charset="0"/>
              </a:rPr>
              <a:t>Illumina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iGenomes</a:t>
            </a:r>
            <a:r>
              <a:rPr lang="en-US" dirty="0">
                <a:latin typeface="Calibri" charset="0"/>
                <a:ea typeface="ＭＳ Ｐゴシック" charset="0"/>
              </a:rPr>
              <a:t> project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http://cole-trapnell-lab.github.io/cufflinks//igenome_table/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2-iv.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indexed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Bowtie is used to index the genome for Tophat alignments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We will also optionally try the STAR aligner which requires its own indexed version of the genome</a:t>
            </a:r>
          </a:p>
          <a:p>
            <a:endParaRPr lang="en-US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8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1250</Words>
  <Application>Microsoft Macintosh PowerPoint</Application>
  <PresentationFormat>On-screen Show (4:3)</PresentationFormat>
  <Paragraphs>121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2-i. Installation</vt:lpstr>
      <vt:lpstr>2-ii. Obtain reference genome</vt:lpstr>
      <vt:lpstr>2-iii. Obtain known transcript annotations</vt:lpstr>
      <vt:lpstr>2-iv. Create Indexed reference genome</vt:lpstr>
      <vt:lpstr>2-v. Obtain RNA-seq data</vt:lpstr>
      <vt:lpstr>2-v. Obtain RNA-seq data (cont’d)</vt:lpstr>
      <vt:lpstr>2-vi.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2015-11-14T18:36:04Z</dcterms:modified>
</cp:coreProperties>
</file>