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8" r:id="rId27"/>
    <p:sldId id="512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107" d="100"/>
          <a:sy n="107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21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22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17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2_urls.md" TargetMode="External"/><Relationship Id="rId3" Type="http://schemas.openxmlformats.org/officeDocument/2006/relationships/hyperlink" Target="https://github.com/griffithlab/rnaseq_tutorial/wiki/Kallist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7.md" TargetMode="External"/><Relationship Id="rId3" Type="http://schemas.openxmlformats.org/officeDocument/2006/relationships/hyperlink" Target="http://journals.plos.org/ploscompbiol/article?id=10.1371/journal.pcbi.100439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239266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sz="1500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Several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additional initiatives </a:t>
            </a:r>
            <a:r>
              <a:rPr lang="en-US" sz="2400" dirty="0">
                <a:latin typeface="Calibri" charset="0"/>
                <a:ea typeface="ＭＳ Ｐゴシック" charset="0"/>
              </a:rPr>
              <a:t>are underway to develop standards and best practices that cover many of these concepts. These include: the Sequencing Quality Control (SEQC)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consortium, </a:t>
            </a:r>
            <a:r>
              <a:rPr lang="en-US" sz="2400" dirty="0">
                <a:latin typeface="Calibri" charset="0"/>
                <a:ea typeface="ＭＳ Ｐゴシック" charset="0"/>
              </a:rPr>
              <a:t>the Roadmap Epigenomics Mapping Consortium (REMC), and the Beta Cell Biology Consortium (BCBC).</a:t>
            </a:r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5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There are many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272808" cy="61333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496" y="44450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Fragmentation and size selection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1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605"/>
            <a:ext cx="5904656" cy="61387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52120" y="27692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RNA sequence selection/depletion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0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0232" y="0"/>
            <a:ext cx="2483768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Stranded vs. </a:t>
            </a:r>
            <a:r>
              <a:rPr lang="en-US" sz="2800" dirty="0" err="1" smtClean="0">
                <a:latin typeface="Calibri" charset="0"/>
                <a:ea typeface="ＭＳ Ｐゴシック" charset="0"/>
              </a:rPr>
              <a:t>unstranded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  <p:pic>
        <p:nvPicPr>
          <p:cNvPr id="4" name="Picture 3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9"/>
          <a:stretch/>
        </p:blipFill>
        <p:spPr>
          <a:xfrm>
            <a:off x="251520" y="1052736"/>
            <a:ext cx="4143053" cy="4468027"/>
          </a:xfrm>
          <a:prstGeom prst="rect">
            <a:avLst/>
          </a:prstGeom>
        </p:spPr>
      </p:pic>
      <p:pic>
        <p:nvPicPr>
          <p:cNvPr id="7" name="Picture 6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9"/>
          <a:stretch/>
        </p:blipFill>
        <p:spPr>
          <a:xfrm>
            <a:off x="4644008" y="2132856"/>
            <a:ext cx="4143053" cy="2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2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49391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182286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316351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Concern</a:t>
            </a:r>
            <a:r>
              <a:rPr lang="en-US" sz="2200" dirty="0">
                <a:latin typeface="Calibri" charset="0"/>
                <a:ea typeface="ＭＳ Ｐゴシック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If </a:t>
            </a:r>
            <a:r>
              <a:rPr lang="en-US" sz="2200" dirty="0">
                <a:latin typeface="Calibri" charset="0"/>
                <a:ea typeface="ＭＳ Ｐゴシック" charset="0"/>
              </a:rPr>
              <a:t>you do remove them, assess duplicates at the level of paired-end reads (fragments) not single end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82426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190512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&lt;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Assembly strategy may also work (e.g. Trans-</a:t>
            </a:r>
            <a:r>
              <a:rPr lang="en-US" dirty="0" err="1">
                <a:latin typeface="Calibri" charset="0"/>
                <a:ea typeface="ＭＳ Ｐゴシック" charset="0"/>
              </a:rPr>
              <a:t>ABySS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&gt;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Spliced aligner such as Bowtie/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, STAR, HISAT, etc.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1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currently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</a:p>
          <a:p>
            <a:pPr lvl="1">
              <a:defRPr/>
            </a:pPr>
            <a:r>
              <a:rPr lang="en-US" dirty="0" smtClean="0"/>
              <a:t>Also we provide example tools in </a:t>
            </a:r>
            <a:r>
              <a:rPr lang="en-US" dirty="0" smtClean="0">
                <a:hlinkClick r:id="rId2"/>
              </a:rPr>
              <a:t>Supplementary Table 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https://github.com/griffithlab/rnaseq_tutorial/wiki/</a:t>
            </a:r>
            <a:r>
              <a:rPr lang="en-US" dirty="0" smtClean="0">
                <a:hlinkClick r:id="rId3"/>
              </a:rPr>
              <a:t>Kallisto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3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More common questions (and 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Supplementary Table 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Malachi Griffith*, Jason R. Walker, Nicholas C. Spies, Benjamin J. Ainscough, Obi L. Griffith*. 2015. Informatics </a:t>
            </a:r>
            <a:r>
              <a:rPr lang="en-US" dirty="0"/>
              <a:t>for RNA-seq: A web resource for analysis on the cloud. 11(8):e1004393</a:t>
            </a:r>
            <a:r>
              <a:rPr lang="en-US" dirty="0" smtClean="0"/>
              <a:t>. 2015.</a:t>
            </a:r>
          </a:p>
          <a:p>
            <a:pPr lvl="1"/>
            <a:r>
              <a:rPr lang="en-US" dirty="0">
                <a:hlinkClick r:id="rId3"/>
              </a:rPr>
              <a:t>http://journals.plos.org/ploscompbiol/article?id=10.1371/journal.pcbi.</a:t>
            </a:r>
            <a:r>
              <a:rPr lang="en-US" dirty="0" smtClean="0">
                <a:hlinkClick r:id="rId3"/>
              </a:rPr>
              <a:t>1004393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764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1)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1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6" name="Picture 5" descr="RNA-seq_Flowchar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8" y="1628800"/>
            <a:ext cx="8783860" cy="3996688"/>
          </a:xfrm>
          <a:prstGeom prst="rect">
            <a:avLst/>
          </a:prstGeom>
        </p:spPr>
      </p:pic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2267744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470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/>
              <a:t>Module </a:t>
            </a:r>
            <a:r>
              <a:rPr lang="en-US" b="1" dirty="0" smtClean="0"/>
              <a:t>1: </a:t>
            </a:r>
            <a:r>
              <a:rPr lang="en-US" b="1" dirty="0"/>
              <a:t>Introduction to RNA </a:t>
            </a:r>
            <a:r>
              <a:rPr lang="en-US" b="1" dirty="0" smtClean="0"/>
              <a:t>Sequencing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</a:t>
            </a: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0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375818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4890740" cy="6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pic>
        <p:nvPicPr>
          <p:cNvPr id="2" name="Picture 1" descr="Figur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136904" cy="47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4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mutations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that affect what mRNA isoform is expressed and how much 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Prioritizing </a:t>
            </a:r>
            <a:r>
              <a:rPr lang="en-US" sz="2600" dirty="0">
                <a:latin typeface="Calibri" charset="0"/>
                <a:ea typeface="ＭＳ Ｐゴシック" charset="0"/>
              </a:rPr>
              <a:t>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expressed but only from the wild type allele, this might suggest loss-of-function (</a:t>
            </a:r>
            <a:r>
              <a:rPr lang="en-US" sz="2200" dirty="0" err="1">
                <a:latin typeface="Calibri" charset="0"/>
                <a:ea typeface="ＭＳ Ｐゴシック" charset="0"/>
              </a:rPr>
              <a:t>haploinsufficiency</a:t>
            </a:r>
            <a:r>
              <a:rPr lang="en-US" sz="2200" dirty="0">
                <a:latin typeface="Calibri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22337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7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9864</TotalTime>
  <Words>1464</Words>
  <Application>Microsoft Macintosh PowerPoint</Application>
  <PresentationFormat>On-screen Show (4:3)</PresentationFormat>
  <Paragraphs>179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1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Fragmentation and size selection</vt:lpstr>
      <vt:lpstr>RNA sequence selection/depletion</vt:lpstr>
      <vt:lpstr>Stranded vs. unstranded</vt:lpstr>
      <vt:lpstr>Replicates</vt:lpstr>
      <vt:lpstr>Common analysis goals of RNA-Seq  analysis (what can you ask of the data?)</vt:lpstr>
      <vt:lpstr>General themes of RNA-seq workflows</vt:lpstr>
      <vt:lpstr>BioStar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Common questions: What if I don’t have a reference genome for my species?</vt:lpstr>
      <vt:lpstr>More common questions (and answers)</vt:lpstr>
      <vt:lpstr>PowerPoint Presentation</vt:lpstr>
      <vt:lpstr>HISAT2/StringTie/Ballgown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649</cp:revision>
  <dcterms:created xsi:type="dcterms:W3CDTF">2011-11-14T19:50:16Z</dcterms:created>
  <dcterms:modified xsi:type="dcterms:W3CDTF">2016-11-14T15:43:12Z</dcterms:modified>
</cp:coreProperties>
</file>