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12"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3" d="100"/>
          <a:sy n="93" d="100"/>
        </p:scale>
        <p:origin x="-16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7/8/17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7/8/17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a</a:t>
            </a:r>
            <a:r>
              <a:rPr lang="en-US" dirty="0" smtClean="0"/>
              <a:t>) Overview of the flow of the </a:t>
            </a:r>
            <a:r>
              <a:rPr lang="en-US" dirty="0" err="1" smtClean="0"/>
              <a:t>StringTie</a:t>
            </a:r>
            <a:r>
              <a:rPr lang="en-US" dirty="0" smtClean="0"/>
              <a:t> algorithm, compared to Cufflinks and </a:t>
            </a:r>
            <a:r>
              <a:rPr lang="en-US" dirty="0" err="1" smtClean="0"/>
              <a:t>Traph</a:t>
            </a:r>
            <a:r>
              <a:rPr lang="en-US" dirty="0" smtClean="0"/>
              <a:t>. 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na-seqblog.com/rpkm-fpkm-and-tpm-clearly-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32306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4339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0217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30819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37905799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‘FPKM’ expression estimates vs. ‘raw’ counts</a:t>
            </a:r>
          </a:p>
        </p:txBody>
      </p:sp>
      <p:sp>
        <p:nvSpPr>
          <p:cNvPr id="31746" name="Content Placeholder 2"/>
          <p:cNvSpPr>
            <a:spLocks noGrp="1"/>
          </p:cNvSpPr>
          <p:nvPr>
            <p:ph idx="1"/>
          </p:nvPr>
        </p:nvSpPr>
        <p:spPr/>
        <p:txBody>
          <a:bodyPr/>
          <a:lstStyle/>
          <a:p>
            <a:r>
              <a:rPr lang="en-US" dirty="0">
                <a:latin typeface="Calibri" charset="0"/>
                <a:ea typeface="ＭＳ Ｐゴシック" charset="0"/>
              </a:rPr>
              <a:t>Which should I use?</a:t>
            </a: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suite</a:t>
            </a: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10860318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err="1" smtClean="0">
                <a:latin typeface="Calibri" charset="0"/>
                <a:ea typeface="ＭＳ Ｐゴシック" charset="0"/>
              </a:rPr>
              <a:t>DESeq</a:t>
            </a:r>
            <a:r>
              <a:rPr lang="en-US" dirty="0">
                <a:latin typeface="Calibri" charset="0"/>
                <a:ea typeface="ＭＳ Ｐゴシック" charset="0"/>
              </a:rPr>
              <a:t> -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7359775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3479526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1641914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1275607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40866934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22773687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20201848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346376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645051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2630637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075323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724400"/>
          </a:xfrm>
        </p:spPr>
        <p:txBody>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Sum sample/library fragments per million</a:t>
            </a:r>
          </a:p>
          <a:p>
            <a:pPr lvl="2"/>
            <a:r>
              <a:rPr lang="en-US" dirty="0" smtClean="0"/>
              <a:t>2) Divide gene/transcript fragment count by #1</a:t>
            </a:r>
          </a:p>
          <a:p>
            <a:pPr lvl="3"/>
            <a:r>
              <a:rPr lang="en-US" dirty="0" smtClean="0"/>
              <a:t>fragments per million, FPM</a:t>
            </a:r>
          </a:p>
          <a:p>
            <a:pPr lvl="2"/>
            <a:r>
              <a:rPr lang="en-US" dirty="0" smtClean="0"/>
              <a:t>3) Divide </a:t>
            </a:r>
            <a:r>
              <a:rPr lang="en-US" dirty="0"/>
              <a:t>F</a:t>
            </a:r>
            <a:r>
              <a:rPr lang="en-US" dirty="0" smtClean="0"/>
              <a:t>PM by length of gene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fragment count by length of transcript</a:t>
            </a:r>
          </a:p>
          <a:p>
            <a:pPr lvl="3"/>
            <a:r>
              <a:rPr lang="en-US" dirty="0" smtClean="0"/>
              <a:t>fragments per </a:t>
            </a:r>
            <a:r>
              <a:rPr lang="en-US" dirty="0" err="1"/>
              <a:t>k</a:t>
            </a:r>
            <a:r>
              <a:rPr lang="en-US" dirty="0" err="1" smtClean="0"/>
              <a:t>ilobase</a:t>
            </a:r>
            <a:r>
              <a:rPr lang="en-US" dirty="0" smtClean="0"/>
              <a:t>, FPK</a:t>
            </a:r>
          </a:p>
          <a:p>
            <a:pPr lvl="2"/>
            <a:r>
              <a:rPr lang="en-US" dirty="0" smtClean="0"/>
              <a:t>2) Sum all FPK for sample/library per million</a:t>
            </a:r>
          </a:p>
          <a:p>
            <a:pPr lvl="2"/>
            <a:r>
              <a:rPr lang="en-US" dirty="0" smtClean="0"/>
              <a:t>3) Divide #1 by #3 (TPM)</a:t>
            </a:r>
          </a:p>
          <a:p>
            <a:r>
              <a:rPr lang="en-US" sz="1800" dirty="0">
                <a:hlinkClick r:id="rId3"/>
              </a:rPr>
              <a:t>http://</a:t>
            </a:r>
            <a:r>
              <a:rPr lang="en-US" sz="1800" dirty="0" err="1">
                <a:hlinkClick r:id="rId3"/>
              </a:rPr>
              <a:t>www.rna-seqblog.com</a:t>
            </a:r>
            <a:r>
              <a:rPr lang="en-US" sz="1800" dirty="0">
                <a:hlinkClick r:id="rId3"/>
              </a:rPr>
              <a:t>/</a:t>
            </a:r>
            <a:r>
              <a:rPr lang="en-US" sz="1800" dirty="0" err="1">
                <a:hlinkClick r:id="rId3"/>
              </a:rPr>
              <a:t>rpkm</a:t>
            </a:r>
            <a:r>
              <a:rPr lang="en-US" sz="1800" dirty="0">
                <a:hlinkClick r:id="rId3"/>
              </a:rPr>
              <a:t>-</a:t>
            </a:r>
            <a:r>
              <a:rPr lang="en-US" sz="1800" dirty="0" err="1">
                <a:hlinkClick r:id="rId3"/>
              </a:rPr>
              <a:t>fpkm</a:t>
            </a:r>
            <a:r>
              <a:rPr lang="en-US" sz="1800" dirty="0">
                <a:hlinkClick r:id="rId3"/>
              </a:rPr>
              <a:t>-and-</a:t>
            </a:r>
            <a:r>
              <a:rPr lang="en-US" sz="1800" dirty="0" err="1">
                <a:hlinkClick r:id="rId3"/>
              </a:rPr>
              <a:t>tpm</a:t>
            </a:r>
            <a:r>
              <a:rPr lang="en-US" sz="1800" dirty="0">
                <a:hlinkClick r:id="rId3"/>
              </a:rPr>
              <a:t>-clearly-explained/</a:t>
            </a:r>
            <a:endParaRPr lang="en-US" sz="1800" dirty="0" smtClean="0"/>
          </a:p>
          <a:p>
            <a:pPr lvl="2"/>
            <a:endParaRPr lang="en-US" dirty="0" smtClean="0"/>
          </a:p>
        </p:txBody>
      </p:sp>
    </p:spTree>
    <p:extLst>
      <p:ext uri="{BB962C8B-B14F-4D97-AF65-F5344CB8AC3E}">
        <p14:creationId xmlns:p14="http://schemas.microsoft.com/office/powerpoint/2010/main" val="308836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331640" y="980728"/>
            <a:ext cx="9155867" cy="4893653"/>
          </a:xfrm>
        </p:spPr>
      </p:pic>
      <p:sp>
        <p:nvSpPr>
          <p:cNvPr id="7" name="TextBox 6"/>
          <p:cNvSpPr txBox="1"/>
          <p:nvPr/>
        </p:nvSpPr>
        <p:spPr>
          <a:xfrm>
            <a:off x="3723" y="764704"/>
            <a:ext cx="2987824" cy="5355313"/>
          </a:xfrm>
          <a:prstGeom prst="rect">
            <a:avLst/>
          </a:prstGeom>
          <a:noFill/>
        </p:spPr>
        <p:txBody>
          <a:bodyPr wrap="square" rtlCol="0">
            <a:spAutoFit/>
          </a:bodyPr>
          <a:lstStyle/>
          <a:p>
            <a:pPr marL="285750" indent="-285750">
              <a:buFont typeface="Arial"/>
              <a:buChar char="•"/>
            </a:pPr>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a:p>
            <a:pPr marL="285750" indent="-285750">
              <a:buFont typeface="Arial"/>
              <a:buChar char="•"/>
            </a:pPr>
            <a:r>
              <a:rPr lang="en-US" sz="1800" dirty="0"/>
              <a:t>Annotated transcript T for which read data covers only the fragments F1 and F2. </a:t>
            </a:r>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Tree>
    <p:extLst>
      <p:ext uri="{BB962C8B-B14F-4D97-AF65-F5344CB8AC3E}">
        <p14:creationId xmlns:p14="http://schemas.microsoft.com/office/powerpoint/2010/main" val="238767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9901</TotalTime>
  <Words>1587</Words>
  <Application>Microsoft Macintosh PowerPoint</Application>
  <PresentationFormat>On-screen Show (4:3)</PresentationFormat>
  <Paragraphs>167</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Canadian Bioinformatics Workshops</vt:lpstr>
      <vt:lpstr>PowerPoint Presentation</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StringTie -merge</vt:lpstr>
      <vt:lpstr>gffcompare</vt:lpstr>
      <vt:lpstr>Ballgown for Differential Expression</vt:lpstr>
      <vt:lpstr>Ballgown for Visualization with R</vt:lpstr>
      <vt:lpstr>Alternatives to FPKM</vt:lpstr>
      <vt:lpstr>‘FPKM’ expression estimates vs. ‘raw’ counts</vt:lpstr>
      <vt:lpstr>Alternative differential expression methods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661</cp:revision>
  <dcterms:created xsi:type="dcterms:W3CDTF">2010-04-21T18:53:51Z</dcterms:created>
  <dcterms:modified xsi:type="dcterms:W3CDTF">2017-07-08T18:04:29Z</dcterms:modified>
</cp:coreProperties>
</file>