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5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7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5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0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7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5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8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26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9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6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EBC0B-66B3-6748-B539-3251E59579B9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8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6916" y="3405910"/>
            <a:ext cx="5184775" cy="20875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428354" y="362181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99791" y="1902548"/>
            <a:ext cx="1368425" cy="1287462"/>
            <a:chOff x="251520" y="1926414"/>
            <a:chExt cx="1368152" cy="1286562"/>
          </a:xfrm>
        </p:grpSpPr>
        <p:sp>
          <p:nvSpPr>
            <p:cNvPr id="7" name="Rounded Rectangle 6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</a:t>
              </a:r>
              <a:r>
                <a:rPr lang="en-US" sz="1200" dirty="0" err="1">
                  <a:solidFill>
                    <a:schemeClr val="tx1"/>
                  </a:solidFill>
                </a:rPr>
                <a:t>seq</a:t>
              </a:r>
              <a:r>
                <a:rPr lang="en-US" sz="1200" dirty="0">
                  <a:solidFill>
                    <a:schemeClr val="tx1"/>
                  </a:solidFill>
                </a:rPr>
                <a:t> reads (2 x 100 </a:t>
              </a:r>
              <a:r>
                <a:rPr lang="en-US" sz="1200" dirty="0" err="1">
                  <a:solidFill>
                    <a:schemeClr val="tx1"/>
                  </a:solidFill>
                </a:rPr>
                <a:t>bp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8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2165079" y="1796185"/>
            <a:ext cx="1368425" cy="1393825"/>
            <a:chOff x="1916196" y="1818692"/>
            <a:chExt cx="1368152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Bowtie/</a:t>
              </a:r>
              <a:r>
                <a:rPr lang="en-US" sz="1200" dirty="0" err="1">
                  <a:solidFill>
                    <a:schemeClr val="tx1"/>
                  </a:solidFill>
                </a:rPr>
                <a:t>TopHat</a:t>
              </a:r>
              <a:r>
                <a:rPr lang="en-US" sz="1200" dirty="0">
                  <a:solidFill>
                    <a:schemeClr val="tx1"/>
                  </a:solidFill>
                </a:rPr>
                <a:t> alignment (genome)</a:t>
              </a:r>
            </a:p>
          </p:txBody>
        </p:sp>
        <p:sp>
          <p:nvSpPr>
            <p:cNvPr id="11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12" name="Group 18"/>
          <p:cNvGrpSpPr>
            <a:grpSpLocks/>
          </p:cNvGrpSpPr>
          <p:nvPr/>
        </p:nvGrpSpPr>
        <p:grpSpPr bwMode="auto">
          <a:xfrm>
            <a:off x="3668441" y="1796185"/>
            <a:ext cx="1657350" cy="1393825"/>
            <a:chOff x="3563889" y="1818692"/>
            <a:chExt cx="1656184" cy="1394284"/>
          </a:xfrm>
        </p:grpSpPr>
        <p:sp>
          <p:nvSpPr>
            <p:cNvPr id="13" name="Rounded Rectangle 12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</a:t>
              </a:r>
            </a:p>
          </p:txBody>
        </p: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15" name="Group 19"/>
          <p:cNvGrpSpPr>
            <a:grpSpLocks/>
          </p:cNvGrpSpPr>
          <p:nvPr/>
        </p:nvGrpSpPr>
        <p:grpSpPr bwMode="auto">
          <a:xfrm>
            <a:off x="5325791" y="1796185"/>
            <a:ext cx="1655763" cy="1393825"/>
            <a:chOff x="5148064" y="1818692"/>
            <a:chExt cx="1656184" cy="1394284"/>
          </a:xfrm>
        </p:grpSpPr>
        <p:sp>
          <p:nvSpPr>
            <p:cNvPr id="16" name="Rounded Rectangle 15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 (</a:t>
              </a:r>
              <a:r>
                <a:rPr lang="en-US" sz="1200" dirty="0" err="1">
                  <a:solidFill>
                    <a:schemeClr val="tx1"/>
                  </a:solidFill>
                </a:rPr>
                <a:t>cuffmerge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7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Gene identification</a:t>
              </a:r>
            </a:p>
          </p:txBody>
        </p:sp>
      </p:grp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7052991" y="1796185"/>
            <a:ext cx="1655763" cy="1393825"/>
            <a:chOff x="6804248" y="1818692"/>
            <a:chExt cx="1656184" cy="1394284"/>
          </a:xfrm>
        </p:grpSpPr>
        <p:sp>
          <p:nvSpPr>
            <p:cNvPr id="19" name="Rounded Rectangle 18"/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Cuffdiff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(A:B comparison)</a:t>
              </a:r>
            </a:p>
          </p:txBody>
        </p:sp>
        <p:sp>
          <p:nvSpPr>
            <p:cNvPr id="20" name="TextBox 15"/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Differential expression</a:t>
              </a:r>
            </a:p>
          </p:txBody>
        </p: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7052991" y="3766273"/>
            <a:ext cx="1655763" cy="1171575"/>
            <a:chOff x="6804248" y="3861048"/>
            <a:chExt cx="1656184" cy="1171873"/>
          </a:xfrm>
        </p:grpSpPr>
        <p:sp>
          <p:nvSpPr>
            <p:cNvPr id="22" name="Rounded Rectangle 21"/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CummRbund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17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Visualization</a:t>
              </a:r>
            </a:p>
          </p:txBody>
        </p:sp>
      </p:grpSp>
      <p:cxnSp>
        <p:nvCxnSpPr>
          <p:cNvPr id="24" name="Straight Arrow Connector 23"/>
          <p:cNvCxnSpPr>
            <a:stCxn id="7" idx="3"/>
            <a:endCxn id="10" idx="1"/>
          </p:cNvCxnSpPr>
          <p:nvPr/>
        </p:nvCxnSpPr>
        <p:spPr>
          <a:xfrm>
            <a:off x="1868216" y="282964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13" idx="1"/>
          </p:cNvCxnSpPr>
          <p:nvPr/>
        </p:nvCxnSpPr>
        <p:spPr>
          <a:xfrm>
            <a:off x="3533504" y="282964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3"/>
            <a:endCxn id="16" idx="1"/>
          </p:cNvCxnSpPr>
          <p:nvPr/>
        </p:nvCxnSpPr>
        <p:spPr>
          <a:xfrm>
            <a:off x="5181329" y="282964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3"/>
            <a:endCxn id="19" idx="1"/>
          </p:cNvCxnSpPr>
          <p:nvPr/>
        </p:nvCxnSpPr>
        <p:spPr>
          <a:xfrm>
            <a:off x="6837091" y="282964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2"/>
            <a:endCxn id="22" idx="0"/>
          </p:cNvCxnSpPr>
          <p:nvPr/>
        </p:nvCxnSpPr>
        <p:spPr>
          <a:xfrm>
            <a:off x="7881666" y="319001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 bwMode="auto">
          <a:xfrm>
            <a:off x="3812904" y="376627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gtf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2157141" y="376627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499791" y="376627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fastq</a:t>
            </a:r>
            <a:r>
              <a:rPr lang="en-US" sz="1200" dirty="0">
                <a:solidFill>
                  <a:schemeClr val="tx1"/>
                </a:solidFill>
              </a:rPr>
              <a:t> files)</a:t>
            </a:r>
          </a:p>
        </p:txBody>
      </p:sp>
      <p:cxnSp>
        <p:nvCxnSpPr>
          <p:cNvPr id="32" name="Straight Arrow Connector 31"/>
          <p:cNvCxnSpPr>
            <a:stCxn id="31" idx="0"/>
            <a:endCxn id="7" idx="2"/>
          </p:cNvCxnSpPr>
          <p:nvPr/>
        </p:nvCxnSpPr>
        <p:spPr>
          <a:xfrm flipH="1" flipV="1">
            <a:off x="1184004" y="319001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0"/>
            <a:endCxn id="10" idx="2"/>
          </p:cNvCxnSpPr>
          <p:nvPr/>
        </p:nvCxnSpPr>
        <p:spPr>
          <a:xfrm flipV="1">
            <a:off x="2841354" y="319001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0"/>
            <a:endCxn id="13" idx="2"/>
          </p:cNvCxnSpPr>
          <p:nvPr/>
        </p:nvCxnSpPr>
        <p:spPr>
          <a:xfrm flipV="1">
            <a:off x="4497116" y="319001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441304" y="475369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  <p:sp>
        <p:nvSpPr>
          <p:cNvPr id="36" name="TextBox 3"/>
          <p:cNvSpPr txBox="1">
            <a:spLocks noChangeArrowheads="1"/>
          </p:cNvSpPr>
          <p:nvPr/>
        </p:nvSpPr>
        <p:spPr bwMode="auto">
          <a:xfrm>
            <a:off x="2411141" y="5515698"/>
            <a:ext cx="10738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/>
              <a:t>Module </a:t>
            </a:r>
            <a:r>
              <a:rPr lang="en-US" sz="1600" b="1" dirty="0" smtClean="0"/>
              <a:t>2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0539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146050" y="1731693"/>
            <a:ext cx="3240088" cy="2087562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n w="76200" cmpd="sng">
                <a:noFill/>
                <a:prstDash val="dot"/>
              </a:ln>
              <a:noFill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179388" y="4035155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37892" name="Group 6"/>
          <p:cNvGrpSpPr>
            <a:grpSpLocks/>
          </p:cNvGrpSpPr>
          <p:nvPr/>
        </p:nvGrpSpPr>
        <p:grpSpPr bwMode="auto">
          <a:xfrm>
            <a:off x="250825" y="2315893"/>
            <a:ext cx="1368425" cy="1287462"/>
            <a:chOff x="251520" y="1926414"/>
            <a:chExt cx="1368152" cy="1286562"/>
          </a:xfrm>
        </p:grpSpPr>
        <p:sp>
          <p:nvSpPr>
            <p:cNvPr id="3" name="Rounded Rectangle 2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RNA-seq reads (2 x 100 bp)</a:t>
              </a:r>
            </a:p>
          </p:txBody>
        </p:sp>
        <p:sp>
          <p:nvSpPr>
            <p:cNvPr id="37922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37893" name="Group 16"/>
          <p:cNvGrpSpPr>
            <a:grpSpLocks/>
          </p:cNvGrpSpPr>
          <p:nvPr/>
        </p:nvGrpSpPr>
        <p:grpSpPr bwMode="auto">
          <a:xfrm>
            <a:off x="1916113" y="2209530"/>
            <a:ext cx="1368425" cy="1393825"/>
            <a:chOff x="1916196" y="1818692"/>
            <a:chExt cx="1368152" cy="1394284"/>
          </a:xfrm>
        </p:grpSpPr>
        <p:sp>
          <p:nvSpPr>
            <p:cNvPr id="8" name="Rounded Rectangle 7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Bowtie/TopHat alignment (genome)</a:t>
              </a:r>
            </a:p>
          </p:txBody>
        </p:sp>
        <p:sp>
          <p:nvSpPr>
            <p:cNvPr id="37920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37894" name="Group 18"/>
          <p:cNvGrpSpPr>
            <a:grpSpLocks/>
          </p:cNvGrpSpPr>
          <p:nvPr/>
        </p:nvGrpSpPr>
        <p:grpSpPr bwMode="auto">
          <a:xfrm>
            <a:off x="3419475" y="2209530"/>
            <a:ext cx="1657350" cy="1393825"/>
            <a:chOff x="3563889" y="1818692"/>
            <a:chExt cx="1656184" cy="1394284"/>
          </a:xfrm>
        </p:grpSpPr>
        <p:sp>
          <p:nvSpPr>
            <p:cNvPr id="9" name="Rounded Rectangle 8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</a:t>
              </a:r>
            </a:p>
          </p:txBody>
        </p:sp>
        <p:sp>
          <p:nvSpPr>
            <p:cNvPr id="37918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37895" name="Group 19"/>
          <p:cNvGrpSpPr>
            <a:grpSpLocks/>
          </p:cNvGrpSpPr>
          <p:nvPr/>
        </p:nvGrpSpPr>
        <p:grpSpPr bwMode="auto">
          <a:xfrm>
            <a:off x="5076825" y="2209530"/>
            <a:ext cx="1655763" cy="1393825"/>
            <a:chOff x="5148064" y="1818692"/>
            <a:chExt cx="1656184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 (cuffmerge)</a:t>
              </a:r>
            </a:p>
          </p:txBody>
        </p:sp>
        <p:sp>
          <p:nvSpPr>
            <p:cNvPr id="37916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Gene identification</a:t>
              </a:r>
            </a:p>
          </p:txBody>
        </p:sp>
      </p:grpSp>
      <p:grpSp>
        <p:nvGrpSpPr>
          <p:cNvPr id="37896" name="Group 20"/>
          <p:cNvGrpSpPr>
            <a:grpSpLocks/>
          </p:cNvGrpSpPr>
          <p:nvPr/>
        </p:nvGrpSpPr>
        <p:grpSpPr bwMode="auto">
          <a:xfrm>
            <a:off x="6804025" y="2209530"/>
            <a:ext cx="1655763" cy="1393825"/>
            <a:chOff x="6804248" y="1818692"/>
            <a:chExt cx="1656184" cy="1394284"/>
          </a:xfrm>
        </p:grpSpPr>
        <p:sp>
          <p:nvSpPr>
            <p:cNvPr id="11" name="Rounded Rectangle 10"/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Cuffdiff</a:t>
              </a:r>
            </a:p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(A:B comparison)</a:t>
              </a:r>
            </a:p>
          </p:txBody>
        </p:sp>
        <p:sp>
          <p:nvSpPr>
            <p:cNvPr id="37914" name="TextBox 15"/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Differential expression</a:t>
              </a:r>
            </a:p>
          </p:txBody>
        </p:sp>
      </p:grpSp>
      <p:grpSp>
        <p:nvGrpSpPr>
          <p:cNvPr id="37897" name="Group 21"/>
          <p:cNvGrpSpPr>
            <a:grpSpLocks/>
          </p:cNvGrpSpPr>
          <p:nvPr/>
        </p:nvGrpSpPr>
        <p:grpSpPr bwMode="auto">
          <a:xfrm>
            <a:off x="6804025" y="4179618"/>
            <a:ext cx="1655763" cy="1171575"/>
            <a:chOff x="6804248" y="3861048"/>
            <a:chExt cx="1656184" cy="1171873"/>
          </a:xfrm>
        </p:grpSpPr>
        <p:sp>
          <p:nvSpPr>
            <p:cNvPr id="12" name="Rounded Rectangle 11"/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CummRbund</a:t>
              </a:r>
            </a:p>
          </p:txBody>
        </p:sp>
        <p:sp>
          <p:nvSpPr>
            <p:cNvPr id="37912" name="TextBox 17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Visualization</a:t>
              </a:r>
            </a:p>
          </p:txBody>
        </p:sp>
      </p:grpSp>
      <p:cxnSp>
        <p:nvCxnSpPr>
          <p:cNvPr id="24" name="Straight Arrow Connector 23"/>
          <p:cNvCxnSpPr>
            <a:stCxn id="3" idx="3"/>
            <a:endCxn id="8" idx="1"/>
          </p:cNvCxnSpPr>
          <p:nvPr/>
        </p:nvCxnSpPr>
        <p:spPr>
          <a:xfrm>
            <a:off x="1619250" y="3242993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>
            <a:off x="3284538" y="3242993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0" idx="1"/>
          </p:cNvCxnSpPr>
          <p:nvPr/>
        </p:nvCxnSpPr>
        <p:spPr>
          <a:xfrm>
            <a:off x="4932363" y="3242993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6588125" y="3242993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7632700" y="3603355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3563938" y="4179618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(.gtf file)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1908175" y="4179618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(.fa file)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250825" y="4179618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(.fastq files)</a:t>
            </a:r>
          </a:p>
        </p:txBody>
      </p:sp>
      <p:cxnSp>
        <p:nvCxnSpPr>
          <p:cNvPr id="37" name="Straight Arrow Connector 36"/>
          <p:cNvCxnSpPr>
            <a:stCxn id="35" idx="0"/>
            <a:endCxn id="3" idx="2"/>
          </p:cNvCxnSpPr>
          <p:nvPr/>
        </p:nvCxnSpPr>
        <p:spPr>
          <a:xfrm flipH="1" flipV="1">
            <a:off x="935038" y="3603355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8" idx="2"/>
          </p:cNvCxnSpPr>
          <p:nvPr/>
        </p:nvCxnSpPr>
        <p:spPr>
          <a:xfrm flipV="1">
            <a:off x="2592388" y="3603355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0"/>
            <a:endCxn id="9" idx="2"/>
          </p:cNvCxnSpPr>
          <p:nvPr/>
        </p:nvCxnSpPr>
        <p:spPr>
          <a:xfrm flipV="1">
            <a:off x="4248150" y="3603355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909" name="TextBox 3"/>
          <p:cNvSpPr txBox="1">
            <a:spLocks noChangeArrowheads="1"/>
          </p:cNvSpPr>
          <p:nvPr/>
        </p:nvSpPr>
        <p:spPr bwMode="auto">
          <a:xfrm>
            <a:off x="2192338" y="5167043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  <p:sp>
        <p:nvSpPr>
          <p:cNvPr id="37910" name="TextBox 3"/>
          <p:cNvSpPr txBox="1">
            <a:spLocks noChangeArrowheads="1"/>
          </p:cNvSpPr>
          <p:nvPr/>
        </p:nvSpPr>
        <p:spPr bwMode="auto">
          <a:xfrm>
            <a:off x="1228725" y="1371330"/>
            <a:ext cx="10738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/>
              <a:t>Module </a:t>
            </a:r>
            <a:r>
              <a:rPr lang="en-US" sz="1600" b="1" dirty="0" smtClean="0"/>
              <a:t>3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20886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76825" y="1628775"/>
            <a:ext cx="3382963" cy="3600450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6230938" y="5229225"/>
            <a:ext cx="10738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/>
              <a:t>Module </a:t>
            </a:r>
            <a:r>
              <a:rPr lang="en-US" sz="1600" b="1" dirty="0" smtClean="0"/>
              <a:t>4</a:t>
            </a:r>
            <a:endParaRPr lang="en-US" sz="1600" b="1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179388" y="364490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50825" y="1925638"/>
            <a:ext cx="1368425" cy="1287462"/>
            <a:chOff x="251520" y="1926414"/>
            <a:chExt cx="1368152" cy="1286562"/>
          </a:xfrm>
        </p:grpSpPr>
        <p:sp>
          <p:nvSpPr>
            <p:cNvPr id="8" name="Rounded Rectangle 7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</a:t>
              </a:r>
              <a:r>
                <a:rPr lang="en-US" sz="1200" dirty="0" err="1">
                  <a:solidFill>
                    <a:schemeClr val="tx1"/>
                  </a:solidFill>
                </a:rPr>
                <a:t>seq</a:t>
              </a:r>
              <a:r>
                <a:rPr lang="en-US" sz="1200" dirty="0">
                  <a:solidFill>
                    <a:schemeClr val="tx1"/>
                  </a:solidFill>
                </a:rPr>
                <a:t> reads (2 x 100 </a:t>
              </a:r>
              <a:r>
                <a:rPr lang="en-US" sz="1200" dirty="0" err="1">
                  <a:solidFill>
                    <a:schemeClr val="tx1"/>
                  </a:solidFill>
                </a:rPr>
                <a:t>bp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1916113" y="1819275"/>
            <a:ext cx="1368425" cy="1393825"/>
            <a:chOff x="1916196" y="1818692"/>
            <a:chExt cx="1368152" cy="1394284"/>
          </a:xfrm>
        </p:grpSpPr>
        <p:sp>
          <p:nvSpPr>
            <p:cNvPr id="11" name="Rounded Rectangle 10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Bowtie/</a:t>
              </a:r>
              <a:r>
                <a:rPr lang="en-US" sz="1200" dirty="0" err="1">
                  <a:solidFill>
                    <a:schemeClr val="tx1"/>
                  </a:solidFill>
                </a:rPr>
                <a:t>TopHat</a:t>
              </a:r>
              <a:r>
                <a:rPr lang="en-US" sz="1200" dirty="0">
                  <a:solidFill>
                    <a:schemeClr val="tx1"/>
                  </a:solidFill>
                </a:rPr>
                <a:t> alignment (genome)</a:t>
              </a:r>
            </a:p>
          </p:txBody>
        </p:sp>
        <p:sp>
          <p:nvSpPr>
            <p:cNvPr id="12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13" name="Group 18"/>
          <p:cNvGrpSpPr>
            <a:grpSpLocks/>
          </p:cNvGrpSpPr>
          <p:nvPr/>
        </p:nvGrpSpPr>
        <p:grpSpPr bwMode="auto">
          <a:xfrm>
            <a:off x="3419475" y="1819275"/>
            <a:ext cx="1657350" cy="1393825"/>
            <a:chOff x="3563889" y="1818692"/>
            <a:chExt cx="1656184" cy="1394284"/>
          </a:xfrm>
        </p:grpSpPr>
        <p:sp>
          <p:nvSpPr>
            <p:cNvPr id="14" name="Rounded Rectangle 13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</a:t>
              </a:r>
            </a:p>
          </p:txBody>
        </p:sp>
        <p:sp>
          <p:nvSpPr>
            <p:cNvPr id="15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16" name="Group 19"/>
          <p:cNvGrpSpPr>
            <a:grpSpLocks/>
          </p:cNvGrpSpPr>
          <p:nvPr/>
        </p:nvGrpSpPr>
        <p:grpSpPr bwMode="auto">
          <a:xfrm>
            <a:off x="5076825" y="1819275"/>
            <a:ext cx="1655763" cy="1393825"/>
            <a:chOff x="5148064" y="1818692"/>
            <a:chExt cx="1656184" cy="1394284"/>
          </a:xfrm>
        </p:grpSpPr>
        <p:sp>
          <p:nvSpPr>
            <p:cNvPr id="17" name="Rounded Rectangle 16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 (</a:t>
              </a:r>
              <a:r>
                <a:rPr lang="en-US" sz="1200" dirty="0" err="1">
                  <a:solidFill>
                    <a:schemeClr val="tx1"/>
                  </a:solidFill>
                </a:rPr>
                <a:t>cuffmerge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8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Gene identification</a:t>
              </a:r>
            </a:p>
          </p:txBody>
        </p:sp>
      </p:grp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6804025" y="1819275"/>
            <a:ext cx="1655763" cy="1393825"/>
            <a:chOff x="6804248" y="1818692"/>
            <a:chExt cx="1656184" cy="1394284"/>
          </a:xfrm>
        </p:grpSpPr>
        <p:sp>
          <p:nvSpPr>
            <p:cNvPr id="20" name="Rounded Rectangle 19"/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Cuffdiff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(A:B comparison)</a:t>
              </a:r>
            </a:p>
          </p:txBody>
        </p:sp>
        <p:sp>
          <p:nvSpPr>
            <p:cNvPr id="21" name="TextBox 15"/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Differential expression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6804025" y="3789363"/>
            <a:ext cx="1655763" cy="1171575"/>
            <a:chOff x="6804248" y="3861048"/>
            <a:chExt cx="1656184" cy="1171873"/>
          </a:xfrm>
        </p:grpSpPr>
        <p:sp>
          <p:nvSpPr>
            <p:cNvPr id="23" name="Rounded Rectangle 22"/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CummRbund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17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Visualization</a:t>
              </a:r>
            </a:p>
          </p:txBody>
        </p:sp>
      </p:grpSp>
      <p:cxnSp>
        <p:nvCxnSpPr>
          <p:cNvPr id="25" name="Straight Arrow Connector 24"/>
          <p:cNvCxnSpPr>
            <a:stCxn id="8" idx="3"/>
            <a:endCxn id="11" idx="1"/>
          </p:cNvCxnSpPr>
          <p:nvPr/>
        </p:nvCxnSpPr>
        <p:spPr>
          <a:xfrm>
            <a:off x="1619250" y="285273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14" idx="1"/>
          </p:cNvCxnSpPr>
          <p:nvPr/>
        </p:nvCxnSpPr>
        <p:spPr>
          <a:xfrm>
            <a:off x="3284538" y="285273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3"/>
            <a:endCxn id="17" idx="1"/>
          </p:cNvCxnSpPr>
          <p:nvPr/>
        </p:nvCxnSpPr>
        <p:spPr>
          <a:xfrm>
            <a:off x="4932363" y="285273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20" idx="1"/>
          </p:cNvCxnSpPr>
          <p:nvPr/>
        </p:nvCxnSpPr>
        <p:spPr>
          <a:xfrm>
            <a:off x="6588125" y="285273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2"/>
            <a:endCxn id="23" idx="0"/>
          </p:cNvCxnSpPr>
          <p:nvPr/>
        </p:nvCxnSpPr>
        <p:spPr>
          <a:xfrm>
            <a:off x="763270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 bwMode="auto">
          <a:xfrm>
            <a:off x="3563938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gtf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190817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25082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fastq</a:t>
            </a:r>
            <a:r>
              <a:rPr lang="en-US" sz="1200" dirty="0">
                <a:solidFill>
                  <a:schemeClr val="tx1"/>
                </a:solidFill>
              </a:rPr>
              <a:t> files)</a:t>
            </a:r>
          </a:p>
        </p:txBody>
      </p:sp>
      <p:cxnSp>
        <p:nvCxnSpPr>
          <p:cNvPr id="33" name="Straight Arrow Connector 32"/>
          <p:cNvCxnSpPr>
            <a:stCxn id="32" idx="0"/>
            <a:endCxn id="8" idx="2"/>
          </p:cNvCxnSpPr>
          <p:nvPr/>
        </p:nvCxnSpPr>
        <p:spPr>
          <a:xfrm flipH="1" flipV="1">
            <a:off x="935038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0"/>
            <a:endCxn id="11" idx="2"/>
          </p:cNvCxnSpPr>
          <p:nvPr/>
        </p:nvCxnSpPr>
        <p:spPr>
          <a:xfrm flipV="1">
            <a:off x="2592388" y="321310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0"/>
            <a:endCxn id="14" idx="2"/>
          </p:cNvCxnSpPr>
          <p:nvPr/>
        </p:nvCxnSpPr>
        <p:spPr>
          <a:xfrm flipV="1">
            <a:off x="424815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"/>
          <p:cNvSpPr txBox="1">
            <a:spLocks noChangeArrowheads="1"/>
          </p:cNvSpPr>
          <p:nvPr/>
        </p:nvSpPr>
        <p:spPr bwMode="auto">
          <a:xfrm>
            <a:off x="2192338" y="477678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419475" y="1628775"/>
            <a:ext cx="1657350" cy="1800225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152123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Box 3"/>
          <p:cNvSpPr txBox="1">
            <a:spLocks noChangeArrowheads="1"/>
          </p:cNvSpPr>
          <p:nvPr/>
        </p:nvSpPr>
        <p:spPr bwMode="auto">
          <a:xfrm>
            <a:off x="3521075" y="1498325"/>
            <a:ext cx="49387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/>
              <a:t>Module </a:t>
            </a:r>
            <a:r>
              <a:rPr lang="en-US" sz="1600" b="1" dirty="0"/>
              <a:t>5</a:t>
            </a:r>
            <a:r>
              <a:rPr lang="en-US" sz="1600" b="1" dirty="0" smtClean="0"/>
              <a:t> </a:t>
            </a:r>
            <a:r>
              <a:rPr lang="en-US" sz="1600" b="1" dirty="0"/>
              <a:t>– Rerun Cufflinks in alternative ‘modes’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179388" y="394625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25604" name="Group 6"/>
          <p:cNvGrpSpPr>
            <a:grpSpLocks/>
          </p:cNvGrpSpPr>
          <p:nvPr/>
        </p:nvGrpSpPr>
        <p:grpSpPr bwMode="auto">
          <a:xfrm>
            <a:off x="250825" y="2226988"/>
            <a:ext cx="1368425" cy="1287462"/>
            <a:chOff x="251520" y="1926414"/>
            <a:chExt cx="1368152" cy="1286562"/>
          </a:xfrm>
        </p:grpSpPr>
        <p:sp>
          <p:nvSpPr>
            <p:cNvPr id="3" name="Rounded Rectangle 2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</a:t>
              </a:r>
              <a:r>
                <a:rPr lang="en-US" sz="1200" dirty="0" err="1">
                  <a:solidFill>
                    <a:schemeClr val="tx1"/>
                  </a:solidFill>
                </a:rPr>
                <a:t>seq</a:t>
              </a:r>
              <a:r>
                <a:rPr lang="en-US" sz="1200" dirty="0">
                  <a:solidFill>
                    <a:schemeClr val="tx1"/>
                  </a:solidFill>
                </a:rPr>
                <a:t> reads (2 x 100 </a:t>
              </a:r>
              <a:r>
                <a:rPr lang="en-US" sz="1200" dirty="0" err="1">
                  <a:solidFill>
                    <a:schemeClr val="tx1"/>
                  </a:solidFill>
                </a:rPr>
                <a:t>bp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5631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25605" name="Group 16"/>
          <p:cNvGrpSpPr>
            <a:grpSpLocks/>
          </p:cNvGrpSpPr>
          <p:nvPr/>
        </p:nvGrpSpPr>
        <p:grpSpPr bwMode="auto">
          <a:xfrm>
            <a:off x="1916113" y="2120625"/>
            <a:ext cx="1368425" cy="1393825"/>
            <a:chOff x="1916196" y="1818692"/>
            <a:chExt cx="1368152" cy="1394284"/>
          </a:xfrm>
        </p:grpSpPr>
        <p:sp>
          <p:nvSpPr>
            <p:cNvPr id="8" name="Rounded Rectangle 7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Bowtie/</a:t>
              </a:r>
              <a:r>
                <a:rPr lang="en-US" sz="1200" dirty="0" err="1">
                  <a:solidFill>
                    <a:schemeClr val="tx1"/>
                  </a:solidFill>
                </a:rPr>
                <a:t>TopHat</a:t>
              </a:r>
              <a:r>
                <a:rPr lang="en-US" sz="1200" dirty="0">
                  <a:solidFill>
                    <a:schemeClr val="tx1"/>
                  </a:solidFill>
                </a:rPr>
                <a:t> alignment (genome)</a:t>
              </a:r>
            </a:p>
          </p:txBody>
        </p:sp>
        <p:sp>
          <p:nvSpPr>
            <p:cNvPr id="25629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25606" name="Group 18"/>
          <p:cNvGrpSpPr>
            <a:grpSpLocks/>
          </p:cNvGrpSpPr>
          <p:nvPr/>
        </p:nvGrpSpPr>
        <p:grpSpPr bwMode="auto">
          <a:xfrm>
            <a:off x="3419475" y="2120625"/>
            <a:ext cx="1657350" cy="1393825"/>
            <a:chOff x="3563889" y="1818692"/>
            <a:chExt cx="1656184" cy="1394284"/>
          </a:xfrm>
        </p:grpSpPr>
        <p:sp>
          <p:nvSpPr>
            <p:cNvPr id="9" name="Rounded Rectangle 8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</a:t>
              </a:r>
            </a:p>
          </p:txBody>
        </p:sp>
        <p:sp>
          <p:nvSpPr>
            <p:cNvPr id="25627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25607" name="Group 19"/>
          <p:cNvGrpSpPr>
            <a:grpSpLocks/>
          </p:cNvGrpSpPr>
          <p:nvPr/>
        </p:nvGrpSpPr>
        <p:grpSpPr bwMode="auto">
          <a:xfrm>
            <a:off x="5076825" y="2120625"/>
            <a:ext cx="1655763" cy="1393825"/>
            <a:chOff x="5148064" y="1818692"/>
            <a:chExt cx="1656184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 (</a:t>
              </a:r>
              <a:r>
                <a:rPr lang="en-US" sz="1200" dirty="0" err="1">
                  <a:solidFill>
                    <a:schemeClr val="tx1"/>
                  </a:solidFill>
                </a:rPr>
                <a:t>cuffmerge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5625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Gene identification</a:t>
              </a:r>
            </a:p>
          </p:txBody>
        </p:sp>
      </p:grpSp>
      <p:sp>
        <p:nvSpPr>
          <p:cNvPr id="11" name="Rounded Rectangle 10"/>
          <p:cNvSpPr/>
          <p:nvPr/>
        </p:nvSpPr>
        <p:spPr bwMode="auto">
          <a:xfrm>
            <a:off x="6911975" y="2795313"/>
            <a:ext cx="1439863" cy="7191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Cuffdiff</a:t>
            </a:r>
            <a:endParaRPr lang="en-US" sz="12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(A:B comparison)</a:t>
            </a:r>
          </a:p>
        </p:txBody>
      </p:sp>
      <p:sp>
        <p:nvSpPr>
          <p:cNvPr id="25609" name="TextBox 15"/>
          <p:cNvSpPr txBox="1">
            <a:spLocks noChangeArrowheads="1"/>
          </p:cNvSpPr>
          <p:nvPr/>
        </p:nvSpPr>
        <p:spPr bwMode="auto">
          <a:xfrm>
            <a:off x="6804025" y="2120625"/>
            <a:ext cx="1655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b="1"/>
              <a:t>Alternative expression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48488" y="4090713"/>
            <a:ext cx="1366837" cy="7191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CummRbund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3" idx="3"/>
            <a:endCxn id="8" idx="1"/>
          </p:cNvCxnSpPr>
          <p:nvPr/>
        </p:nvCxnSpPr>
        <p:spPr>
          <a:xfrm>
            <a:off x="1619250" y="315408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>
            <a:off x="3284538" y="315408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0" idx="1"/>
          </p:cNvCxnSpPr>
          <p:nvPr/>
        </p:nvCxnSpPr>
        <p:spPr>
          <a:xfrm>
            <a:off x="4932363" y="315408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6588125" y="315408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7632700" y="351445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3563938" y="409071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gtf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1908175" y="409071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250825" y="409071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fastq</a:t>
            </a:r>
            <a:r>
              <a:rPr lang="en-US" sz="1200" dirty="0">
                <a:solidFill>
                  <a:schemeClr val="tx1"/>
                </a:solidFill>
              </a:rPr>
              <a:t> files)</a:t>
            </a:r>
          </a:p>
        </p:txBody>
      </p:sp>
      <p:cxnSp>
        <p:nvCxnSpPr>
          <p:cNvPr id="37" name="Straight Arrow Connector 36"/>
          <p:cNvCxnSpPr>
            <a:stCxn id="35" idx="0"/>
            <a:endCxn id="3" idx="2"/>
          </p:cNvCxnSpPr>
          <p:nvPr/>
        </p:nvCxnSpPr>
        <p:spPr>
          <a:xfrm flipH="1" flipV="1">
            <a:off x="935038" y="351445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8" idx="2"/>
          </p:cNvCxnSpPr>
          <p:nvPr/>
        </p:nvCxnSpPr>
        <p:spPr>
          <a:xfrm flipV="1">
            <a:off x="2592388" y="351445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0"/>
            <a:endCxn id="9" idx="2"/>
          </p:cNvCxnSpPr>
          <p:nvPr/>
        </p:nvCxnSpPr>
        <p:spPr>
          <a:xfrm flipV="1">
            <a:off x="4248150" y="351445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622" name="TextBox 3"/>
          <p:cNvSpPr txBox="1">
            <a:spLocks noChangeArrowheads="1"/>
          </p:cNvSpPr>
          <p:nvPr/>
        </p:nvSpPr>
        <p:spPr bwMode="auto">
          <a:xfrm>
            <a:off x="2192338" y="507813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3348038" y="1930125"/>
            <a:ext cx="5184775" cy="1800225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190025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259</Words>
  <Application>Microsoft Macintosh PowerPoint</Application>
  <PresentationFormat>On-screen Show (4:3)</PresentationFormat>
  <Paragraphs>83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Washington University School of Medicine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Malachi Griffith</dc:creator>
  <cp:lastModifiedBy>Malachi Griffith</cp:lastModifiedBy>
  <cp:revision>4</cp:revision>
  <dcterms:created xsi:type="dcterms:W3CDTF">2014-11-16T05:02:51Z</dcterms:created>
  <dcterms:modified xsi:type="dcterms:W3CDTF">2014-11-16T07:36:27Z</dcterms:modified>
</cp:coreProperties>
</file>