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341" r:id="rId2"/>
    <p:sldId id="513" r:id="rId3"/>
    <p:sldId id="514" r:id="rId4"/>
    <p:sldId id="517" r:id="rId5"/>
    <p:sldId id="515" r:id="rId6"/>
    <p:sldId id="518" r:id="rId7"/>
    <p:sldId id="516" r:id="rId8"/>
    <p:sldId id="519" r:id="rId9"/>
    <p:sldId id="520" r:id="rId10"/>
    <p:sldId id="521" r:id="rId11"/>
    <p:sldId id="522" r:id="rId12"/>
    <p:sldId id="525" r:id="rId13"/>
    <p:sldId id="530" r:id="rId14"/>
    <p:sldId id="523" r:id="rId15"/>
    <p:sldId id="526" r:id="rId16"/>
    <p:sldId id="527" r:id="rId17"/>
    <p:sldId id="528" r:id="rId18"/>
    <p:sldId id="529" r:id="rId19"/>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1072" y="-120"/>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11/18/14</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11/18/14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Job_scheduler</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5</a:t>
            </a:fld>
            <a:endParaRPr lang="en-US"/>
          </a:p>
        </p:txBody>
      </p:sp>
    </p:spTree>
    <p:extLst>
      <p:ext uri="{BB962C8B-B14F-4D97-AF65-F5344CB8AC3E}">
        <p14:creationId xmlns:p14="http://schemas.microsoft.com/office/powerpoint/2010/main" val="198298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Cloud_computing</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2115130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Virtual_machine</a:t>
            </a: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7</a:t>
            </a:fld>
            <a:endParaRPr lang="en-US"/>
          </a:p>
        </p:txBody>
      </p:sp>
    </p:spTree>
    <p:extLst>
      <p:ext uri="{BB962C8B-B14F-4D97-AF65-F5344CB8AC3E}">
        <p14:creationId xmlns:p14="http://schemas.microsoft.com/office/powerpoint/2010/main" val="1181900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Workflow_management_system</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8</a:t>
            </a:fld>
            <a:endParaRPr lang="en-US"/>
          </a:p>
        </p:txBody>
      </p:sp>
    </p:spTree>
    <p:extLst>
      <p:ext uri="{BB962C8B-B14F-4D97-AF65-F5344CB8AC3E}">
        <p14:creationId xmlns:p14="http://schemas.microsoft.com/office/powerpoint/2010/main" val="417275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Software_development_kit</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9</a:t>
            </a:fld>
            <a:endParaRPr lang="en-US"/>
          </a:p>
        </p:txBody>
      </p:sp>
    </p:spTree>
    <p:extLst>
      <p:ext uri="{BB962C8B-B14F-4D97-AF65-F5344CB8AC3E}">
        <p14:creationId xmlns:p14="http://schemas.microsoft.com/office/powerpoint/2010/main" val="1287487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Application_programming_interface</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10</a:t>
            </a:fld>
            <a:endParaRPr lang="en-US"/>
          </a:p>
        </p:txBody>
      </p:sp>
    </p:spTree>
    <p:extLst>
      <p:ext uri="{BB962C8B-B14F-4D97-AF65-F5344CB8AC3E}">
        <p14:creationId xmlns:p14="http://schemas.microsoft.com/office/powerpoint/2010/main" val="2445041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Apache_Hadoop</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11</a:t>
            </a:fld>
            <a:endParaRPr lang="en-US"/>
          </a:p>
        </p:txBody>
      </p:sp>
    </p:spTree>
    <p:extLst>
      <p:ext uri="{BB962C8B-B14F-4D97-AF65-F5344CB8AC3E}">
        <p14:creationId xmlns:p14="http://schemas.microsoft.com/office/powerpoint/2010/main" val="3987047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Genome Analysis</a:t>
            </a:r>
            <a:r>
              <a:rPr lang="en-US" sz="2000" b="1" baseline="0" dirty="0" smtClean="0">
                <a:solidFill>
                  <a:schemeClr val="bg1"/>
                </a:solidFill>
                <a:latin typeface="Calibri" charset="0"/>
                <a:cs typeface="Calibri" charset="0"/>
              </a:rPr>
              <a:t> Platforms</a:t>
            </a:r>
            <a:endParaRPr lang="en-US" sz="2000" b="1" dirty="0" smtClean="0">
              <a:solidFill>
                <a:schemeClr val="bg1"/>
              </a:solidFill>
              <a:latin typeface="Calibri" charset="0"/>
              <a:cs typeface="Calibri" charset="0"/>
            </a:endParaRP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4" name="TextBox 3"/>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Genome Analysis</a:t>
            </a:r>
            <a:r>
              <a:rPr lang="en-US" sz="2000" b="1" baseline="0" dirty="0" smtClean="0">
                <a:solidFill>
                  <a:schemeClr val="bg1"/>
                </a:solidFill>
                <a:latin typeface="Calibri" charset="0"/>
                <a:cs typeface="Calibri" charset="0"/>
              </a:rPr>
              <a:t> Platforms</a:t>
            </a:r>
            <a:endParaRPr lang="en-US" sz="2000" b="1" dirty="0" smtClean="0">
              <a:solidFill>
                <a:schemeClr val="bg1"/>
              </a:solidFill>
              <a:latin typeface="Calibri" charset="0"/>
              <a:cs typeface="Calibri" charset="0"/>
            </a:endParaRPr>
          </a:p>
        </p:txBody>
      </p:sp>
      <p:sp>
        <p:nvSpPr>
          <p:cNvPr id="5" name="TextBox 4"/>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7" name="TextBox 6"/>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Genome Analysis</a:t>
            </a:r>
            <a:r>
              <a:rPr lang="en-US" sz="2000" b="1" baseline="0" dirty="0" smtClean="0">
                <a:solidFill>
                  <a:schemeClr val="bg1"/>
                </a:solidFill>
                <a:latin typeface="Calibri" charset="0"/>
                <a:cs typeface="Calibri" charset="0"/>
              </a:rPr>
              <a:t> Platforms</a:t>
            </a:r>
            <a:endParaRPr lang="en-US" sz="2000" b="1" dirty="0" smtClean="0">
              <a:solidFill>
                <a:schemeClr val="bg1"/>
              </a:solidFill>
              <a:latin typeface="Calibri" charset="0"/>
              <a:cs typeface="Calibri" charset="0"/>
            </a:endParaRPr>
          </a:p>
        </p:txBody>
      </p:sp>
      <p:sp>
        <p:nvSpPr>
          <p:cNvPr id="8" name="TextBox 7"/>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Genome Analysis</a:t>
            </a:r>
            <a:r>
              <a:rPr lang="en-US" sz="2000" b="1" baseline="0" dirty="0" smtClean="0">
                <a:solidFill>
                  <a:schemeClr val="bg1"/>
                </a:solidFill>
                <a:latin typeface="Calibri" charset="0"/>
                <a:cs typeface="Calibri" charset="0"/>
              </a:rPr>
              <a:t> Platforms</a:t>
            </a:r>
            <a:endParaRPr lang="en-US" sz="2000" b="1" dirty="0" smtClean="0">
              <a:solidFill>
                <a:schemeClr val="bg1"/>
              </a:solidFill>
              <a:latin typeface="Calibri" charset="0"/>
              <a:cs typeface="Calibri" charset="0"/>
            </a:endParaRP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49620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Segoe UI" charset="0"/>
              </a:defRPr>
            </a:lvl1pPr>
          </a:lstStyle>
          <a:p>
            <a:pPr>
              <a:defRPr/>
            </a:pPr>
            <a:fld id="{CF3FDDA8-DFE2-794D-9469-18250F189BBE}" type="datetime1">
              <a:rPr lang="en-US"/>
              <a:pPr>
                <a:defRPr/>
              </a:pPr>
              <a:t>11/18/14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Segoe UI"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Segoe UI" charset="0"/>
              </a:defRPr>
            </a:lvl1pPr>
          </a:lstStyle>
          <a:p>
            <a:pPr>
              <a:defRPr/>
            </a:pPr>
            <a:fld id="{D133E7D2-33FF-EC4A-AE37-9A522B04AD5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alaxyproject.org/" TargetMode="External"/><Relationship Id="rId3" Type="http://schemas.openxmlformats.org/officeDocument/2006/relationships/hyperlink" Target="https://usegalaxy.org/u/mwolfien/w/rnaseq-wolfien-pipelin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hyperlink" Target="https://basespace.illumina.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hyperlink" Target="https://www.dnanexus.co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genome/gms" TargetMode="External"/><Relationship Id="rId4" Type="http://schemas.openxmlformats.org/officeDocument/2006/relationships/hyperlink" Target="https://arvados.org/" TargetMode="External"/><Relationship Id="rId5" Type="http://schemas.openxmlformats.org/officeDocument/2006/relationships/hyperlink" Target="https://bcbio-nextgen.readthedocs.org/en/latest/" TargetMode="External"/><Relationship Id="rId6" Type="http://schemas.openxmlformats.org/officeDocument/2006/relationships/hyperlink" Target="http://sulab.org/tools/omics-pipe/" TargetMode="External"/><Relationship Id="rId7" Type="http://schemas.openxmlformats.org/officeDocument/2006/relationships/hyperlink" Target="https://github.com/BauerLab/ngsane" TargetMode="External"/><Relationship Id="rId1" Type="http://schemas.openxmlformats.org/officeDocument/2006/relationships/slideLayout" Target="../slideLayouts/slideLayout2.xml"/><Relationship Id="rId2" Type="http://schemas.openxmlformats.org/officeDocument/2006/relationships/hyperlink" Target="http://gkno.me/"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ga4gh.org/%23/" TargetMode="External"/><Relationship Id="rId4" Type="http://schemas.openxmlformats.org/officeDocument/2006/relationships/hyperlink" Target="https://github.com/ga4gh" TargetMode="External"/><Relationship Id="rId5" Type="http://schemas.openxmlformats.org/officeDocument/2006/relationships/hyperlink" Target="http://ga4gh.org/%23/beacon" TargetMode="External"/><Relationship Id="rId1" Type="http://schemas.openxmlformats.org/officeDocument/2006/relationships/slideLayout" Target="../slideLayouts/slideLayout2.xml"/><Relationship Id="rId2" Type="http://schemas.openxmlformats.org/officeDocument/2006/relationships/hyperlink" Target="http://genomicsandhealth.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google.com/spreadsheets/d/1o8iYwYUy0V7IECmu21Und3XALwQihioj23WGv-w0itk/pub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g"/><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ctrTitle" idx="4294967295"/>
          </p:nvPr>
        </p:nvSpPr>
        <p:spPr>
          <a:xfrm>
            <a:off x="685800" y="2819400"/>
            <a:ext cx="7772400" cy="1447800"/>
          </a:xfrm>
        </p:spPr>
        <p:txBody>
          <a:bodyPr/>
          <a:lstStyle/>
          <a:p>
            <a:pPr eaLnBrk="1" hangingPunct="1"/>
            <a:r>
              <a:rPr lang="en-US" b="0">
                <a:solidFill>
                  <a:srgbClr val="CA0000"/>
                </a:solidFill>
                <a:latin typeface="Calibri" charset="0"/>
                <a:ea typeface="ＭＳ Ｐゴシック" charset="0"/>
                <a:cs typeface="ＭＳ Ｐゴシック" charset="0"/>
              </a:rPr>
              <a:t>Advanced Sequencing Technologies &amp; Applications</a:t>
            </a:r>
          </a:p>
        </p:txBody>
      </p:sp>
      <p:sp>
        <p:nvSpPr>
          <p:cNvPr id="9218" name="Rectangle 3"/>
          <p:cNvSpPr txBox="1">
            <a:spLocks noChangeArrowheads="1"/>
          </p:cNvSpPr>
          <p:nvPr/>
        </p:nvSpPr>
        <p:spPr bwMode="auto">
          <a:xfrm>
            <a:off x="1182688" y="4549775"/>
            <a:ext cx="6778625" cy="192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20000"/>
              </a:spcBef>
              <a:buFont typeface="Arial" charset="0"/>
              <a:buNone/>
            </a:pPr>
            <a:r>
              <a:rPr lang="en-US" sz="2800">
                <a:latin typeface="Calibri" charset="0"/>
              </a:rPr>
              <a:t>http://meetings.cshl.edu/courses.html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an application programming interface (API)</a:t>
            </a:r>
            <a:endParaRPr lang="en-US" dirty="0"/>
          </a:p>
        </p:txBody>
      </p:sp>
      <p:sp>
        <p:nvSpPr>
          <p:cNvPr id="3" name="Content Placeholder 2"/>
          <p:cNvSpPr>
            <a:spLocks noGrp="1"/>
          </p:cNvSpPr>
          <p:nvPr>
            <p:ph idx="1"/>
          </p:nvPr>
        </p:nvSpPr>
        <p:spPr/>
        <p:txBody>
          <a:bodyPr/>
          <a:lstStyle/>
          <a:p>
            <a:r>
              <a:rPr lang="en-US" dirty="0" smtClean="0"/>
              <a:t>An API is a set </a:t>
            </a:r>
            <a:r>
              <a:rPr lang="en-US" dirty="0"/>
              <a:t>of routines, protocols, and tools for building software applications. An API expresses a software component in terms of its operations, inputs, outputs, and underlying types. An API defines functionalities that are independent of their respective implementations, which allows definitions and implementations to vary without compromising each other</a:t>
            </a:r>
            <a:r>
              <a:rPr lang="en-US" dirty="0" smtClean="0"/>
              <a:t>.</a:t>
            </a:r>
            <a:endParaRPr lang="en-US" dirty="0"/>
          </a:p>
        </p:txBody>
      </p:sp>
    </p:spTree>
    <p:extLst>
      <p:ext uri="{BB962C8B-B14F-4D97-AF65-F5344CB8AC3E}">
        <p14:creationId xmlns:p14="http://schemas.microsoft.com/office/powerpoint/2010/main" val="2689433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6632"/>
            <a:ext cx="8839200" cy="1143000"/>
          </a:xfrm>
        </p:spPr>
        <p:txBody>
          <a:bodyPr/>
          <a:lstStyle/>
          <a:p>
            <a:r>
              <a:rPr lang="en-US" dirty="0" smtClean="0"/>
              <a:t>What is distributed </a:t>
            </a:r>
            <a:r>
              <a:rPr lang="en-US" dirty="0"/>
              <a:t>storage and processing (e.g. ‘</a:t>
            </a:r>
            <a:r>
              <a:rPr lang="en-US" dirty="0" err="1"/>
              <a:t>Hadoop</a:t>
            </a:r>
            <a:r>
              <a:rPr lang="en-US" dirty="0"/>
              <a:t>’</a:t>
            </a:r>
            <a:r>
              <a:rPr lang="en-US" dirty="0" smtClean="0"/>
              <a:t>)?</a:t>
            </a:r>
            <a:endParaRPr lang="en-US" dirty="0"/>
          </a:p>
        </p:txBody>
      </p:sp>
      <p:sp>
        <p:nvSpPr>
          <p:cNvPr id="3" name="Content Placeholder 2"/>
          <p:cNvSpPr>
            <a:spLocks noGrp="1"/>
          </p:cNvSpPr>
          <p:nvPr>
            <p:ph idx="1"/>
          </p:nvPr>
        </p:nvSpPr>
        <p:spPr/>
        <p:txBody>
          <a:bodyPr>
            <a:normAutofit fontScale="92500"/>
          </a:bodyPr>
          <a:lstStyle/>
          <a:p>
            <a:r>
              <a:rPr lang="en-US" dirty="0" err="1" smtClean="0"/>
              <a:t>Hadoop</a:t>
            </a:r>
            <a:r>
              <a:rPr lang="en-US" dirty="0" smtClean="0"/>
              <a:t> </a:t>
            </a:r>
            <a:r>
              <a:rPr lang="en-US" dirty="0"/>
              <a:t>is an open-source software framework for distributed storage and distributed processing of Big Data on clusters of commodity hardware. Its </a:t>
            </a:r>
            <a:r>
              <a:rPr lang="en-US" dirty="0" err="1"/>
              <a:t>Hadoop</a:t>
            </a:r>
            <a:r>
              <a:rPr lang="en-US" dirty="0"/>
              <a:t> Distributed File System (HDFS) splits files into large blocks </a:t>
            </a:r>
            <a:r>
              <a:rPr lang="en-US" dirty="0" smtClean="0"/>
              <a:t>and </a:t>
            </a:r>
            <a:r>
              <a:rPr lang="en-US" dirty="0"/>
              <a:t>distributes the blocks amongst the nodes in the cluster. For processing the data, the </a:t>
            </a:r>
            <a:r>
              <a:rPr lang="en-US" dirty="0" err="1"/>
              <a:t>Hadoop</a:t>
            </a:r>
            <a:r>
              <a:rPr lang="en-US" dirty="0"/>
              <a:t> Map/Reduce </a:t>
            </a:r>
            <a:r>
              <a:rPr lang="en-US" dirty="0" smtClean="0"/>
              <a:t>moves code (software) </a:t>
            </a:r>
            <a:r>
              <a:rPr lang="en-US" dirty="0"/>
              <a:t>to the nodes that have the required data, and the nodes then process the data in parallel. This approach takes advantage of data locality</a:t>
            </a:r>
            <a:r>
              <a:rPr lang="en-US" dirty="0" smtClean="0"/>
              <a:t>, </a:t>
            </a:r>
            <a:r>
              <a:rPr lang="en-US" dirty="0"/>
              <a:t>in contrast to conventional HPC architecture which usually relies on a parallel file system (compute and data separated, but connected with high-speed networking).</a:t>
            </a:r>
            <a:endParaRPr lang="en-US" dirty="0"/>
          </a:p>
        </p:txBody>
      </p:sp>
    </p:spTree>
    <p:extLst>
      <p:ext uri="{BB962C8B-B14F-4D97-AF65-F5344CB8AC3E}">
        <p14:creationId xmlns:p14="http://schemas.microsoft.com/office/powerpoint/2010/main" val="556063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lstStyle/>
          <a:p>
            <a:r>
              <a:rPr lang="en-US" dirty="0" smtClean="0"/>
              <a:t>Examples</a:t>
            </a:r>
            <a:endParaRPr lang="en-US" dirty="0"/>
          </a:p>
        </p:txBody>
      </p:sp>
      <p:sp>
        <p:nvSpPr>
          <p:cNvPr id="3" name="Content Placeholder 2"/>
          <p:cNvSpPr>
            <a:spLocks noGrp="1"/>
          </p:cNvSpPr>
          <p:nvPr>
            <p:ph idx="1"/>
          </p:nvPr>
        </p:nvSpPr>
        <p:spPr>
          <a:xfrm>
            <a:off x="152400" y="1124744"/>
            <a:ext cx="8839200" cy="5199856"/>
          </a:xfrm>
        </p:spPr>
        <p:txBody>
          <a:bodyPr>
            <a:normAutofit fontScale="92500" lnSpcReduction="20000"/>
          </a:bodyPr>
          <a:lstStyle/>
          <a:p>
            <a:r>
              <a:rPr lang="en-US" b="1" dirty="0" smtClean="0"/>
              <a:t>Assuming you have some NGS data, how should you analyze it?</a:t>
            </a:r>
          </a:p>
          <a:p>
            <a:r>
              <a:rPr lang="en-US" dirty="0" smtClean="0"/>
              <a:t>Depends where you are on the informatics spectrum.  Do you want to:</a:t>
            </a:r>
            <a:endParaRPr lang="en-US" dirty="0" smtClean="0"/>
          </a:p>
          <a:p>
            <a:pPr lvl="1"/>
            <a:r>
              <a:rPr lang="en-US" dirty="0" smtClean="0"/>
              <a:t>Build a completely novel process, a custom pipeline, develop algorithms, write software, etc.</a:t>
            </a:r>
          </a:p>
          <a:p>
            <a:pPr lvl="2"/>
            <a:r>
              <a:rPr lang="en-US" dirty="0" smtClean="0"/>
              <a:t>Maximum </a:t>
            </a:r>
            <a:r>
              <a:rPr lang="en-US" dirty="0" smtClean="0"/>
              <a:t>flexibility. </a:t>
            </a:r>
            <a:r>
              <a:rPr lang="en-US" dirty="0"/>
              <a:t>P</a:t>
            </a:r>
            <a:r>
              <a:rPr lang="en-US" dirty="0" smtClean="0"/>
              <a:t>erformance </a:t>
            </a:r>
            <a:r>
              <a:rPr lang="en-US" dirty="0" smtClean="0"/>
              <a:t>and scalability are determined by how well you engineer it.</a:t>
            </a:r>
          </a:p>
          <a:p>
            <a:pPr lvl="1"/>
            <a:r>
              <a:rPr lang="en-US" dirty="0" smtClean="0"/>
              <a:t>Build on top of someone else genome analysis platform</a:t>
            </a:r>
          </a:p>
          <a:p>
            <a:pPr lvl="2"/>
            <a:r>
              <a:rPr lang="en-US" dirty="0" smtClean="0"/>
              <a:t>Don’t have to start from scratch but still have a lot of flexibility.</a:t>
            </a:r>
          </a:p>
          <a:p>
            <a:pPr lvl="2"/>
            <a:r>
              <a:rPr lang="en-US" dirty="0"/>
              <a:t>e</a:t>
            </a:r>
            <a:r>
              <a:rPr lang="en-US" dirty="0" smtClean="0"/>
              <a:t>.g. GMS, </a:t>
            </a:r>
            <a:r>
              <a:rPr lang="en-US" dirty="0" err="1" smtClean="0"/>
              <a:t>Arvados</a:t>
            </a:r>
            <a:r>
              <a:rPr lang="en-US" dirty="0" smtClean="0"/>
              <a:t>, DNA Nexus, </a:t>
            </a:r>
            <a:r>
              <a:rPr lang="en-US" dirty="0" err="1" smtClean="0"/>
              <a:t>bcbio-nextgene</a:t>
            </a:r>
            <a:r>
              <a:rPr lang="en-US" dirty="0" smtClean="0"/>
              <a:t>, </a:t>
            </a:r>
            <a:r>
              <a:rPr lang="en-US" dirty="0" err="1" smtClean="0"/>
              <a:t>Gkno</a:t>
            </a:r>
            <a:r>
              <a:rPr lang="en-US" dirty="0" smtClean="0"/>
              <a:t>, etc</a:t>
            </a:r>
            <a:r>
              <a:rPr lang="en-US" dirty="0" smtClean="0"/>
              <a:t>.</a:t>
            </a:r>
          </a:p>
          <a:p>
            <a:pPr lvl="1"/>
            <a:r>
              <a:rPr lang="en-US" dirty="0" smtClean="0"/>
              <a:t>Upload data in web browser, use graphical user interface</a:t>
            </a:r>
          </a:p>
          <a:p>
            <a:pPr lvl="2"/>
            <a:r>
              <a:rPr lang="en-US" dirty="0" smtClean="0"/>
              <a:t>Sacrifices flexibility for ease of use</a:t>
            </a:r>
          </a:p>
          <a:p>
            <a:pPr lvl="2"/>
            <a:r>
              <a:rPr lang="en-US" dirty="0" smtClean="0"/>
              <a:t>Galaxy, </a:t>
            </a:r>
            <a:r>
              <a:rPr lang="en-US" dirty="0" err="1" smtClean="0"/>
              <a:t>Illumina</a:t>
            </a:r>
            <a:r>
              <a:rPr lang="en-US" dirty="0" smtClean="0"/>
              <a:t> </a:t>
            </a:r>
            <a:r>
              <a:rPr lang="en-US" dirty="0" err="1" smtClean="0"/>
              <a:t>BaseSpace</a:t>
            </a:r>
            <a:endParaRPr lang="en-US" dirty="0" smtClean="0"/>
          </a:p>
          <a:p>
            <a:pPr lvl="1"/>
            <a:r>
              <a:rPr lang="en-US" dirty="0" smtClean="0"/>
              <a:t>Have someone do the analysis for you and give you the results</a:t>
            </a:r>
            <a:endParaRPr lang="en-US" dirty="0"/>
          </a:p>
        </p:txBody>
      </p:sp>
    </p:spTree>
    <p:extLst>
      <p:ext uri="{BB962C8B-B14F-4D97-AF65-F5344CB8AC3E}">
        <p14:creationId xmlns:p14="http://schemas.microsoft.com/office/powerpoint/2010/main" val="4114406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lstStyle/>
          <a:p>
            <a:r>
              <a:rPr lang="en-US" dirty="0" smtClean="0"/>
              <a:t>Companies whose platforms amount to bioinformatics for hire…</a:t>
            </a:r>
            <a:endParaRPr lang="en-US" dirty="0"/>
          </a:p>
        </p:txBody>
      </p:sp>
      <p:sp>
        <p:nvSpPr>
          <p:cNvPr id="3" name="Content Placeholder 2"/>
          <p:cNvSpPr>
            <a:spLocks noGrp="1"/>
          </p:cNvSpPr>
          <p:nvPr>
            <p:ph idx="1"/>
          </p:nvPr>
        </p:nvSpPr>
        <p:spPr/>
        <p:txBody>
          <a:bodyPr/>
          <a:lstStyle/>
          <a:p>
            <a:r>
              <a:rPr lang="en-US" dirty="0" err="1" smtClean="0"/>
              <a:t>Appistry's</a:t>
            </a:r>
            <a:r>
              <a:rPr lang="en-US" dirty="0" smtClean="0"/>
              <a:t> </a:t>
            </a:r>
            <a:r>
              <a:rPr lang="en-US" dirty="0" err="1" smtClean="0"/>
              <a:t>Ayrris</a:t>
            </a:r>
            <a:endParaRPr lang="en-US" dirty="0" smtClean="0"/>
          </a:p>
          <a:p>
            <a:r>
              <a:rPr lang="en-US" dirty="0" smtClean="0"/>
              <a:t>Seven </a:t>
            </a:r>
            <a:r>
              <a:rPr lang="en-US" dirty="0"/>
              <a:t>Bridges </a:t>
            </a:r>
            <a:r>
              <a:rPr lang="en-US" dirty="0" smtClean="0"/>
              <a:t>Genomics</a:t>
            </a:r>
          </a:p>
          <a:p>
            <a:r>
              <a:rPr lang="en-US" dirty="0" err="1" smtClean="0"/>
              <a:t>GenomOncology</a:t>
            </a:r>
            <a:endParaRPr lang="en-US" dirty="0"/>
          </a:p>
          <a:p>
            <a:r>
              <a:rPr lang="en-US" dirty="0" smtClean="0"/>
              <a:t>IBM's </a:t>
            </a:r>
            <a:r>
              <a:rPr lang="en-US" dirty="0" err="1"/>
              <a:t>PowerGene</a:t>
            </a:r>
            <a:r>
              <a:rPr lang="en-US" dirty="0"/>
              <a:t> </a:t>
            </a:r>
            <a:r>
              <a:rPr lang="en-US" dirty="0" smtClean="0"/>
              <a:t>Orchestrator</a:t>
            </a:r>
          </a:p>
          <a:p>
            <a:r>
              <a:rPr lang="en-US" dirty="0"/>
              <a:t>BINA Genomic Analysis System</a:t>
            </a:r>
          </a:p>
          <a:p>
            <a:pPr lvl="1"/>
            <a:r>
              <a:rPr lang="en-US" dirty="0" smtClean="0"/>
              <a:t>Sort of.  They provide a pre-configured hardware + software solution, help you install it and connect it to your in house data production</a:t>
            </a:r>
          </a:p>
          <a:p>
            <a:r>
              <a:rPr lang="en-US" dirty="0" smtClean="0"/>
              <a:t>Etc</a:t>
            </a:r>
            <a:r>
              <a:rPr lang="en-US" dirty="0"/>
              <a:t>.</a:t>
            </a:r>
          </a:p>
          <a:p>
            <a:endParaRPr lang="en-US" dirty="0"/>
          </a:p>
        </p:txBody>
      </p:sp>
    </p:spTree>
    <p:extLst>
      <p:ext uri="{BB962C8B-B14F-4D97-AF65-F5344CB8AC3E}">
        <p14:creationId xmlns:p14="http://schemas.microsoft.com/office/powerpoint/2010/main" val="771570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Galaxy</a:t>
            </a:r>
            <a:endParaRPr lang="en-US" dirty="0"/>
          </a:p>
        </p:txBody>
      </p:sp>
      <p:sp>
        <p:nvSpPr>
          <p:cNvPr id="3" name="Content Placeholder 2"/>
          <p:cNvSpPr>
            <a:spLocks noGrp="1"/>
          </p:cNvSpPr>
          <p:nvPr>
            <p:ph idx="1"/>
          </p:nvPr>
        </p:nvSpPr>
        <p:spPr/>
        <p:txBody>
          <a:bodyPr/>
          <a:lstStyle/>
          <a:p>
            <a:r>
              <a:rPr lang="en-US" dirty="0">
                <a:hlinkClick r:id="rId2"/>
              </a:rPr>
              <a:t>http://galaxyproject.org</a:t>
            </a:r>
            <a:r>
              <a:rPr lang="en-US" dirty="0" smtClean="0">
                <a:hlinkClick r:id="rId2"/>
              </a:rPr>
              <a:t>/</a:t>
            </a:r>
            <a:r>
              <a:rPr lang="en-US" dirty="0" smtClean="0"/>
              <a:t> </a:t>
            </a:r>
          </a:p>
          <a:p>
            <a:r>
              <a:rPr lang="en-US" dirty="0" smtClean="0"/>
              <a:t>Open Source academic project.</a:t>
            </a:r>
          </a:p>
          <a:p>
            <a:r>
              <a:rPr lang="en-US" dirty="0" smtClean="0"/>
              <a:t>Example RNA-seq workflow</a:t>
            </a:r>
          </a:p>
          <a:p>
            <a:pPr lvl="1"/>
            <a:r>
              <a:rPr lang="en-US" dirty="0" smtClean="0">
                <a:hlinkClick r:id="rId3"/>
              </a:rPr>
              <a:t>https</a:t>
            </a:r>
            <a:r>
              <a:rPr lang="en-US" dirty="0">
                <a:hlinkClick r:id="rId3"/>
              </a:rPr>
              <a:t>://usegalaxy.org/u/mwolfien/w/rnaseq-wolfien-</a:t>
            </a:r>
            <a:r>
              <a:rPr lang="en-US" dirty="0" smtClean="0">
                <a:hlinkClick r:id="rId3"/>
              </a:rPr>
              <a:t>pipeline</a:t>
            </a:r>
            <a:endParaRPr lang="en-US" dirty="0" smtClean="0"/>
          </a:p>
          <a:p>
            <a:endParaRPr lang="en-US" dirty="0" smtClean="0"/>
          </a:p>
          <a:p>
            <a:r>
              <a:rPr lang="en-US" dirty="0" smtClean="0"/>
              <a:t>A web based interface that allows you to run existing workflows or create custom analyses by combining tools in the Galaxy ‘toolshed’</a:t>
            </a:r>
            <a:endParaRPr lang="en-US" dirty="0"/>
          </a:p>
        </p:txBody>
      </p:sp>
    </p:spTree>
    <p:extLst>
      <p:ext uri="{BB962C8B-B14F-4D97-AF65-F5344CB8AC3E}">
        <p14:creationId xmlns:p14="http://schemas.microsoft.com/office/powerpoint/2010/main" val="1487688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err="1" smtClean="0"/>
              <a:t>Illumina</a:t>
            </a:r>
            <a:r>
              <a:rPr lang="en-US" dirty="0" smtClean="0"/>
              <a:t> </a:t>
            </a:r>
            <a:r>
              <a:rPr lang="en-US" dirty="0" err="1" smtClean="0"/>
              <a:t>BaseSpace</a:t>
            </a:r>
            <a:endParaRPr lang="en-US" dirty="0"/>
          </a:p>
        </p:txBody>
      </p:sp>
      <p:pic>
        <p:nvPicPr>
          <p:cNvPr id="4" name="Content Placeholder 3" descr="basespace.png"/>
          <p:cNvPicPr>
            <a:picLocks noGrp="1" noChangeAspect="1"/>
          </p:cNvPicPr>
          <p:nvPr>
            <p:ph idx="1"/>
          </p:nvPr>
        </p:nvPicPr>
        <p:blipFill>
          <a:blip r:embed="rId2" cstate="print">
            <a:extLst>
              <a:ext uri="{28A0092B-C50C-407E-A947-70E740481C1C}">
                <a14:useLocalDpi xmlns:a14="http://schemas.microsoft.com/office/drawing/2010/main" val="0"/>
              </a:ext>
            </a:extLst>
          </a:blip>
          <a:srcRect t="-1948" b="-1948"/>
          <a:stretch>
            <a:fillRect/>
          </a:stretch>
        </p:blipFill>
        <p:spPr>
          <a:xfrm>
            <a:off x="755576" y="1163638"/>
            <a:ext cx="7875984" cy="4209578"/>
          </a:xfrm>
        </p:spPr>
      </p:pic>
      <p:sp>
        <p:nvSpPr>
          <p:cNvPr id="5" name="TextBox 4"/>
          <p:cNvSpPr txBox="1"/>
          <p:nvPr/>
        </p:nvSpPr>
        <p:spPr>
          <a:xfrm>
            <a:off x="799460" y="5229200"/>
            <a:ext cx="5852884" cy="1015663"/>
          </a:xfrm>
          <a:prstGeom prst="rect">
            <a:avLst/>
          </a:prstGeom>
          <a:noFill/>
        </p:spPr>
        <p:txBody>
          <a:bodyPr wrap="none" rtlCol="0">
            <a:spAutoFit/>
          </a:bodyPr>
          <a:lstStyle/>
          <a:p>
            <a:pPr marL="342900" indent="-342900">
              <a:buFontTx/>
              <a:buChar char="-"/>
            </a:pPr>
            <a:r>
              <a:rPr lang="en-US" sz="2000" dirty="0" smtClean="0"/>
              <a:t>Use integrated ‘apps’ and automated pipelines.</a:t>
            </a:r>
          </a:p>
          <a:p>
            <a:pPr marL="342900" indent="-342900">
              <a:buFontTx/>
              <a:buChar char="-"/>
            </a:pPr>
            <a:r>
              <a:rPr lang="en-US" sz="2000" dirty="0" smtClean="0"/>
              <a:t>Graphical interface</a:t>
            </a:r>
          </a:p>
          <a:p>
            <a:pPr marL="342900" indent="-342900">
              <a:buFontTx/>
              <a:buChar char="-"/>
            </a:pPr>
            <a:r>
              <a:rPr lang="en-US" sz="2000" dirty="0">
                <a:hlinkClick r:id="rId3"/>
              </a:rPr>
              <a:t>https://</a:t>
            </a:r>
            <a:r>
              <a:rPr lang="en-US" sz="2000" dirty="0" smtClean="0">
                <a:hlinkClick r:id="rId3"/>
              </a:rPr>
              <a:t>basespace.illumina.com</a:t>
            </a:r>
            <a:r>
              <a:rPr lang="en-US" sz="2000" dirty="0" smtClean="0"/>
              <a:t> </a:t>
            </a:r>
            <a:endParaRPr lang="en-US" sz="2000" dirty="0"/>
          </a:p>
        </p:txBody>
      </p:sp>
    </p:spTree>
    <p:extLst>
      <p:ext uri="{BB962C8B-B14F-4D97-AF65-F5344CB8AC3E}">
        <p14:creationId xmlns:p14="http://schemas.microsoft.com/office/powerpoint/2010/main" val="2386077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DNA Nexus Platform</a:t>
            </a:r>
            <a:endParaRPr lang="en-US" dirty="0"/>
          </a:p>
        </p:txBody>
      </p:sp>
      <p:pic>
        <p:nvPicPr>
          <p:cNvPr id="4" name="Content Placeholder 3" descr="DNA Nexus.png"/>
          <p:cNvPicPr>
            <a:picLocks noGrp="1" noChangeAspect="1"/>
          </p:cNvPicPr>
          <p:nvPr>
            <p:ph idx="1"/>
          </p:nvPr>
        </p:nvPicPr>
        <p:blipFill>
          <a:blip r:embed="rId2" cstate="print">
            <a:extLst>
              <a:ext uri="{28A0092B-C50C-407E-A947-70E740481C1C}">
                <a14:useLocalDpi xmlns:a14="http://schemas.microsoft.com/office/drawing/2010/main" val="0"/>
              </a:ext>
            </a:extLst>
          </a:blip>
          <a:srcRect l="-8682" r="-8682"/>
          <a:stretch>
            <a:fillRect/>
          </a:stretch>
        </p:blipFill>
        <p:spPr>
          <a:xfrm>
            <a:off x="872480" y="1081698"/>
            <a:ext cx="7659960" cy="4094117"/>
          </a:xfrm>
        </p:spPr>
      </p:pic>
      <p:sp>
        <p:nvSpPr>
          <p:cNvPr id="5" name="TextBox 4"/>
          <p:cNvSpPr txBox="1"/>
          <p:nvPr/>
        </p:nvSpPr>
        <p:spPr>
          <a:xfrm>
            <a:off x="799460" y="5229200"/>
            <a:ext cx="6288901" cy="1015663"/>
          </a:xfrm>
          <a:prstGeom prst="rect">
            <a:avLst/>
          </a:prstGeom>
          <a:noFill/>
        </p:spPr>
        <p:txBody>
          <a:bodyPr wrap="none" rtlCol="0">
            <a:spAutoFit/>
          </a:bodyPr>
          <a:lstStyle/>
          <a:p>
            <a:pPr marL="342900" indent="-342900">
              <a:buFontTx/>
              <a:buChar char="-"/>
            </a:pPr>
            <a:r>
              <a:rPr lang="en-US" sz="2000" dirty="0" smtClean="0"/>
              <a:t>Build your own pipeline or use an existing one</a:t>
            </a:r>
          </a:p>
          <a:p>
            <a:pPr marL="342900" indent="-342900">
              <a:buFontTx/>
              <a:buChar char="-"/>
            </a:pPr>
            <a:r>
              <a:rPr lang="en-US" sz="2000" dirty="0" smtClean="0"/>
              <a:t>DNA Nexus handles cloud deployment, etc. for you</a:t>
            </a:r>
          </a:p>
          <a:p>
            <a:pPr marL="342900" indent="-342900">
              <a:buFontTx/>
              <a:buChar char="-"/>
            </a:pPr>
            <a:r>
              <a:rPr lang="en-US" sz="2000" dirty="0">
                <a:hlinkClick r:id="rId3"/>
              </a:rPr>
              <a:t>https://www.dnanexus.com</a:t>
            </a:r>
            <a:r>
              <a:rPr lang="en-US" sz="2000" dirty="0" smtClean="0">
                <a:hlinkClick r:id="rId3"/>
              </a:rPr>
              <a:t>/</a:t>
            </a:r>
            <a:endParaRPr lang="en-US" sz="2000" dirty="0" smtClean="0"/>
          </a:p>
        </p:txBody>
      </p:sp>
    </p:spTree>
    <p:extLst>
      <p:ext uri="{BB962C8B-B14F-4D97-AF65-F5344CB8AC3E}">
        <p14:creationId xmlns:p14="http://schemas.microsoft.com/office/powerpoint/2010/main" val="3740395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6632"/>
            <a:ext cx="8839200" cy="1143000"/>
          </a:xfrm>
        </p:spPr>
        <p:txBody>
          <a:bodyPr/>
          <a:lstStyle/>
          <a:p>
            <a:r>
              <a:rPr lang="en-US" dirty="0" smtClean="0"/>
              <a:t>Other pipeline development platforms to build on top of</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Gkno</a:t>
            </a:r>
            <a:endParaRPr lang="en-US" dirty="0"/>
          </a:p>
          <a:p>
            <a:pPr lvl="1"/>
            <a:r>
              <a:rPr lang="en-US" dirty="0" smtClean="0">
                <a:hlinkClick r:id="rId2"/>
              </a:rPr>
              <a:t>http</a:t>
            </a:r>
            <a:r>
              <a:rPr lang="en-US" dirty="0">
                <a:hlinkClick r:id="rId2"/>
              </a:rPr>
              <a:t>://gkno.me</a:t>
            </a:r>
            <a:r>
              <a:rPr lang="en-US" dirty="0" smtClean="0">
                <a:hlinkClick r:id="rId2"/>
              </a:rPr>
              <a:t>/</a:t>
            </a:r>
            <a:r>
              <a:rPr lang="en-US" dirty="0" smtClean="0"/>
              <a:t> </a:t>
            </a:r>
          </a:p>
          <a:p>
            <a:r>
              <a:rPr lang="en-US" dirty="0" smtClean="0"/>
              <a:t>Genome Modeling System (GMS)</a:t>
            </a:r>
          </a:p>
          <a:p>
            <a:pPr lvl="1"/>
            <a:r>
              <a:rPr lang="en-US" dirty="0">
                <a:hlinkClick r:id="rId3"/>
              </a:rPr>
              <a:t>https://github.com/genome/</a:t>
            </a:r>
            <a:r>
              <a:rPr lang="en-US" dirty="0" smtClean="0">
                <a:hlinkClick r:id="rId3"/>
              </a:rPr>
              <a:t>gms</a:t>
            </a:r>
            <a:r>
              <a:rPr lang="en-US" dirty="0" smtClean="0"/>
              <a:t> </a:t>
            </a:r>
          </a:p>
          <a:p>
            <a:r>
              <a:rPr lang="en-US" dirty="0" err="1" smtClean="0"/>
              <a:t>Arvados</a:t>
            </a:r>
            <a:endParaRPr lang="en-US" dirty="0" smtClean="0"/>
          </a:p>
          <a:p>
            <a:pPr lvl="1"/>
            <a:r>
              <a:rPr lang="en-US" dirty="0">
                <a:hlinkClick r:id="rId4"/>
              </a:rPr>
              <a:t>https://arvados.org</a:t>
            </a:r>
            <a:r>
              <a:rPr lang="en-US" dirty="0" smtClean="0">
                <a:hlinkClick r:id="rId4"/>
              </a:rPr>
              <a:t>/</a:t>
            </a:r>
            <a:r>
              <a:rPr lang="en-US" dirty="0" smtClean="0"/>
              <a:t> </a:t>
            </a:r>
          </a:p>
          <a:p>
            <a:r>
              <a:rPr lang="en-US" dirty="0" err="1" smtClean="0"/>
              <a:t>Bcbio-nextgen</a:t>
            </a:r>
            <a:endParaRPr lang="en-US" dirty="0" smtClean="0"/>
          </a:p>
          <a:p>
            <a:pPr lvl="1"/>
            <a:r>
              <a:rPr lang="en-US" dirty="0">
                <a:hlinkClick r:id="rId5"/>
              </a:rPr>
              <a:t>https://bcbio-nextgen.readthedocs.org/en/latest</a:t>
            </a:r>
            <a:r>
              <a:rPr lang="en-US" dirty="0" smtClean="0">
                <a:hlinkClick r:id="rId5"/>
              </a:rPr>
              <a:t>/</a:t>
            </a:r>
            <a:endParaRPr lang="en-US" dirty="0" smtClean="0"/>
          </a:p>
          <a:p>
            <a:r>
              <a:rPr lang="en-US" dirty="0" err="1" smtClean="0"/>
              <a:t>OmicsPipe</a:t>
            </a:r>
            <a:endParaRPr lang="en-US" dirty="0" smtClean="0"/>
          </a:p>
          <a:p>
            <a:pPr lvl="1"/>
            <a:r>
              <a:rPr lang="en-US" dirty="0">
                <a:hlinkClick r:id="rId6"/>
              </a:rPr>
              <a:t>http://sulab.org/tools/omics-pipe</a:t>
            </a:r>
            <a:r>
              <a:rPr lang="en-US" dirty="0" smtClean="0">
                <a:hlinkClick r:id="rId6"/>
              </a:rPr>
              <a:t>/</a:t>
            </a:r>
            <a:r>
              <a:rPr lang="en-US" dirty="0" smtClean="0"/>
              <a:t> </a:t>
            </a:r>
          </a:p>
          <a:p>
            <a:r>
              <a:rPr lang="en-US" dirty="0" smtClean="0"/>
              <a:t>NGSANE</a:t>
            </a:r>
          </a:p>
          <a:p>
            <a:pPr lvl="1"/>
            <a:r>
              <a:rPr lang="en-US" dirty="0" smtClean="0">
                <a:hlinkClick r:id="rId7"/>
              </a:rPr>
              <a:t>https</a:t>
            </a:r>
            <a:r>
              <a:rPr lang="en-US" dirty="0">
                <a:hlinkClick r:id="rId7"/>
              </a:rPr>
              <a:t>://github.com/BauerLab/</a:t>
            </a:r>
            <a:r>
              <a:rPr lang="en-US" dirty="0" smtClean="0">
                <a:hlinkClick r:id="rId7"/>
              </a:rPr>
              <a:t>ngsane</a:t>
            </a:r>
            <a:r>
              <a:rPr lang="en-US" dirty="0" smtClean="0"/>
              <a:t> </a:t>
            </a:r>
            <a:endParaRPr lang="en-US" dirty="0"/>
          </a:p>
        </p:txBody>
      </p:sp>
    </p:spTree>
    <p:extLst>
      <p:ext uri="{BB962C8B-B14F-4D97-AF65-F5344CB8AC3E}">
        <p14:creationId xmlns:p14="http://schemas.microsoft.com/office/powerpoint/2010/main" val="1741559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Global Alliance for Genomics Health (ga4gh)</a:t>
            </a:r>
            <a:endParaRPr lang="en-US" dirty="0"/>
          </a:p>
        </p:txBody>
      </p:sp>
      <p:sp>
        <p:nvSpPr>
          <p:cNvPr id="3" name="Content Placeholder 2"/>
          <p:cNvSpPr>
            <a:spLocks noGrp="1"/>
          </p:cNvSpPr>
          <p:nvPr>
            <p:ph idx="1"/>
          </p:nvPr>
        </p:nvSpPr>
        <p:spPr/>
        <p:txBody>
          <a:bodyPr/>
          <a:lstStyle/>
          <a:p>
            <a:r>
              <a:rPr lang="en-US" dirty="0"/>
              <a:t>An international coalition, formed to enable the </a:t>
            </a:r>
            <a:r>
              <a:rPr lang="en-US" u="sng" dirty="0"/>
              <a:t>sharing</a:t>
            </a:r>
            <a:r>
              <a:rPr lang="en-US" dirty="0"/>
              <a:t> of genomic and clinical data</a:t>
            </a:r>
            <a:r>
              <a:rPr lang="en-US" dirty="0" smtClean="0"/>
              <a:t>.</a:t>
            </a:r>
          </a:p>
          <a:p>
            <a:r>
              <a:rPr lang="en-US" dirty="0"/>
              <a:t>Work on data models and APIs for Genomic data</a:t>
            </a:r>
            <a:r>
              <a:rPr lang="en-US" dirty="0" smtClean="0"/>
              <a:t>.</a:t>
            </a:r>
          </a:p>
          <a:p>
            <a:r>
              <a:rPr lang="en-US" dirty="0" smtClean="0"/>
              <a:t>Not yet entirely clear what is available to be used by end users beyond the ‘beacon’ project:</a:t>
            </a:r>
          </a:p>
          <a:p>
            <a:r>
              <a:rPr lang="en-US" dirty="0" smtClean="0">
                <a:hlinkClick r:id="rId2"/>
              </a:rPr>
              <a:t>http://genomicsandhealth.org/</a:t>
            </a:r>
            <a:endParaRPr lang="en-US" dirty="0" smtClean="0"/>
          </a:p>
          <a:p>
            <a:r>
              <a:rPr lang="en-US" dirty="0" smtClean="0">
                <a:hlinkClick r:id="rId3"/>
              </a:rPr>
              <a:t>http</a:t>
            </a:r>
            <a:r>
              <a:rPr lang="en-US" dirty="0">
                <a:hlinkClick r:id="rId3"/>
              </a:rPr>
              <a:t>://ga4gh.org/#</a:t>
            </a:r>
            <a:r>
              <a:rPr lang="en-US" dirty="0" smtClean="0">
                <a:hlinkClick r:id="rId3"/>
              </a:rPr>
              <a:t>/</a:t>
            </a:r>
            <a:endParaRPr lang="en-US" dirty="0" smtClean="0"/>
          </a:p>
          <a:p>
            <a:r>
              <a:rPr lang="en-US" dirty="0">
                <a:hlinkClick r:id="rId4"/>
              </a:rPr>
              <a:t>https://github.com/</a:t>
            </a:r>
            <a:r>
              <a:rPr lang="en-US" dirty="0" smtClean="0">
                <a:hlinkClick r:id="rId4"/>
              </a:rPr>
              <a:t>ga4gh</a:t>
            </a:r>
            <a:endParaRPr lang="en-US" dirty="0" smtClean="0"/>
          </a:p>
          <a:p>
            <a:pPr marL="342900" lvl="1" indent="-342900">
              <a:buFont typeface="Arial" charset="0"/>
              <a:buChar char="•"/>
            </a:pPr>
            <a:r>
              <a:rPr lang="en-US" sz="2800" dirty="0" smtClean="0">
                <a:hlinkClick r:id="rId5"/>
              </a:rPr>
              <a:t>http</a:t>
            </a:r>
            <a:r>
              <a:rPr lang="en-US" sz="2800" dirty="0">
                <a:hlinkClick r:id="rId5"/>
              </a:rPr>
              <a:t>://ga4gh.org/#/</a:t>
            </a:r>
            <a:r>
              <a:rPr lang="en-US" sz="2800" dirty="0" smtClean="0">
                <a:hlinkClick r:id="rId5"/>
              </a:rPr>
              <a:t>beacon</a:t>
            </a:r>
            <a:endParaRPr lang="en-US" sz="2800" dirty="0" smtClean="0"/>
          </a:p>
          <a:p>
            <a:pPr marL="342900" lvl="1" indent="-342900">
              <a:buFont typeface="Arial" charset="0"/>
              <a:buChar char="•"/>
            </a:pPr>
            <a:endParaRPr lang="en-US" dirty="0">
              <a:hlinkClick r:id="rId2"/>
            </a:endParaRPr>
          </a:p>
          <a:p>
            <a:endParaRPr lang="en-US" dirty="0" smtClean="0"/>
          </a:p>
          <a:p>
            <a:pPr marL="0" indent="0">
              <a:buNone/>
            </a:pPr>
            <a:endParaRPr lang="en-US" dirty="0"/>
          </a:p>
        </p:txBody>
      </p:sp>
    </p:spTree>
    <p:extLst>
      <p:ext uri="{BB962C8B-B14F-4D97-AF65-F5344CB8AC3E}">
        <p14:creationId xmlns:p14="http://schemas.microsoft.com/office/powerpoint/2010/main" val="4028849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0" y="2514600"/>
            <a:ext cx="6172200" cy="4343400"/>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rgbClr val="FFFFFF"/>
              </a:solidFill>
              <a:latin typeface="Calibri" charset="0"/>
              <a:ea typeface="ＭＳ Ｐゴシック" charset="0"/>
              <a:cs typeface="Calibri" charset="0"/>
            </a:endParaRPr>
          </a:p>
        </p:txBody>
      </p:sp>
      <p:pic>
        <p:nvPicPr>
          <p:cNvPr id="10242" name="Picture 4" descr="TGI_logo_V_2color_bevel.tiff"/>
          <p:cNvPicPr>
            <a:picLocks noChangeAspect="1"/>
          </p:cNvPicPr>
          <p:nvPr/>
        </p:nvPicPr>
        <p:blipFill>
          <a:blip r:embed="rId2">
            <a:extLst>
              <a:ext uri="{28A0092B-C50C-407E-A947-70E740481C1C}">
                <a14:useLocalDpi xmlns:a14="http://schemas.microsoft.com/office/drawing/2010/main" val="0"/>
              </a:ext>
            </a:extLst>
          </a:blip>
          <a:srcRect l="31865" t="30911" r="32492" b="27831"/>
          <a:stretch>
            <a:fillRect/>
          </a:stretch>
        </p:blipFill>
        <p:spPr bwMode="auto">
          <a:xfrm>
            <a:off x="6588125" y="3744913"/>
            <a:ext cx="2181225"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descr="RNA-Seq-alignme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636838"/>
            <a:ext cx="4248150"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itle 1"/>
          <p:cNvSpPr txBox="1">
            <a:spLocks/>
          </p:cNvSpPr>
          <p:nvPr/>
        </p:nvSpPr>
        <p:spPr bwMode="auto">
          <a:xfrm>
            <a:off x="2943225" y="365125"/>
            <a:ext cx="601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2000" dirty="0" smtClean="0">
                <a:solidFill>
                  <a:schemeClr val="bg1"/>
                </a:solidFill>
                <a:latin typeface="Calibri" charset="0"/>
                <a:cs typeface="Segoe UI" charset="0"/>
              </a:rPr>
              <a:t>Introduction to Genome Analysis Platforms</a:t>
            </a:r>
            <a:endParaRPr lang="en-US" sz="1800" b="1" dirty="0">
              <a:solidFill>
                <a:schemeClr val="bg1"/>
              </a:solidFill>
              <a:latin typeface="Calibri" charset="0"/>
              <a:cs typeface="Segoe UI" charset="0"/>
            </a:endParaRPr>
          </a:p>
        </p:txBody>
      </p:sp>
      <p:sp>
        <p:nvSpPr>
          <p:cNvPr id="8" name="Title 1"/>
          <p:cNvSpPr txBox="1">
            <a:spLocks/>
          </p:cNvSpPr>
          <p:nvPr/>
        </p:nvSpPr>
        <p:spPr>
          <a:xfrm>
            <a:off x="3854897"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smtClean="0">
                <a:latin typeface="Calibri"/>
                <a:ea typeface="+mj-ea"/>
                <a:cs typeface="Calibri"/>
              </a:rPr>
              <a:t>Malachi Griffith, Obi Griffith, Jason Walker, Ben </a:t>
            </a:r>
            <a:r>
              <a:rPr lang="en-US" sz="1600" dirty="0" err="1" smtClean="0">
                <a:latin typeface="Calibri"/>
                <a:ea typeface="+mj-ea"/>
                <a:cs typeface="Calibri"/>
              </a:rPr>
              <a:t>Ainscough</a:t>
            </a:r>
            <a:endParaRPr lang="en-US" sz="1600" dirty="0" smtClean="0">
              <a:latin typeface="Calibri"/>
              <a:ea typeface="+mj-ea"/>
              <a:cs typeface="Calibri"/>
            </a:endParaRPr>
          </a:p>
          <a:p>
            <a:pPr fontAlgn="auto">
              <a:spcAft>
                <a:spcPts val="0"/>
              </a:spcAft>
              <a:buFont typeface="Arial" pitchFamily="34" charset="0"/>
              <a:buNone/>
              <a:defRPr/>
            </a:pPr>
            <a:r>
              <a:rPr lang="en-US" sz="1600" dirty="0">
                <a:ln w="1270">
                  <a:solidFill>
                    <a:schemeClr val="tx1">
                      <a:alpha val="38000"/>
                    </a:schemeClr>
                  </a:solidFill>
                </a:ln>
                <a:latin typeface="Calibri"/>
                <a:cs typeface="Calibri"/>
              </a:rPr>
              <a:t>Advanced Sequencing Technologies &amp; Applications</a:t>
            </a:r>
          </a:p>
          <a:p>
            <a:pPr fontAlgn="auto">
              <a:spcAft>
                <a:spcPts val="0"/>
              </a:spcAft>
              <a:defRPr/>
            </a:pPr>
            <a:r>
              <a:rPr lang="en-US" sz="1400" dirty="0" smtClean="0">
                <a:ln w="1270">
                  <a:solidFill>
                    <a:schemeClr val="tx1">
                      <a:alpha val="38000"/>
                    </a:schemeClr>
                  </a:solidFill>
                </a:ln>
                <a:latin typeface="Calibri"/>
                <a:ea typeface="+mn-ea"/>
                <a:cs typeface="Calibri"/>
              </a:rPr>
              <a:t>November 11-23, 2014</a:t>
            </a:r>
          </a:p>
        </p:txBody>
      </p:sp>
    </p:spTree>
    <p:extLst>
      <p:ext uri="{BB962C8B-B14F-4D97-AF65-F5344CB8AC3E}">
        <p14:creationId xmlns:p14="http://schemas.microsoft.com/office/powerpoint/2010/main" val="325060695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genome analysis ‘platform’?</a:t>
            </a:r>
            <a:endParaRPr lang="en-US" dirty="0"/>
          </a:p>
        </p:txBody>
      </p:sp>
      <p:sp>
        <p:nvSpPr>
          <p:cNvPr id="3" name="Content Placeholder 2"/>
          <p:cNvSpPr>
            <a:spLocks noGrp="1"/>
          </p:cNvSpPr>
          <p:nvPr>
            <p:ph idx="1"/>
          </p:nvPr>
        </p:nvSpPr>
        <p:spPr>
          <a:xfrm>
            <a:off x="152400" y="1253480"/>
            <a:ext cx="8839200" cy="5199856"/>
          </a:xfrm>
        </p:spPr>
        <p:txBody>
          <a:bodyPr>
            <a:normAutofit fontScale="77500" lnSpcReduction="20000"/>
          </a:bodyPr>
          <a:lstStyle/>
          <a:p>
            <a:r>
              <a:rPr lang="en-US" dirty="0" smtClean="0"/>
              <a:t>Means different things to different people…</a:t>
            </a:r>
          </a:p>
          <a:p>
            <a:pPr lvl="1"/>
            <a:r>
              <a:rPr lang="en-US" dirty="0" smtClean="0"/>
              <a:t>Lost of jargon and buzzwords</a:t>
            </a:r>
            <a:endParaRPr lang="en-US" dirty="0"/>
          </a:p>
          <a:p>
            <a:r>
              <a:rPr lang="en-US" dirty="0"/>
              <a:t>Hardware</a:t>
            </a:r>
          </a:p>
          <a:p>
            <a:pPr lvl="1"/>
            <a:r>
              <a:rPr lang="en-US" dirty="0"/>
              <a:t>e.g. ‘Dell Genomic Data Analysis Platform</a:t>
            </a:r>
            <a:r>
              <a:rPr lang="en-US" dirty="0" smtClean="0"/>
              <a:t>’</a:t>
            </a:r>
            <a:endParaRPr lang="en-US" dirty="0" smtClean="0"/>
          </a:p>
          <a:p>
            <a:r>
              <a:rPr lang="en-US" dirty="0" smtClean="0"/>
              <a:t>Pipelines</a:t>
            </a:r>
            <a:endParaRPr lang="en-US" dirty="0" smtClean="0"/>
          </a:p>
          <a:p>
            <a:r>
              <a:rPr lang="en-US" dirty="0" smtClean="0"/>
              <a:t>Cloud computing</a:t>
            </a:r>
          </a:p>
          <a:p>
            <a:pPr lvl="1"/>
            <a:r>
              <a:rPr lang="en-US" dirty="0" smtClean="0"/>
              <a:t>‘Private clouds’</a:t>
            </a:r>
          </a:p>
          <a:p>
            <a:pPr lvl="1"/>
            <a:r>
              <a:rPr lang="en-US" dirty="0" smtClean="0"/>
              <a:t>‘Public clouds’ - Amazon AWS, Google Cloud, digital ocean, etc.</a:t>
            </a:r>
          </a:p>
          <a:p>
            <a:r>
              <a:rPr lang="en-US" dirty="0" smtClean="0"/>
              <a:t>Virtualization </a:t>
            </a:r>
            <a:r>
              <a:rPr lang="en-US" dirty="0" smtClean="0"/>
              <a:t>and virtual machines</a:t>
            </a:r>
          </a:p>
          <a:p>
            <a:pPr lvl="1"/>
            <a:r>
              <a:rPr lang="en-US" dirty="0" err="1" smtClean="0"/>
              <a:t>VirtualBox</a:t>
            </a:r>
            <a:r>
              <a:rPr lang="en-US" dirty="0" smtClean="0"/>
              <a:t> (vagrant), </a:t>
            </a:r>
            <a:r>
              <a:rPr lang="en-US" dirty="0" err="1" smtClean="0"/>
              <a:t>OpenStack</a:t>
            </a:r>
            <a:r>
              <a:rPr lang="en-US" dirty="0" smtClean="0"/>
              <a:t>, </a:t>
            </a:r>
            <a:r>
              <a:rPr lang="en-US" dirty="0" err="1" smtClean="0"/>
              <a:t>VMWare</a:t>
            </a:r>
            <a:endParaRPr lang="en-US" dirty="0" smtClean="0"/>
          </a:p>
          <a:p>
            <a:r>
              <a:rPr lang="en-US" dirty="0" smtClean="0"/>
              <a:t>Workflow management systems</a:t>
            </a:r>
          </a:p>
          <a:p>
            <a:r>
              <a:rPr lang="en-US" dirty="0" smtClean="0"/>
              <a:t>Software development kits (SDKs)</a:t>
            </a:r>
          </a:p>
          <a:p>
            <a:r>
              <a:rPr lang="en-US" dirty="0" smtClean="0"/>
              <a:t>Application programming interfaces (APIs)</a:t>
            </a:r>
          </a:p>
          <a:p>
            <a:r>
              <a:rPr lang="en-US" dirty="0" smtClean="0"/>
              <a:t>Distributed storage and processing (e.g. ‘</a:t>
            </a:r>
            <a:r>
              <a:rPr lang="en-US" dirty="0" err="1" smtClean="0"/>
              <a:t>Hadoop</a:t>
            </a:r>
            <a:r>
              <a:rPr lang="en-US" dirty="0" smtClean="0"/>
              <a:t>’)</a:t>
            </a:r>
          </a:p>
          <a:p>
            <a:r>
              <a:rPr lang="en-US" dirty="0" smtClean="0"/>
              <a:t>Job </a:t>
            </a:r>
            <a:r>
              <a:rPr lang="en-US" dirty="0" smtClean="0"/>
              <a:t>schedulers.  </a:t>
            </a:r>
            <a:r>
              <a:rPr lang="en-US" dirty="0"/>
              <a:t>e</a:t>
            </a:r>
            <a:r>
              <a:rPr lang="en-US" dirty="0" smtClean="0"/>
              <a:t>.g. </a:t>
            </a:r>
            <a:r>
              <a:rPr lang="en-US" dirty="0" err="1" smtClean="0"/>
              <a:t>pbs</a:t>
            </a:r>
            <a:r>
              <a:rPr lang="en-US" dirty="0" smtClean="0"/>
              <a:t>, </a:t>
            </a:r>
            <a:r>
              <a:rPr lang="en-US" dirty="0" err="1" smtClean="0"/>
              <a:t>lsf</a:t>
            </a:r>
            <a:r>
              <a:rPr lang="en-US" dirty="0" smtClean="0"/>
              <a:t>, </a:t>
            </a:r>
            <a:r>
              <a:rPr lang="en-US" dirty="0" err="1" smtClean="0"/>
              <a:t>sge</a:t>
            </a:r>
            <a:r>
              <a:rPr lang="en-US" dirty="0" smtClean="0"/>
              <a:t>, </a:t>
            </a:r>
            <a:r>
              <a:rPr lang="en-US" dirty="0" err="1" smtClean="0"/>
              <a:t>openlava</a:t>
            </a:r>
            <a:r>
              <a:rPr lang="en-US" dirty="0" smtClean="0"/>
              <a:t>, </a:t>
            </a:r>
          </a:p>
        </p:txBody>
      </p:sp>
    </p:spTree>
    <p:extLst>
      <p:ext uri="{BB962C8B-B14F-4D97-AF65-F5344CB8AC3E}">
        <p14:creationId xmlns:p14="http://schemas.microsoft.com/office/powerpoint/2010/main" val="2141439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List of existing genome analysis platforms</a:t>
            </a:r>
            <a:endParaRPr lang="en-US" dirty="0"/>
          </a:p>
        </p:txBody>
      </p:sp>
      <p:sp>
        <p:nvSpPr>
          <p:cNvPr id="3" name="Content Placeholder 2"/>
          <p:cNvSpPr>
            <a:spLocks noGrp="1"/>
          </p:cNvSpPr>
          <p:nvPr>
            <p:ph idx="1"/>
          </p:nvPr>
        </p:nvSpPr>
        <p:spPr/>
        <p:txBody>
          <a:bodyPr/>
          <a:lstStyle/>
          <a:p>
            <a:r>
              <a:rPr lang="en-US" dirty="0">
                <a:hlinkClick r:id="rId2"/>
              </a:rPr>
              <a:t>https://docs.google.com/spreadsheets/d/1o8iYwYUy0V7IECmu21Und3XALwQihioj23WGv-w0itk/</a:t>
            </a:r>
            <a:r>
              <a:rPr lang="en-US" dirty="0" smtClean="0">
                <a:hlinkClick r:id="rId2"/>
              </a:rPr>
              <a:t>pubhtml</a:t>
            </a:r>
            <a:endParaRPr lang="en-US" dirty="0" smtClean="0"/>
          </a:p>
          <a:p>
            <a:r>
              <a:rPr lang="en-US" dirty="0"/>
              <a:t>Genome Modeling System (GMS</a:t>
            </a:r>
            <a:r>
              <a:rPr lang="en-US" dirty="0" smtClean="0"/>
              <a:t>), Galaxy, </a:t>
            </a:r>
            <a:r>
              <a:rPr lang="en-US" dirty="0" err="1" smtClean="0"/>
              <a:t>bcbio</a:t>
            </a:r>
            <a:r>
              <a:rPr lang="en-US" dirty="0" err="1"/>
              <a:t>-</a:t>
            </a:r>
            <a:r>
              <a:rPr lang="en-US" dirty="0" err="1" smtClean="0"/>
              <a:t>nextgen</a:t>
            </a:r>
            <a:r>
              <a:rPr lang="en-US" dirty="0" smtClean="0"/>
              <a:t>, </a:t>
            </a:r>
            <a:r>
              <a:rPr lang="en-US" dirty="0" err="1" smtClean="0"/>
              <a:t>Omics</a:t>
            </a:r>
            <a:r>
              <a:rPr lang="en-US" dirty="0" smtClean="0"/>
              <a:t> Pipe, </a:t>
            </a:r>
            <a:r>
              <a:rPr lang="en-US" dirty="0" err="1" smtClean="0"/>
              <a:t>Illumina</a:t>
            </a:r>
            <a:r>
              <a:rPr lang="en-US" dirty="0" smtClean="0"/>
              <a:t> </a:t>
            </a:r>
            <a:r>
              <a:rPr lang="en-US" dirty="0" err="1" smtClean="0"/>
              <a:t>BaseSpace</a:t>
            </a:r>
            <a:r>
              <a:rPr lang="en-US" dirty="0" smtClean="0"/>
              <a:t>, BINA </a:t>
            </a:r>
            <a:r>
              <a:rPr lang="en-US" dirty="0"/>
              <a:t>Genomic </a:t>
            </a:r>
            <a:r>
              <a:rPr lang="en-US" dirty="0" smtClean="0"/>
              <a:t>Analysis System, </a:t>
            </a:r>
            <a:r>
              <a:rPr lang="en-US" dirty="0" err="1" smtClean="0"/>
              <a:t>SeqWare</a:t>
            </a:r>
            <a:r>
              <a:rPr lang="en-US" dirty="0" smtClean="0"/>
              <a:t>, DNA </a:t>
            </a:r>
            <a:r>
              <a:rPr lang="en-US" dirty="0"/>
              <a:t>Nexus </a:t>
            </a:r>
            <a:r>
              <a:rPr lang="en-US" dirty="0" smtClean="0"/>
              <a:t>Platform, </a:t>
            </a:r>
            <a:r>
              <a:rPr lang="en-US" dirty="0" err="1" smtClean="0"/>
              <a:t>gkno</a:t>
            </a:r>
            <a:r>
              <a:rPr lang="en-US" dirty="0" smtClean="0"/>
              <a:t>, NGSANE, </a:t>
            </a:r>
            <a:r>
              <a:rPr lang="en-US" dirty="0" err="1" smtClean="0"/>
              <a:t>Appistry's</a:t>
            </a:r>
            <a:r>
              <a:rPr lang="en-US" dirty="0" smtClean="0"/>
              <a:t> </a:t>
            </a:r>
            <a:r>
              <a:rPr lang="en-US" dirty="0" err="1" smtClean="0"/>
              <a:t>Ayrris</a:t>
            </a:r>
            <a:r>
              <a:rPr lang="en-US" dirty="0" smtClean="0"/>
              <a:t>, GATK's Queue, </a:t>
            </a:r>
            <a:r>
              <a:rPr lang="en-US" dirty="0" err="1" smtClean="0"/>
              <a:t>Curoverse's</a:t>
            </a:r>
            <a:r>
              <a:rPr lang="en-US" dirty="0" smtClean="0"/>
              <a:t> </a:t>
            </a:r>
            <a:r>
              <a:rPr lang="en-US" dirty="0" err="1" smtClean="0"/>
              <a:t>Arvados</a:t>
            </a:r>
            <a:r>
              <a:rPr lang="en-US" dirty="0" smtClean="0"/>
              <a:t>, CGA's </a:t>
            </a:r>
            <a:r>
              <a:rPr lang="en-US" dirty="0" err="1" smtClean="0"/>
              <a:t>Firehose</a:t>
            </a:r>
            <a:r>
              <a:rPr lang="en-US" dirty="0" smtClean="0"/>
              <a:t>, Seven </a:t>
            </a:r>
            <a:r>
              <a:rPr lang="en-US" dirty="0"/>
              <a:t>Bridges </a:t>
            </a:r>
            <a:r>
              <a:rPr lang="en-US" dirty="0" smtClean="0"/>
              <a:t>Genomics, MIT STAR, </a:t>
            </a:r>
            <a:r>
              <a:rPr lang="en-US" dirty="0" err="1" smtClean="0"/>
              <a:t>GenomOncology</a:t>
            </a:r>
            <a:r>
              <a:rPr lang="en-US" dirty="0" smtClean="0"/>
              <a:t>, ga4gh, IBM's </a:t>
            </a:r>
            <a:r>
              <a:rPr lang="en-US" dirty="0" err="1"/>
              <a:t>PowerGene</a:t>
            </a:r>
            <a:r>
              <a:rPr lang="en-US" dirty="0"/>
              <a:t> </a:t>
            </a:r>
            <a:r>
              <a:rPr lang="en-US" dirty="0" smtClean="0"/>
              <a:t>Orchestrator, etc.</a:t>
            </a:r>
            <a:endParaRPr lang="en-US" dirty="0"/>
          </a:p>
        </p:txBody>
      </p:sp>
    </p:spTree>
    <p:extLst>
      <p:ext uri="{BB962C8B-B14F-4D97-AF65-F5344CB8AC3E}">
        <p14:creationId xmlns:p14="http://schemas.microsoft.com/office/powerpoint/2010/main" val="1393713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job scheduler?</a:t>
            </a:r>
            <a:endParaRPr lang="en-US" dirty="0"/>
          </a:p>
        </p:txBody>
      </p:sp>
      <p:sp>
        <p:nvSpPr>
          <p:cNvPr id="3" name="Content Placeholder 2"/>
          <p:cNvSpPr>
            <a:spLocks noGrp="1"/>
          </p:cNvSpPr>
          <p:nvPr>
            <p:ph idx="1"/>
          </p:nvPr>
        </p:nvSpPr>
        <p:spPr/>
        <p:txBody>
          <a:bodyPr/>
          <a:lstStyle/>
          <a:p>
            <a:r>
              <a:rPr lang="en-US" dirty="0"/>
              <a:t>A </a:t>
            </a:r>
            <a:r>
              <a:rPr lang="en-US" b="1" dirty="0"/>
              <a:t>job scheduler</a:t>
            </a:r>
            <a:r>
              <a:rPr lang="en-US" dirty="0"/>
              <a:t> is a computer application for controlling unattended background program execution (commonly called batch processing</a:t>
            </a:r>
            <a:r>
              <a:rPr lang="en-US" dirty="0" smtClean="0"/>
              <a:t>).</a:t>
            </a:r>
          </a:p>
          <a:p>
            <a:r>
              <a:rPr lang="en-US" dirty="0" smtClean="0"/>
              <a:t>For example, in genomics data processing, a researcher might use a job scheduler to submit 100 </a:t>
            </a:r>
            <a:r>
              <a:rPr lang="en-US" dirty="0" err="1" smtClean="0"/>
              <a:t>tophat</a:t>
            </a:r>
            <a:r>
              <a:rPr lang="en-US" dirty="0" smtClean="0"/>
              <a:t> alignment jobs to a cluster of computers at their institute’s data center</a:t>
            </a:r>
            <a:endParaRPr lang="en-US" dirty="0"/>
          </a:p>
        </p:txBody>
      </p:sp>
    </p:spTree>
    <p:extLst>
      <p:ext uri="{BB962C8B-B14F-4D97-AF65-F5344CB8AC3E}">
        <p14:creationId xmlns:p14="http://schemas.microsoft.com/office/powerpoint/2010/main" val="223404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cloud computing?</a:t>
            </a:r>
            <a:endParaRPr lang="en-US" dirty="0"/>
          </a:p>
        </p:txBody>
      </p:sp>
      <p:sp>
        <p:nvSpPr>
          <p:cNvPr id="3" name="Content Placeholder 2"/>
          <p:cNvSpPr>
            <a:spLocks noGrp="1"/>
          </p:cNvSpPr>
          <p:nvPr>
            <p:ph idx="1"/>
          </p:nvPr>
        </p:nvSpPr>
        <p:spPr>
          <a:xfrm>
            <a:off x="152400" y="1340768"/>
            <a:ext cx="4343400" cy="4724400"/>
          </a:xfrm>
        </p:spPr>
        <p:txBody>
          <a:bodyPr>
            <a:normAutofit fontScale="77500" lnSpcReduction="20000"/>
          </a:bodyPr>
          <a:lstStyle/>
          <a:p>
            <a:r>
              <a:rPr lang="en-US" dirty="0" smtClean="0"/>
              <a:t>The </a:t>
            </a:r>
            <a:r>
              <a:rPr lang="en-US" dirty="0"/>
              <a:t>practice of using a network of remote servers hosted on the Internet to store, manage, and process data, rather than a local server or a personal computer</a:t>
            </a:r>
            <a:r>
              <a:rPr lang="en-US" dirty="0" smtClean="0"/>
              <a:t>.</a:t>
            </a:r>
          </a:p>
          <a:p>
            <a:r>
              <a:rPr lang="en-US" dirty="0" smtClean="0"/>
              <a:t>For example, instead of using a local server or buying 25 computers with 8 CPU’s each, 70Gg of RAM, etc. for the RNA-seq course we rented these computers on the Amazon ‘Cloud’.  </a:t>
            </a:r>
            <a:r>
              <a:rPr lang="en-US" dirty="0" smtClean="0"/>
              <a:t>All analysis for the course actually happened at a massive data center in Northern Virginia</a:t>
            </a:r>
            <a:endParaRPr lang="en-US" dirty="0"/>
          </a:p>
        </p:txBody>
      </p:sp>
      <p:pic>
        <p:nvPicPr>
          <p:cNvPr id="5" name="Content Placeholder 4" descr="iStock_000018332245Medium1.png"/>
          <p:cNvPicPr>
            <a:picLocks noGrp="1" noChangeAspect="1"/>
          </p:cNvPicPr>
          <p:nvPr>
            <p:ph idx="10"/>
          </p:nvPr>
        </p:nvPicPr>
        <p:blipFill rotWithShape="1">
          <a:blip r:embed="rId3">
            <a:extLst>
              <a:ext uri="{28A0092B-C50C-407E-A947-70E740481C1C}">
                <a14:useLocalDpi xmlns:a14="http://schemas.microsoft.com/office/drawing/2010/main" val="0"/>
              </a:ext>
            </a:extLst>
          </a:blip>
          <a:srcRect t="-306" b="946"/>
          <a:stretch/>
        </p:blipFill>
        <p:spPr>
          <a:xfrm>
            <a:off x="4648200" y="1340768"/>
            <a:ext cx="4343400" cy="2390806"/>
          </a:xfrm>
        </p:spPr>
      </p:pic>
      <p:pic>
        <p:nvPicPr>
          <p:cNvPr id="7" name="Picture 6" descr="Apple-Data-Center-300x197.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48" y="3789040"/>
            <a:ext cx="3810000" cy="2501900"/>
          </a:xfrm>
          <a:prstGeom prst="rect">
            <a:avLst/>
          </a:prstGeom>
        </p:spPr>
      </p:pic>
    </p:spTree>
    <p:extLst>
      <p:ext uri="{BB962C8B-B14F-4D97-AF65-F5344CB8AC3E}">
        <p14:creationId xmlns:p14="http://schemas.microsoft.com/office/powerpoint/2010/main" val="2102040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virtual machine?</a:t>
            </a:r>
            <a:endParaRPr lang="en-US" dirty="0"/>
          </a:p>
        </p:txBody>
      </p:sp>
      <p:sp>
        <p:nvSpPr>
          <p:cNvPr id="3" name="Content Placeholder 2"/>
          <p:cNvSpPr>
            <a:spLocks noGrp="1"/>
          </p:cNvSpPr>
          <p:nvPr>
            <p:ph idx="1"/>
          </p:nvPr>
        </p:nvSpPr>
        <p:spPr/>
        <p:txBody>
          <a:bodyPr/>
          <a:lstStyle/>
          <a:p>
            <a:r>
              <a:rPr lang="en-US" dirty="0"/>
              <a:t>A </a:t>
            </a:r>
            <a:r>
              <a:rPr lang="en-US" i="1" dirty="0"/>
              <a:t>virtual machine</a:t>
            </a:r>
            <a:r>
              <a:rPr lang="en-US" dirty="0"/>
              <a:t> (</a:t>
            </a:r>
            <a:r>
              <a:rPr lang="en-US" i="1" dirty="0"/>
              <a:t>VM</a:t>
            </a:r>
            <a:r>
              <a:rPr lang="en-US" dirty="0"/>
              <a:t>) is an operating system OS or application environment that is installed on software which imitates dedicated hardware. The end user has the same experience on a </a:t>
            </a:r>
            <a:r>
              <a:rPr lang="en-US" i="1" dirty="0"/>
              <a:t>virtual machine</a:t>
            </a:r>
            <a:r>
              <a:rPr lang="en-US" dirty="0"/>
              <a:t> as they would have on dedicated hardware</a:t>
            </a:r>
            <a:r>
              <a:rPr lang="en-US" dirty="0" smtClean="0"/>
              <a:t>.</a:t>
            </a:r>
          </a:p>
          <a:p>
            <a:r>
              <a:rPr lang="en-US" dirty="0" smtClean="0"/>
              <a:t>In the context of genome analysis pipelines a virtual machine may sometimes be used to allow researchers to share and distribute very complex computing environments (may dependencies) that are difficult to set up.</a:t>
            </a:r>
          </a:p>
        </p:txBody>
      </p:sp>
    </p:spTree>
    <p:extLst>
      <p:ext uri="{BB962C8B-B14F-4D97-AF65-F5344CB8AC3E}">
        <p14:creationId xmlns:p14="http://schemas.microsoft.com/office/powerpoint/2010/main" val="192668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99392"/>
            <a:ext cx="8839200" cy="1143000"/>
          </a:xfrm>
        </p:spPr>
        <p:txBody>
          <a:bodyPr/>
          <a:lstStyle/>
          <a:p>
            <a:r>
              <a:rPr lang="en-US" sz="3600" dirty="0" smtClean="0"/>
              <a:t>What is a workflow management system?</a:t>
            </a:r>
            <a:endParaRPr lang="en-US" sz="3600" dirty="0"/>
          </a:p>
        </p:txBody>
      </p:sp>
      <p:sp>
        <p:nvSpPr>
          <p:cNvPr id="3" name="Content Placeholder 2"/>
          <p:cNvSpPr>
            <a:spLocks noGrp="1"/>
          </p:cNvSpPr>
          <p:nvPr>
            <p:ph idx="1"/>
          </p:nvPr>
        </p:nvSpPr>
        <p:spPr>
          <a:xfrm>
            <a:off x="152400" y="1196752"/>
            <a:ext cx="8839200" cy="2592288"/>
          </a:xfrm>
        </p:spPr>
        <p:txBody>
          <a:bodyPr>
            <a:normAutofit fontScale="77500" lnSpcReduction="20000"/>
          </a:bodyPr>
          <a:lstStyle/>
          <a:p>
            <a:r>
              <a:rPr lang="en-US" dirty="0"/>
              <a:t>A </a:t>
            </a:r>
            <a:r>
              <a:rPr lang="en-US" b="1" dirty="0"/>
              <a:t>workflow management system</a:t>
            </a:r>
            <a:r>
              <a:rPr lang="en-US" dirty="0"/>
              <a:t> (</a:t>
            </a:r>
            <a:r>
              <a:rPr lang="en-US" dirty="0" err="1"/>
              <a:t>WfMS</a:t>
            </a:r>
            <a:r>
              <a:rPr lang="en-US" dirty="0"/>
              <a:t>) is a software </a:t>
            </a:r>
            <a:r>
              <a:rPr lang="en-US" b="1" dirty="0"/>
              <a:t>system</a:t>
            </a:r>
            <a:r>
              <a:rPr lang="en-US" dirty="0"/>
              <a:t> for the </a:t>
            </a:r>
            <a:r>
              <a:rPr lang="en-US" dirty="0" smtClean="0"/>
              <a:t>execution </a:t>
            </a:r>
            <a:r>
              <a:rPr lang="en-US" dirty="0"/>
              <a:t>of a defined sequence of tasks, arranged as a </a:t>
            </a:r>
            <a:r>
              <a:rPr lang="en-US" b="1" dirty="0"/>
              <a:t>workflow</a:t>
            </a:r>
            <a:r>
              <a:rPr lang="en-US" dirty="0" smtClean="0"/>
              <a:t>.</a:t>
            </a:r>
          </a:p>
          <a:p>
            <a:r>
              <a:rPr lang="en-US" dirty="0" smtClean="0"/>
              <a:t>For example, the RNA-seq analysis has many steps with interconnected dependencies</a:t>
            </a:r>
          </a:p>
          <a:p>
            <a:pPr lvl="1"/>
            <a:r>
              <a:rPr lang="en-US" dirty="0" err="1" smtClean="0"/>
              <a:t>TopHat</a:t>
            </a:r>
            <a:r>
              <a:rPr lang="en-US" dirty="0" smtClean="0"/>
              <a:t> alignment of several lanes of data needs to happens before they can all be merged into a final BAM file, and merging needs to happen before indexing of the BAM, and so on.</a:t>
            </a:r>
          </a:p>
          <a:p>
            <a:pPr lvl="1"/>
            <a:r>
              <a:rPr lang="en-US" dirty="0" smtClean="0"/>
              <a:t>Some steps can happen in parallel, other in series. Workflow systems help handle these dependencies </a:t>
            </a:r>
            <a:endParaRPr lang="en-US" dirty="0"/>
          </a:p>
        </p:txBody>
      </p:sp>
      <p:pic>
        <p:nvPicPr>
          <p:cNvPr id="4" name="Picture 3" descr="687474703a2f2f676b6e6f2e6d652f696d616765732f696e7465726e616c5f6c6f6f705f6578616d706c652e706e6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3768181"/>
            <a:ext cx="5040560" cy="2502899"/>
          </a:xfrm>
          <a:prstGeom prst="rect">
            <a:avLst/>
          </a:prstGeom>
        </p:spPr>
      </p:pic>
    </p:spTree>
    <p:extLst>
      <p:ext uri="{BB962C8B-B14F-4D97-AF65-F5344CB8AC3E}">
        <p14:creationId xmlns:p14="http://schemas.microsoft.com/office/powerpoint/2010/main" val="199754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software development kit (SDK)?</a:t>
            </a:r>
            <a:endParaRPr lang="en-US" dirty="0"/>
          </a:p>
        </p:txBody>
      </p:sp>
      <p:sp>
        <p:nvSpPr>
          <p:cNvPr id="3" name="Content Placeholder 2"/>
          <p:cNvSpPr>
            <a:spLocks noGrp="1"/>
          </p:cNvSpPr>
          <p:nvPr>
            <p:ph idx="1"/>
          </p:nvPr>
        </p:nvSpPr>
        <p:spPr/>
        <p:txBody>
          <a:bodyPr/>
          <a:lstStyle/>
          <a:p>
            <a:r>
              <a:rPr lang="en-US" dirty="0"/>
              <a:t>A software development kit (</a:t>
            </a:r>
            <a:r>
              <a:rPr lang="en-US" dirty="0" smtClean="0"/>
              <a:t>SDK) </a:t>
            </a:r>
            <a:r>
              <a:rPr lang="en-US" dirty="0"/>
              <a:t>is </a:t>
            </a:r>
            <a:r>
              <a:rPr lang="en-US" dirty="0" smtClean="0"/>
              <a:t>a </a:t>
            </a:r>
            <a:r>
              <a:rPr lang="en-US" dirty="0"/>
              <a:t>set of software development tools that </a:t>
            </a:r>
            <a:r>
              <a:rPr lang="en-US" dirty="0" smtClean="0"/>
              <a:t>facilitates </a:t>
            </a:r>
            <a:r>
              <a:rPr lang="en-US" dirty="0"/>
              <a:t>the creation of applications for a certain </a:t>
            </a:r>
            <a:r>
              <a:rPr lang="en-US" dirty="0" smtClean="0"/>
              <a:t>software framework</a:t>
            </a:r>
            <a:endParaRPr lang="en-US" dirty="0"/>
          </a:p>
          <a:p>
            <a:r>
              <a:rPr lang="en-US" dirty="0" smtClean="0"/>
              <a:t>E.g</a:t>
            </a:r>
            <a:r>
              <a:rPr lang="en-US" dirty="0" smtClean="0"/>
              <a:t>. DNA Nexus Platforms provides software development kit with support for several programming </a:t>
            </a:r>
            <a:r>
              <a:rPr lang="en-US" dirty="0" smtClean="0"/>
              <a:t>languages to help you build pipelines </a:t>
            </a:r>
            <a:r>
              <a:rPr lang="en-US" dirty="0" smtClean="0"/>
              <a:t>efficiently in their system</a:t>
            </a:r>
            <a:endParaRPr lang="en-US" dirty="0"/>
          </a:p>
        </p:txBody>
      </p:sp>
    </p:spTree>
    <p:extLst>
      <p:ext uri="{BB962C8B-B14F-4D97-AF65-F5344CB8AC3E}">
        <p14:creationId xmlns:p14="http://schemas.microsoft.com/office/powerpoint/2010/main" val="475985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9956</TotalTime>
  <Words>1343</Words>
  <Application>Microsoft Macintosh PowerPoint</Application>
  <PresentationFormat>On-screen Show (4:3)</PresentationFormat>
  <Paragraphs>117</Paragraphs>
  <Slides>18</Slides>
  <Notes>7</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Advanced Sequencing Technologies &amp; Applications</vt:lpstr>
      <vt:lpstr>PowerPoint Presentation</vt:lpstr>
      <vt:lpstr>What is a genome analysis ‘platform’?</vt:lpstr>
      <vt:lpstr>List of existing genome analysis platforms</vt:lpstr>
      <vt:lpstr>What is a job scheduler?</vt:lpstr>
      <vt:lpstr>What is cloud computing?</vt:lpstr>
      <vt:lpstr>What is a virtual machine?</vt:lpstr>
      <vt:lpstr>What is a workflow management system?</vt:lpstr>
      <vt:lpstr>What is a software development kit (SDK)?</vt:lpstr>
      <vt:lpstr>What is an application programming interface (API)</vt:lpstr>
      <vt:lpstr>What is distributed storage and processing (e.g. ‘Hadoop’)?</vt:lpstr>
      <vt:lpstr>Examples</vt:lpstr>
      <vt:lpstr>Companies whose platforms amount to bioinformatics for hire…</vt:lpstr>
      <vt:lpstr>Galaxy</vt:lpstr>
      <vt:lpstr>Illumina BaseSpace</vt:lpstr>
      <vt:lpstr>DNA Nexus Platform</vt:lpstr>
      <vt:lpstr>Other pipeline development platforms to build on top of</vt:lpstr>
      <vt:lpstr>The Global Alliance for Genomics Health (ga4gh)</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Malachi Griffith</cp:lastModifiedBy>
  <cp:revision>674</cp:revision>
  <dcterms:created xsi:type="dcterms:W3CDTF">2011-11-14T19:50:16Z</dcterms:created>
  <dcterms:modified xsi:type="dcterms:W3CDTF">2014-11-19T02:19:11Z</dcterms:modified>
</cp:coreProperties>
</file>