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6C88-FB93-4672-8973-EB17660BF4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7B2197-3DE1-4059-8741-D3B6747D6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8BBCA1-B8B6-4B04-9901-654575A98B11}"/>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5" name="Footer Placeholder 4">
            <a:extLst>
              <a:ext uri="{FF2B5EF4-FFF2-40B4-BE49-F238E27FC236}">
                <a16:creationId xmlns:a16="http://schemas.microsoft.com/office/drawing/2014/main" id="{E60EFD15-6E2F-4E9E-8EFD-6458C3545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10068-DF51-4E6A-946A-6A683BDA18F5}"/>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207976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1B04-8E62-4DBE-B61E-8C391E6874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CCCB7D-9954-47F5-BF9F-FE39DF6937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05E09-6AEE-4873-AA7C-A8DEA2A06E85}"/>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5" name="Footer Placeholder 4">
            <a:extLst>
              <a:ext uri="{FF2B5EF4-FFF2-40B4-BE49-F238E27FC236}">
                <a16:creationId xmlns:a16="http://schemas.microsoft.com/office/drawing/2014/main" id="{D47C2473-1A45-4AE6-9B88-24BBE9FB3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E97E3-C86B-48D7-BCCE-6C6855CE84A7}"/>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354580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384BB-15E5-4FBC-A14B-13D21DDC25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CC7171-8DD9-4162-B57A-73CB3E008B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E0536-C5F1-4FD8-8F01-AABA883B0B96}"/>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5" name="Footer Placeholder 4">
            <a:extLst>
              <a:ext uri="{FF2B5EF4-FFF2-40B4-BE49-F238E27FC236}">
                <a16:creationId xmlns:a16="http://schemas.microsoft.com/office/drawing/2014/main" id="{727D9D8C-C77E-42C1-BB44-0827758E2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483BA-2E28-474A-91ED-523BF01754D0}"/>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106208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A6CF-EDA0-45E4-A0DB-F8C932C46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1A716-203B-4EC4-A27B-E11859E537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C4316-5A55-4CC0-A633-5733AC1EB9B9}"/>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5" name="Footer Placeholder 4">
            <a:extLst>
              <a:ext uri="{FF2B5EF4-FFF2-40B4-BE49-F238E27FC236}">
                <a16:creationId xmlns:a16="http://schemas.microsoft.com/office/drawing/2014/main" id="{F3591B58-0FB9-4E96-87E7-88A530586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357BC-42A6-4083-9D41-037A86A9B574}"/>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421316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2A97-33D6-4C05-9A8A-AD80CDADDA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B92967-C17D-45D9-8B6E-58082BACF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C7790-2A8C-449F-99B0-E634059EA713}"/>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5" name="Footer Placeholder 4">
            <a:extLst>
              <a:ext uri="{FF2B5EF4-FFF2-40B4-BE49-F238E27FC236}">
                <a16:creationId xmlns:a16="http://schemas.microsoft.com/office/drawing/2014/main" id="{BCD28C13-471D-4788-9855-F32905E78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94C0D-131F-40E4-87C5-606FC79A2040}"/>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32111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14B7-384B-4442-BF96-6056D4745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E1FFC-DD68-4E46-8CF8-5839A6C0A2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4B12E9-F4DE-491A-A097-B19886F742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62F369-4525-4919-B1F7-7EAA07EBA975}"/>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6" name="Footer Placeholder 5">
            <a:extLst>
              <a:ext uri="{FF2B5EF4-FFF2-40B4-BE49-F238E27FC236}">
                <a16:creationId xmlns:a16="http://schemas.microsoft.com/office/drawing/2014/main" id="{C698C882-F8FC-4A64-890F-2BEB6EF44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0E290-70BA-4642-A8F0-EA2E84C88731}"/>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224923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6A95-226D-4E17-813A-636F5B111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D65074-3DCF-429B-A7F3-17C4911B2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E6B4A-C265-4F00-A2BE-7FAB9C851F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B1C8A3-8899-4EBF-B835-159D029E5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E856E-4E29-45B4-880B-4B0E11BCB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11333-82DF-4401-A73F-10A91592A1E2}"/>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8" name="Footer Placeholder 7">
            <a:extLst>
              <a:ext uri="{FF2B5EF4-FFF2-40B4-BE49-F238E27FC236}">
                <a16:creationId xmlns:a16="http://schemas.microsoft.com/office/drawing/2014/main" id="{16171160-504F-4497-A235-1DDE14B769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A9B931-529F-4C02-96C6-2EB9AC41EF0F}"/>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379304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917E-F1B7-4A0A-A331-B5B33125F1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3B86E9-B10E-4275-AA6B-6B791C830B15}"/>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4" name="Footer Placeholder 3">
            <a:extLst>
              <a:ext uri="{FF2B5EF4-FFF2-40B4-BE49-F238E27FC236}">
                <a16:creationId xmlns:a16="http://schemas.microsoft.com/office/drawing/2014/main" id="{0A868B53-1CC0-4DF6-8F21-FFDE79864C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610FB6-8EAE-422C-A59B-F77FDCBED069}"/>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143321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C74F3-BB85-484A-A5DF-A0418C521137}"/>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3" name="Footer Placeholder 2">
            <a:extLst>
              <a:ext uri="{FF2B5EF4-FFF2-40B4-BE49-F238E27FC236}">
                <a16:creationId xmlns:a16="http://schemas.microsoft.com/office/drawing/2014/main" id="{1ED62F69-5202-4CDE-9DC8-3FBA422FEF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93FFC-C13B-4650-B68C-7585D0460D85}"/>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280110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6144-88CE-4254-8491-07164E4B3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86EA17-72E9-47B0-9866-DB5FC582C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B8CE5-5EF6-4E14-A344-8612DA491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662C6-FECF-4055-8D07-1D041DF5F70D}"/>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6" name="Footer Placeholder 5">
            <a:extLst>
              <a:ext uri="{FF2B5EF4-FFF2-40B4-BE49-F238E27FC236}">
                <a16:creationId xmlns:a16="http://schemas.microsoft.com/office/drawing/2014/main" id="{517E3799-6EEF-4E60-9274-9BDB63403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0901E-2B0A-44FF-8236-AC22B7F01916}"/>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196260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F821-3F75-4271-AAC9-00EE7B187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7AEDF-D351-45A7-ADF7-C281089FD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AA0467-00F6-442A-B79A-3DE54A3B5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6B231-DF87-4601-9082-CAAF6874A886}"/>
              </a:ext>
            </a:extLst>
          </p:cNvPr>
          <p:cNvSpPr>
            <a:spLocks noGrp="1"/>
          </p:cNvSpPr>
          <p:nvPr>
            <p:ph type="dt" sz="half" idx="10"/>
          </p:nvPr>
        </p:nvSpPr>
        <p:spPr/>
        <p:txBody>
          <a:bodyPr/>
          <a:lstStyle/>
          <a:p>
            <a:fld id="{0BB78094-470B-4771-8C86-F75919ACF16D}" type="datetimeFigureOut">
              <a:rPr lang="en-US" smtClean="0"/>
              <a:t>10/7/2020</a:t>
            </a:fld>
            <a:endParaRPr lang="en-US"/>
          </a:p>
        </p:txBody>
      </p:sp>
      <p:sp>
        <p:nvSpPr>
          <p:cNvPr id="6" name="Footer Placeholder 5">
            <a:extLst>
              <a:ext uri="{FF2B5EF4-FFF2-40B4-BE49-F238E27FC236}">
                <a16:creationId xmlns:a16="http://schemas.microsoft.com/office/drawing/2014/main" id="{1B283F7E-7077-40A5-AFCE-AEF5CAB7D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D2302-75A1-4C7A-B51B-6D166FFBEBD9}"/>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369199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3F6D09-8221-4A65-B0A2-D36212CE4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47BBE6-4560-45B3-A83D-777891F7C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DB470-9F2A-4E9A-8A9A-DCB2398B4B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78094-470B-4771-8C86-F75919ACF16D}" type="datetimeFigureOut">
              <a:rPr lang="en-US" smtClean="0"/>
              <a:t>10/7/2020</a:t>
            </a:fld>
            <a:endParaRPr lang="en-US"/>
          </a:p>
        </p:txBody>
      </p:sp>
      <p:sp>
        <p:nvSpPr>
          <p:cNvPr id="5" name="Footer Placeholder 4">
            <a:extLst>
              <a:ext uri="{FF2B5EF4-FFF2-40B4-BE49-F238E27FC236}">
                <a16:creationId xmlns:a16="http://schemas.microsoft.com/office/drawing/2014/main" id="{BCC86A08-D1FA-49DC-8C76-5FB90124C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168BE-71FF-438F-B254-7F0DB110A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2ECF5-DC0D-48A7-8967-85D3CBAC41F1}" type="slidenum">
              <a:rPr lang="en-US" smtClean="0"/>
              <a:t>‹#›</a:t>
            </a:fld>
            <a:endParaRPr lang="en-US"/>
          </a:p>
        </p:txBody>
      </p:sp>
    </p:spTree>
    <p:extLst>
      <p:ext uri="{BB962C8B-B14F-4D97-AF65-F5344CB8AC3E}">
        <p14:creationId xmlns:p14="http://schemas.microsoft.com/office/powerpoint/2010/main" val="2119036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FDF6-4B19-4E21-99F4-188CF3D0195F}"/>
              </a:ext>
            </a:extLst>
          </p:cNvPr>
          <p:cNvSpPr>
            <a:spLocks noGrp="1"/>
          </p:cNvSpPr>
          <p:nvPr>
            <p:ph type="ctrTitle"/>
          </p:nvPr>
        </p:nvSpPr>
        <p:spPr/>
        <p:txBody>
          <a:bodyPr/>
          <a:lstStyle/>
          <a:p>
            <a:r>
              <a:rPr lang="en-US" dirty="0"/>
              <a:t>Constructors Of a Class</a:t>
            </a:r>
          </a:p>
        </p:txBody>
      </p:sp>
    </p:spTree>
    <p:extLst>
      <p:ext uri="{BB962C8B-B14F-4D97-AF65-F5344CB8AC3E}">
        <p14:creationId xmlns:p14="http://schemas.microsoft.com/office/powerpoint/2010/main" val="130648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B487-B96F-4CE1-850C-39EC8705F0C2}"/>
              </a:ext>
            </a:extLst>
          </p:cNvPr>
          <p:cNvSpPr>
            <a:spLocks noGrp="1"/>
          </p:cNvSpPr>
          <p:nvPr>
            <p:ph type="title"/>
          </p:nvPr>
        </p:nvSpPr>
        <p:spPr/>
        <p:txBody>
          <a:bodyPr/>
          <a:lstStyle/>
          <a:p>
            <a:r>
              <a:rPr lang="en-US" dirty="0"/>
              <a:t>Using this with method</a:t>
            </a:r>
          </a:p>
        </p:txBody>
      </p:sp>
      <p:sp>
        <p:nvSpPr>
          <p:cNvPr id="3" name="Content Placeholder 2">
            <a:extLst>
              <a:ext uri="{FF2B5EF4-FFF2-40B4-BE49-F238E27FC236}">
                <a16:creationId xmlns:a16="http://schemas.microsoft.com/office/drawing/2014/main" id="{7D6C4C01-B5ED-4EBB-B80B-B177C2DA1A4C}"/>
              </a:ext>
            </a:extLst>
          </p:cNvPr>
          <p:cNvSpPr>
            <a:spLocks noGrp="1"/>
          </p:cNvSpPr>
          <p:nvPr>
            <p:ph idx="1"/>
          </p:nvPr>
        </p:nvSpPr>
        <p:spPr/>
        <p:txBody>
          <a:bodyPr>
            <a:normAutofit fontScale="77500" lnSpcReduction="20000"/>
          </a:bodyPr>
          <a:lstStyle/>
          <a:p>
            <a:r>
              <a:rPr lang="en-US" dirty="0"/>
              <a:t>class Test</a:t>
            </a:r>
          </a:p>
          <a:p>
            <a:r>
              <a:rPr lang="en-US" dirty="0"/>
              <a:t>{</a:t>
            </a:r>
          </a:p>
          <a:p>
            <a:r>
              <a:rPr lang="en-US" dirty="0"/>
              <a:t>  int </a:t>
            </a:r>
            <a:r>
              <a:rPr lang="en-US" dirty="0" err="1"/>
              <a:t>i</a:t>
            </a:r>
            <a:r>
              <a:rPr lang="en-US" dirty="0"/>
              <a:t>;</a:t>
            </a:r>
          </a:p>
          <a:p>
            <a:r>
              <a:rPr lang="en-US" b="1" dirty="0"/>
              <a:t>  public Test(int </a:t>
            </a:r>
            <a:r>
              <a:rPr lang="en-US" b="1" dirty="0" err="1"/>
              <a:t>i</a:t>
            </a:r>
            <a:r>
              <a:rPr lang="en-US" b="1" dirty="0"/>
              <a:t>) // 1 param constructor</a:t>
            </a:r>
          </a:p>
          <a:p>
            <a:r>
              <a:rPr lang="en-US" b="1" dirty="0"/>
              <a:t>   {</a:t>
            </a:r>
          </a:p>
          <a:p>
            <a:r>
              <a:rPr lang="en-US" b="1" dirty="0"/>
              <a:t>       </a:t>
            </a:r>
            <a:r>
              <a:rPr lang="en-US" b="1" dirty="0" err="1"/>
              <a:t>this.i</a:t>
            </a:r>
            <a:r>
              <a:rPr lang="en-US" b="1" dirty="0"/>
              <a:t> = </a:t>
            </a:r>
            <a:r>
              <a:rPr lang="en-US" b="1" dirty="0" err="1"/>
              <a:t>i</a:t>
            </a:r>
            <a:r>
              <a:rPr lang="en-US" b="1" dirty="0"/>
              <a:t>;</a:t>
            </a:r>
          </a:p>
          <a:p>
            <a:r>
              <a:rPr lang="en-US" b="1" dirty="0"/>
              <a:t>       this.m1();</a:t>
            </a:r>
          </a:p>
          <a:p>
            <a:r>
              <a:rPr lang="en-US" b="1" dirty="0"/>
              <a:t>   }</a:t>
            </a:r>
          </a:p>
          <a:p>
            <a:endParaRPr lang="en-US" b="1" dirty="0"/>
          </a:p>
          <a:p>
            <a:r>
              <a:rPr lang="en-US" b="1" dirty="0"/>
              <a:t>   public void m1(){ statements;}</a:t>
            </a:r>
          </a:p>
          <a:p>
            <a:pPr marL="0" indent="0">
              <a:buNone/>
            </a:pPr>
            <a:endParaRPr lang="en-US" b="1" dirty="0"/>
          </a:p>
          <a:p>
            <a:r>
              <a:rPr lang="en-US" dirty="0"/>
              <a:t>}</a:t>
            </a:r>
          </a:p>
          <a:p>
            <a:endParaRPr lang="en-US" dirty="0"/>
          </a:p>
          <a:p>
            <a:endParaRPr lang="en-US" dirty="0"/>
          </a:p>
        </p:txBody>
      </p:sp>
    </p:spTree>
    <p:extLst>
      <p:ext uri="{BB962C8B-B14F-4D97-AF65-F5344CB8AC3E}">
        <p14:creationId xmlns:p14="http://schemas.microsoft.com/office/powerpoint/2010/main" val="298005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1753-7C30-42CD-8F8A-FC11B7AA6DB0}"/>
              </a:ext>
            </a:extLst>
          </p:cNvPr>
          <p:cNvSpPr>
            <a:spLocks noGrp="1"/>
          </p:cNvSpPr>
          <p:nvPr>
            <p:ph type="title"/>
          </p:nvPr>
        </p:nvSpPr>
        <p:spPr/>
        <p:txBody>
          <a:bodyPr/>
          <a:lstStyle/>
          <a:p>
            <a:r>
              <a:rPr lang="en-US" dirty="0"/>
              <a:t>Using this with non-static field &amp; method from a non-static block</a:t>
            </a:r>
          </a:p>
        </p:txBody>
      </p:sp>
      <p:sp>
        <p:nvSpPr>
          <p:cNvPr id="3" name="Content Placeholder 2">
            <a:extLst>
              <a:ext uri="{FF2B5EF4-FFF2-40B4-BE49-F238E27FC236}">
                <a16:creationId xmlns:a16="http://schemas.microsoft.com/office/drawing/2014/main" id="{C596C1CB-97D7-4C0C-8949-2AB1473FAE28}"/>
              </a:ext>
            </a:extLst>
          </p:cNvPr>
          <p:cNvSpPr>
            <a:spLocks noGrp="1"/>
          </p:cNvSpPr>
          <p:nvPr>
            <p:ph idx="1"/>
          </p:nvPr>
        </p:nvSpPr>
        <p:spPr/>
        <p:txBody>
          <a:bodyPr/>
          <a:lstStyle/>
          <a:p>
            <a:r>
              <a:rPr lang="en-US" dirty="0"/>
              <a:t>Do yourself</a:t>
            </a:r>
          </a:p>
          <a:p>
            <a:r>
              <a:rPr lang="en-US" dirty="0"/>
              <a:t>Define a non-static block.</a:t>
            </a:r>
          </a:p>
          <a:p>
            <a:r>
              <a:rPr lang="en-US" dirty="0"/>
              <a:t>Try to access a non-static field from non-static block.</a:t>
            </a:r>
          </a:p>
          <a:p>
            <a:r>
              <a:rPr lang="en-US" dirty="0"/>
              <a:t>Try to access a non-static method from non-static block.</a:t>
            </a:r>
          </a:p>
        </p:txBody>
      </p:sp>
    </p:spTree>
    <p:extLst>
      <p:ext uri="{BB962C8B-B14F-4D97-AF65-F5344CB8AC3E}">
        <p14:creationId xmlns:p14="http://schemas.microsoft.com/office/powerpoint/2010/main" val="16497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338-AB7F-4DF9-88F0-446D09C79022}"/>
              </a:ext>
            </a:extLst>
          </p:cNvPr>
          <p:cNvSpPr>
            <a:spLocks noGrp="1"/>
          </p:cNvSpPr>
          <p:nvPr>
            <p:ph type="title"/>
          </p:nvPr>
        </p:nvSpPr>
        <p:spPr/>
        <p:txBody>
          <a:bodyPr/>
          <a:lstStyle/>
          <a:p>
            <a:r>
              <a:rPr lang="en-US" dirty="0"/>
              <a:t>Using this to invoke another non-static method from a non-static method</a:t>
            </a:r>
          </a:p>
        </p:txBody>
      </p:sp>
      <p:sp>
        <p:nvSpPr>
          <p:cNvPr id="3" name="Content Placeholder 2">
            <a:extLst>
              <a:ext uri="{FF2B5EF4-FFF2-40B4-BE49-F238E27FC236}">
                <a16:creationId xmlns:a16="http://schemas.microsoft.com/office/drawing/2014/main" id="{6589AFC8-D3CB-4BDF-AD3D-0A80C9112F5E}"/>
              </a:ext>
            </a:extLst>
          </p:cNvPr>
          <p:cNvSpPr>
            <a:spLocks noGrp="1"/>
          </p:cNvSpPr>
          <p:nvPr>
            <p:ph idx="1"/>
          </p:nvPr>
        </p:nvSpPr>
        <p:spPr/>
        <p:txBody>
          <a:bodyPr/>
          <a:lstStyle/>
          <a:p>
            <a:r>
              <a:rPr lang="en-US" dirty="0"/>
              <a:t>Try yourself</a:t>
            </a:r>
          </a:p>
          <a:p>
            <a:r>
              <a:rPr lang="en-US" dirty="0"/>
              <a:t>Define 2 non-static method.</a:t>
            </a:r>
          </a:p>
          <a:p>
            <a:r>
              <a:rPr lang="en-US" dirty="0"/>
              <a:t>Access them using this</a:t>
            </a:r>
          </a:p>
        </p:txBody>
      </p:sp>
    </p:spTree>
    <p:extLst>
      <p:ext uri="{BB962C8B-B14F-4D97-AF65-F5344CB8AC3E}">
        <p14:creationId xmlns:p14="http://schemas.microsoft.com/office/powerpoint/2010/main" val="3391561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11DA-A307-4216-99A5-88D1FBA6A23D}"/>
              </a:ext>
            </a:extLst>
          </p:cNvPr>
          <p:cNvSpPr>
            <a:spLocks noGrp="1"/>
          </p:cNvSpPr>
          <p:nvPr>
            <p:ph type="title"/>
          </p:nvPr>
        </p:nvSpPr>
        <p:spPr/>
        <p:txBody>
          <a:bodyPr/>
          <a:lstStyle/>
          <a:p>
            <a:r>
              <a:rPr lang="en-US" dirty="0"/>
              <a:t>Using this() as a constructor</a:t>
            </a:r>
          </a:p>
        </p:txBody>
      </p:sp>
      <p:sp>
        <p:nvSpPr>
          <p:cNvPr id="3" name="Content Placeholder 2">
            <a:extLst>
              <a:ext uri="{FF2B5EF4-FFF2-40B4-BE49-F238E27FC236}">
                <a16:creationId xmlns:a16="http://schemas.microsoft.com/office/drawing/2014/main" id="{740F8A60-5A3B-4F62-8593-44482D4D50EB}"/>
              </a:ext>
            </a:extLst>
          </p:cNvPr>
          <p:cNvSpPr>
            <a:spLocks noGrp="1"/>
          </p:cNvSpPr>
          <p:nvPr>
            <p:ph idx="1"/>
          </p:nvPr>
        </p:nvSpPr>
        <p:spPr/>
        <p:txBody>
          <a:bodyPr/>
          <a:lstStyle/>
          <a:p>
            <a:r>
              <a:rPr lang="en-US" dirty="0"/>
              <a:t>To invoke a constructor from another constructor of a class this() is used.</a:t>
            </a:r>
          </a:p>
          <a:p>
            <a:r>
              <a:rPr lang="en-US" dirty="0"/>
              <a:t>It must be the first line of the constructor body.</a:t>
            </a:r>
          </a:p>
          <a:p>
            <a:r>
              <a:rPr lang="en-US" dirty="0"/>
              <a:t>It can be also parameterized as: </a:t>
            </a:r>
            <a:r>
              <a:rPr lang="en-US" b="1" dirty="0"/>
              <a:t>this(10,20)</a:t>
            </a:r>
          </a:p>
          <a:p>
            <a:endParaRPr lang="en-US" dirty="0"/>
          </a:p>
        </p:txBody>
      </p:sp>
    </p:spTree>
    <p:extLst>
      <p:ext uri="{BB962C8B-B14F-4D97-AF65-F5344CB8AC3E}">
        <p14:creationId xmlns:p14="http://schemas.microsoft.com/office/powerpoint/2010/main" val="182057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76AD-253E-4918-A013-731F81953C89}"/>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5FE1DFD9-ACAF-4AEB-B49E-27B4FD67530E}"/>
              </a:ext>
            </a:extLst>
          </p:cNvPr>
          <p:cNvSpPr>
            <a:spLocks noGrp="1"/>
          </p:cNvSpPr>
          <p:nvPr>
            <p:ph idx="1"/>
          </p:nvPr>
        </p:nvSpPr>
        <p:spPr/>
        <p:txBody>
          <a:bodyPr/>
          <a:lstStyle/>
          <a:p>
            <a:r>
              <a:rPr lang="en-US" dirty="0"/>
              <a:t>private: can be accessible only inside the class</a:t>
            </a:r>
          </a:p>
          <a:p>
            <a:r>
              <a:rPr lang="en-US" dirty="0"/>
              <a:t>public: accessible outside the class.</a:t>
            </a:r>
          </a:p>
          <a:p>
            <a:r>
              <a:rPr lang="en-US" dirty="0"/>
              <a:t>default (if we don’t write any modifier): accessible outside the class, within the same package</a:t>
            </a:r>
          </a:p>
          <a:p>
            <a:r>
              <a:rPr lang="en-US" dirty="0"/>
              <a:t>protected: will discuss during inheritance</a:t>
            </a:r>
          </a:p>
        </p:txBody>
      </p:sp>
    </p:spTree>
    <p:extLst>
      <p:ext uri="{BB962C8B-B14F-4D97-AF65-F5344CB8AC3E}">
        <p14:creationId xmlns:p14="http://schemas.microsoft.com/office/powerpoint/2010/main" val="144857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57D0-A1AD-4A1A-BF23-B2FA372A4618}"/>
              </a:ext>
            </a:extLst>
          </p:cNvPr>
          <p:cNvSpPr>
            <a:spLocks noGrp="1"/>
          </p:cNvSpPr>
          <p:nvPr>
            <p:ph type="title"/>
          </p:nvPr>
        </p:nvSpPr>
        <p:spPr/>
        <p:txBody>
          <a:bodyPr/>
          <a:lstStyle/>
          <a:p>
            <a:r>
              <a:rPr lang="en-US" dirty="0"/>
              <a:t>Using Access Modifiers Private With Getters &amp; Setters (or accessors)</a:t>
            </a:r>
          </a:p>
        </p:txBody>
      </p:sp>
      <p:sp>
        <p:nvSpPr>
          <p:cNvPr id="3" name="Content Placeholder 2">
            <a:extLst>
              <a:ext uri="{FF2B5EF4-FFF2-40B4-BE49-F238E27FC236}">
                <a16:creationId xmlns:a16="http://schemas.microsoft.com/office/drawing/2014/main" id="{C0EDC4FB-0669-470E-8EC3-2312362FACA5}"/>
              </a:ext>
            </a:extLst>
          </p:cNvPr>
          <p:cNvSpPr>
            <a:spLocks noGrp="1"/>
          </p:cNvSpPr>
          <p:nvPr>
            <p:ph idx="1"/>
          </p:nvPr>
        </p:nvSpPr>
        <p:spPr/>
        <p:txBody>
          <a:bodyPr>
            <a:normAutofit fontScale="92500" lnSpcReduction="20000"/>
          </a:bodyPr>
          <a:lstStyle/>
          <a:p>
            <a:r>
              <a:rPr lang="en-US" dirty="0"/>
              <a:t>class Product{</a:t>
            </a:r>
          </a:p>
          <a:p>
            <a:r>
              <a:rPr lang="en-US" dirty="0"/>
              <a:t>  private int id;</a:t>
            </a:r>
          </a:p>
          <a:p>
            <a:r>
              <a:rPr lang="en-US" dirty="0"/>
              <a:t>  public void </a:t>
            </a:r>
            <a:r>
              <a:rPr lang="en-US" dirty="0" err="1"/>
              <a:t>setId</a:t>
            </a:r>
            <a:r>
              <a:rPr lang="en-US" dirty="0"/>
              <a:t>(int id){</a:t>
            </a:r>
          </a:p>
          <a:p>
            <a:r>
              <a:rPr lang="en-US" dirty="0"/>
              <a:t>      this.id = id; </a:t>
            </a:r>
          </a:p>
          <a:p>
            <a:r>
              <a:rPr lang="en-US" dirty="0"/>
              <a:t>}</a:t>
            </a:r>
          </a:p>
          <a:p>
            <a:r>
              <a:rPr lang="en-US" dirty="0"/>
              <a:t> public int </a:t>
            </a:r>
            <a:r>
              <a:rPr lang="en-US" dirty="0" err="1"/>
              <a:t>getId</a:t>
            </a:r>
            <a:r>
              <a:rPr lang="en-US" dirty="0"/>
              <a:t>()</a:t>
            </a:r>
          </a:p>
          <a:p>
            <a:r>
              <a:rPr lang="en-US" dirty="0"/>
              <a:t>{</a:t>
            </a:r>
          </a:p>
          <a:p>
            <a:r>
              <a:rPr lang="en-US" dirty="0"/>
              <a:t>   return </a:t>
            </a:r>
            <a:r>
              <a:rPr lang="en-US" dirty="0" err="1"/>
              <a:t>this.getId</a:t>
            </a:r>
            <a:r>
              <a:rPr lang="en-US" dirty="0"/>
              <a:t>();</a:t>
            </a:r>
          </a:p>
          <a:p>
            <a:r>
              <a:rPr lang="en-US" dirty="0"/>
              <a:t>}</a:t>
            </a:r>
          </a:p>
          <a:p>
            <a:r>
              <a:rPr lang="en-US" dirty="0"/>
              <a:t>}</a:t>
            </a:r>
          </a:p>
        </p:txBody>
      </p:sp>
    </p:spTree>
    <p:extLst>
      <p:ext uri="{BB962C8B-B14F-4D97-AF65-F5344CB8AC3E}">
        <p14:creationId xmlns:p14="http://schemas.microsoft.com/office/powerpoint/2010/main" val="269738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008F-A5C2-4181-8FC8-4EC8F2AD3BCB}"/>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02DEBEE7-A2AA-43DB-BE1A-69ECC317E03A}"/>
              </a:ext>
            </a:extLst>
          </p:cNvPr>
          <p:cNvSpPr>
            <a:spLocks noGrp="1"/>
          </p:cNvSpPr>
          <p:nvPr>
            <p:ph idx="1"/>
          </p:nvPr>
        </p:nvSpPr>
        <p:spPr/>
        <p:txBody>
          <a:bodyPr/>
          <a:lstStyle/>
          <a:p>
            <a:r>
              <a:rPr lang="en-US" dirty="0"/>
              <a:t>After creating object with proper initialization logic using constructor, if you want to modify the state of the object later point of time, it is recommended to use setters of the field.</a:t>
            </a:r>
          </a:p>
          <a:p>
            <a:r>
              <a:rPr lang="en-US" dirty="0"/>
              <a:t>Don’t use public fields because you can’t apply your logic while setting values to such fields or getting values from such fields.</a:t>
            </a:r>
          </a:p>
        </p:txBody>
      </p:sp>
    </p:spTree>
    <p:extLst>
      <p:ext uri="{BB962C8B-B14F-4D97-AF65-F5344CB8AC3E}">
        <p14:creationId xmlns:p14="http://schemas.microsoft.com/office/powerpoint/2010/main" val="225555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B6BD-B85C-4E02-A08F-C88A1696CC0A}"/>
              </a:ext>
            </a:extLst>
          </p:cNvPr>
          <p:cNvSpPr>
            <a:spLocks noGrp="1"/>
          </p:cNvSpPr>
          <p:nvPr>
            <p:ph type="title"/>
          </p:nvPr>
        </p:nvSpPr>
        <p:spPr/>
        <p:txBody>
          <a:bodyPr/>
          <a:lstStyle/>
          <a:p>
            <a:r>
              <a:rPr lang="en-US" dirty="0"/>
              <a:t>No Cyclic with this()</a:t>
            </a:r>
          </a:p>
        </p:txBody>
      </p:sp>
      <p:sp>
        <p:nvSpPr>
          <p:cNvPr id="3" name="Content Placeholder 2">
            <a:extLst>
              <a:ext uri="{FF2B5EF4-FFF2-40B4-BE49-F238E27FC236}">
                <a16:creationId xmlns:a16="http://schemas.microsoft.com/office/drawing/2014/main" id="{75F7A6D1-497E-474B-A052-36386EEBF8BC}"/>
              </a:ext>
            </a:extLst>
          </p:cNvPr>
          <p:cNvSpPr>
            <a:spLocks noGrp="1"/>
          </p:cNvSpPr>
          <p:nvPr>
            <p:ph idx="1"/>
          </p:nvPr>
        </p:nvSpPr>
        <p:spPr/>
        <p:txBody>
          <a:bodyPr/>
          <a:lstStyle/>
          <a:p>
            <a:r>
              <a:rPr lang="en-US" dirty="0"/>
              <a:t>For example this(10) can’t be invoked from this(10,20) in a cyclic manner from one constructor to other. Compilation error.</a:t>
            </a:r>
          </a:p>
          <a:p>
            <a:endParaRPr lang="en-US" dirty="0"/>
          </a:p>
        </p:txBody>
      </p:sp>
    </p:spTree>
    <p:extLst>
      <p:ext uri="{BB962C8B-B14F-4D97-AF65-F5344CB8AC3E}">
        <p14:creationId xmlns:p14="http://schemas.microsoft.com/office/powerpoint/2010/main" val="407247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D02D-7F59-428A-B5E2-7B1AAE6C5EE4}"/>
              </a:ext>
            </a:extLst>
          </p:cNvPr>
          <p:cNvSpPr>
            <a:spLocks noGrp="1"/>
          </p:cNvSpPr>
          <p:nvPr>
            <p:ph type="title"/>
          </p:nvPr>
        </p:nvSpPr>
        <p:spPr/>
        <p:txBody>
          <a:bodyPr/>
          <a:lstStyle/>
          <a:p>
            <a:r>
              <a:rPr lang="en-US" dirty="0"/>
              <a:t>Understanding </a:t>
            </a:r>
            <a:r>
              <a:rPr lang="en-US" dirty="0" err="1"/>
              <a:t>toString</a:t>
            </a:r>
            <a:r>
              <a:rPr lang="en-US" dirty="0"/>
              <a:t>()</a:t>
            </a:r>
          </a:p>
        </p:txBody>
      </p:sp>
      <p:sp>
        <p:nvSpPr>
          <p:cNvPr id="3" name="Content Placeholder 2">
            <a:extLst>
              <a:ext uri="{FF2B5EF4-FFF2-40B4-BE49-F238E27FC236}">
                <a16:creationId xmlns:a16="http://schemas.microsoft.com/office/drawing/2014/main" id="{83DE3CED-9691-403E-8C12-AAFDD3EBEE4D}"/>
              </a:ext>
            </a:extLst>
          </p:cNvPr>
          <p:cNvSpPr>
            <a:spLocks noGrp="1"/>
          </p:cNvSpPr>
          <p:nvPr>
            <p:ph idx="1"/>
          </p:nvPr>
        </p:nvSpPr>
        <p:spPr/>
        <p:txBody>
          <a:bodyPr/>
          <a:lstStyle/>
          <a:p>
            <a:r>
              <a:rPr lang="en-US" dirty="0"/>
              <a:t>Test t = new Test(); </a:t>
            </a:r>
            <a:r>
              <a:rPr lang="en-US" dirty="0" err="1"/>
              <a:t>System.out.println</a:t>
            </a:r>
            <a:r>
              <a:rPr lang="en-US" dirty="0"/>
              <a:t>(t); This will invoke </a:t>
            </a:r>
            <a:r>
              <a:rPr lang="en-US" dirty="0" err="1"/>
              <a:t>toString</a:t>
            </a:r>
            <a:r>
              <a:rPr lang="en-US" dirty="0"/>
              <a:t>() method.</a:t>
            </a:r>
          </a:p>
          <a:p>
            <a:r>
              <a:rPr lang="en-US" dirty="0"/>
              <a:t>It is a method inherited from </a:t>
            </a:r>
            <a:r>
              <a:rPr lang="en-US" dirty="0" err="1"/>
              <a:t>java.lang.Object</a:t>
            </a:r>
            <a:r>
              <a:rPr lang="en-US" dirty="0"/>
              <a:t> class. Because every class is a child class of </a:t>
            </a:r>
            <a:r>
              <a:rPr lang="en-US" dirty="0" err="1"/>
              <a:t>java.lang.Object</a:t>
            </a:r>
            <a:r>
              <a:rPr lang="en-US" dirty="0"/>
              <a:t>.</a:t>
            </a:r>
          </a:p>
          <a:p>
            <a:r>
              <a:rPr lang="en-US" dirty="0"/>
              <a:t>As we are not giving any implementation in our class, so the parent class implementation is invoked that shows </a:t>
            </a:r>
            <a:r>
              <a:rPr lang="en-US" b="1" dirty="0" err="1"/>
              <a:t>className@Hexa_HashCode</a:t>
            </a:r>
            <a:endParaRPr lang="en-US" b="1" dirty="0"/>
          </a:p>
          <a:p>
            <a:r>
              <a:rPr lang="en-US" dirty="0"/>
              <a:t>We can override </a:t>
            </a:r>
            <a:r>
              <a:rPr lang="en-US" dirty="0" err="1"/>
              <a:t>toString</a:t>
            </a:r>
            <a:r>
              <a:rPr lang="en-US" dirty="0"/>
              <a:t>() and customize the output in </a:t>
            </a:r>
            <a:r>
              <a:rPr lang="en-US"/>
              <a:t>our class</a:t>
            </a:r>
            <a:r>
              <a:rPr lang="en-US" b="1"/>
              <a:t>.</a:t>
            </a:r>
            <a:endParaRPr lang="en-US" b="1" dirty="0"/>
          </a:p>
        </p:txBody>
      </p:sp>
    </p:spTree>
    <p:extLst>
      <p:ext uri="{BB962C8B-B14F-4D97-AF65-F5344CB8AC3E}">
        <p14:creationId xmlns:p14="http://schemas.microsoft.com/office/powerpoint/2010/main" val="16524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B3CB-D9FA-4ACC-B895-D2A9B669CBB2}"/>
              </a:ext>
            </a:extLst>
          </p:cNvPr>
          <p:cNvSpPr>
            <a:spLocks noGrp="1"/>
          </p:cNvSpPr>
          <p:nvPr>
            <p:ph type="title"/>
          </p:nvPr>
        </p:nvSpPr>
        <p:spPr/>
        <p:txBody>
          <a:bodyPr/>
          <a:lstStyle/>
          <a:p>
            <a:r>
              <a:rPr lang="en-US" dirty="0"/>
              <a:t>What Constructors Do?</a:t>
            </a:r>
          </a:p>
        </p:txBody>
      </p:sp>
      <p:sp>
        <p:nvSpPr>
          <p:cNvPr id="3" name="Content Placeholder 2">
            <a:extLst>
              <a:ext uri="{FF2B5EF4-FFF2-40B4-BE49-F238E27FC236}">
                <a16:creationId xmlns:a16="http://schemas.microsoft.com/office/drawing/2014/main" id="{949BFC7C-ADAA-4503-BA5E-0B8ED40CB6C3}"/>
              </a:ext>
            </a:extLst>
          </p:cNvPr>
          <p:cNvSpPr>
            <a:spLocks noGrp="1"/>
          </p:cNvSpPr>
          <p:nvPr>
            <p:ph idx="1"/>
          </p:nvPr>
        </p:nvSpPr>
        <p:spPr/>
        <p:txBody>
          <a:bodyPr/>
          <a:lstStyle/>
          <a:p>
            <a:r>
              <a:rPr lang="en-US" dirty="0"/>
              <a:t>They initialize the state of the object by executing user provided logic</a:t>
            </a:r>
          </a:p>
        </p:txBody>
      </p:sp>
    </p:spTree>
    <p:extLst>
      <p:ext uri="{BB962C8B-B14F-4D97-AF65-F5344CB8AC3E}">
        <p14:creationId xmlns:p14="http://schemas.microsoft.com/office/powerpoint/2010/main" val="78369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CF1F-444B-4A86-BB6E-55CF0ED18E11}"/>
              </a:ext>
            </a:extLst>
          </p:cNvPr>
          <p:cNvSpPr>
            <a:spLocks noGrp="1"/>
          </p:cNvSpPr>
          <p:nvPr>
            <p:ph type="title"/>
          </p:nvPr>
        </p:nvSpPr>
        <p:spPr/>
        <p:txBody>
          <a:bodyPr/>
          <a:lstStyle/>
          <a:p>
            <a:r>
              <a:rPr lang="en-US" dirty="0"/>
              <a:t>Defining Constructor</a:t>
            </a:r>
          </a:p>
        </p:txBody>
      </p:sp>
      <p:sp>
        <p:nvSpPr>
          <p:cNvPr id="3" name="Content Placeholder 2">
            <a:extLst>
              <a:ext uri="{FF2B5EF4-FFF2-40B4-BE49-F238E27FC236}">
                <a16:creationId xmlns:a16="http://schemas.microsoft.com/office/drawing/2014/main" id="{A3B93EFF-13EA-4FC1-8F80-16D3E9E8BEC1}"/>
              </a:ext>
            </a:extLst>
          </p:cNvPr>
          <p:cNvSpPr>
            <a:spLocks noGrp="1"/>
          </p:cNvSpPr>
          <p:nvPr>
            <p:ph idx="1"/>
          </p:nvPr>
        </p:nvSpPr>
        <p:spPr/>
        <p:txBody>
          <a:bodyPr/>
          <a:lstStyle/>
          <a:p>
            <a:r>
              <a:rPr lang="en-US" dirty="0"/>
              <a:t>class Test</a:t>
            </a:r>
          </a:p>
          <a:p>
            <a:r>
              <a:rPr lang="en-US" dirty="0"/>
              <a:t>{</a:t>
            </a:r>
          </a:p>
          <a:p>
            <a:r>
              <a:rPr lang="en-US" b="1" dirty="0"/>
              <a:t>  public Test() // Default (or 0 param) constructor</a:t>
            </a:r>
          </a:p>
          <a:p>
            <a:r>
              <a:rPr lang="en-US" b="1" dirty="0"/>
              <a:t>   {</a:t>
            </a:r>
          </a:p>
          <a:p>
            <a:r>
              <a:rPr lang="en-US" b="1" dirty="0"/>
              <a:t>   }</a:t>
            </a:r>
          </a:p>
          <a:p>
            <a:r>
              <a:rPr lang="en-US" dirty="0"/>
              <a:t>}</a:t>
            </a:r>
          </a:p>
        </p:txBody>
      </p:sp>
    </p:spTree>
    <p:extLst>
      <p:ext uri="{BB962C8B-B14F-4D97-AF65-F5344CB8AC3E}">
        <p14:creationId xmlns:p14="http://schemas.microsoft.com/office/powerpoint/2010/main" val="248182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1C10-FB66-4463-BB24-B406E030010E}"/>
              </a:ext>
            </a:extLst>
          </p:cNvPr>
          <p:cNvSpPr>
            <a:spLocks noGrp="1"/>
          </p:cNvSpPr>
          <p:nvPr>
            <p:ph type="title"/>
          </p:nvPr>
        </p:nvSpPr>
        <p:spPr/>
        <p:txBody>
          <a:bodyPr/>
          <a:lstStyle/>
          <a:p>
            <a:r>
              <a:rPr lang="en-US" dirty="0"/>
              <a:t>Constructor Notes</a:t>
            </a:r>
          </a:p>
        </p:txBody>
      </p:sp>
      <p:sp>
        <p:nvSpPr>
          <p:cNvPr id="3" name="Content Placeholder 2">
            <a:extLst>
              <a:ext uri="{FF2B5EF4-FFF2-40B4-BE49-F238E27FC236}">
                <a16:creationId xmlns:a16="http://schemas.microsoft.com/office/drawing/2014/main" id="{FF5D9BDD-925B-453C-9A5A-645C17C01B6D}"/>
              </a:ext>
            </a:extLst>
          </p:cNvPr>
          <p:cNvSpPr>
            <a:spLocks noGrp="1"/>
          </p:cNvSpPr>
          <p:nvPr>
            <p:ph idx="1"/>
          </p:nvPr>
        </p:nvSpPr>
        <p:spPr/>
        <p:txBody>
          <a:bodyPr/>
          <a:lstStyle/>
          <a:p>
            <a:r>
              <a:rPr lang="en-US" dirty="0"/>
              <a:t>Name of constructor must be same as class.</a:t>
            </a:r>
          </a:p>
          <a:p>
            <a:r>
              <a:rPr lang="en-US" dirty="0"/>
              <a:t>Constructor should not have return type (not even void)</a:t>
            </a:r>
          </a:p>
          <a:p>
            <a:r>
              <a:rPr lang="en-US" dirty="0"/>
              <a:t>Only when a class have </a:t>
            </a:r>
            <a:r>
              <a:rPr lang="en-US" b="1" dirty="0"/>
              <a:t>no user defined constructor</a:t>
            </a:r>
            <a:r>
              <a:rPr lang="en-US" dirty="0"/>
              <a:t>, then compiler adds a default constructor.</a:t>
            </a:r>
          </a:p>
          <a:p>
            <a:endParaRPr lang="en-US" dirty="0"/>
          </a:p>
        </p:txBody>
      </p:sp>
    </p:spTree>
    <p:extLst>
      <p:ext uri="{BB962C8B-B14F-4D97-AF65-F5344CB8AC3E}">
        <p14:creationId xmlns:p14="http://schemas.microsoft.com/office/powerpoint/2010/main" val="141666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FD37-F8A2-40D4-9A42-5FC7A4A4711F}"/>
              </a:ext>
            </a:extLst>
          </p:cNvPr>
          <p:cNvSpPr>
            <a:spLocks noGrp="1"/>
          </p:cNvSpPr>
          <p:nvPr>
            <p:ph type="title"/>
          </p:nvPr>
        </p:nvSpPr>
        <p:spPr/>
        <p:txBody>
          <a:bodyPr/>
          <a:lstStyle/>
          <a:p>
            <a:r>
              <a:rPr lang="en-US" dirty="0"/>
              <a:t>Parameterized Constructor</a:t>
            </a:r>
          </a:p>
        </p:txBody>
      </p:sp>
      <p:sp>
        <p:nvSpPr>
          <p:cNvPr id="3" name="Content Placeholder 2">
            <a:extLst>
              <a:ext uri="{FF2B5EF4-FFF2-40B4-BE49-F238E27FC236}">
                <a16:creationId xmlns:a16="http://schemas.microsoft.com/office/drawing/2014/main" id="{DAEE0136-4763-4900-9795-BC52CDE2CD2B}"/>
              </a:ext>
            </a:extLst>
          </p:cNvPr>
          <p:cNvSpPr>
            <a:spLocks noGrp="1"/>
          </p:cNvSpPr>
          <p:nvPr>
            <p:ph idx="1"/>
          </p:nvPr>
        </p:nvSpPr>
        <p:spPr/>
        <p:txBody>
          <a:bodyPr/>
          <a:lstStyle/>
          <a:p>
            <a:r>
              <a:rPr lang="en-US" dirty="0"/>
              <a:t>class Test</a:t>
            </a:r>
          </a:p>
          <a:p>
            <a:r>
              <a:rPr lang="en-US" dirty="0"/>
              <a:t>{</a:t>
            </a:r>
          </a:p>
          <a:p>
            <a:r>
              <a:rPr lang="en-US" dirty="0"/>
              <a:t>  int </a:t>
            </a:r>
            <a:r>
              <a:rPr lang="en-US" dirty="0" err="1"/>
              <a:t>i</a:t>
            </a:r>
            <a:r>
              <a:rPr lang="en-US" dirty="0"/>
              <a:t>;</a:t>
            </a:r>
          </a:p>
          <a:p>
            <a:r>
              <a:rPr lang="en-US" b="1" dirty="0"/>
              <a:t>  public Test(int x) // 1 param constructor</a:t>
            </a:r>
          </a:p>
          <a:p>
            <a:r>
              <a:rPr lang="en-US" b="1" dirty="0"/>
              <a:t>   {</a:t>
            </a:r>
          </a:p>
          <a:p>
            <a:r>
              <a:rPr lang="en-US" b="1" dirty="0"/>
              <a:t>       </a:t>
            </a:r>
            <a:r>
              <a:rPr lang="en-US" b="1" dirty="0" err="1"/>
              <a:t>i</a:t>
            </a:r>
            <a:r>
              <a:rPr lang="en-US" b="1" dirty="0"/>
              <a:t> = x;</a:t>
            </a:r>
          </a:p>
          <a:p>
            <a:r>
              <a:rPr lang="en-US" b="1" dirty="0"/>
              <a:t>   }</a:t>
            </a:r>
          </a:p>
          <a:p>
            <a:r>
              <a:rPr lang="en-US" dirty="0"/>
              <a:t>}</a:t>
            </a:r>
          </a:p>
          <a:p>
            <a:endParaRPr lang="en-US" dirty="0"/>
          </a:p>
        </p:txBody>
      </p:sp>
    </p:spTree>
    <p:extLst>
      <p:ext uri="{BB962C8B-B14F-4D97-AF65-F5344CB8AC3E}">
        <p14:creationId xmlns:p14="http://schemas.microsoft.com/office/powerpoint/2010/main" val="182492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B95D-01AF-4123-9F48-D73BFFF44B1D}"/>
              </a:ext>
            </a:extLst>
          </p:cNvPr>
          <p:cNvSpPr>
            <a:spLocks noGrp="1"/>
          </p:cNvSpPr>
          <p:nvPr>
            <p:ph type="title"/>
          </p:nvPr>
        </p:nvSpPr>
        <p:spPr/>
        <p:txBody>
          <a:bodyPr/>
          <a:lstStyle/>
          <a:p>
            <a:r>
              <a:rPr lang="en-US" dirty="0"/>
              <a:t>Multiple Or Overloaded Constructors</a:t>
            </a:r>
          </a:p>
        </p:txBody>
      </p:sp>
      <p:sp>
        <p:nvSpPr>
          <p:cNvPr id="3" name="Content Placeholder 2">
            <a:extLst>
              <a:ext uri="{FF2B5EF4-FFF2-40B4-BE49-F238E27FC236}">
                <a16:creationId xmlns:a16="http://schemas.microsoft.com/office/drawing/2014/main" id="{62A53AD5-257C-4208-BAE6-FBBEE2131306}"/>
              </a:ext>
            </a:extLst>
          </p:cNvPr>
          <p:cNvSpPr>
            <a:spLocks noGrp="1"/>
          </p:cNvSpPr>
          <p:nvPr>
            <p:ph idx="1"/>
          </p:nvPr>
        </p:nvSpPr>
        <p:spPr/>
        <p:txBody>
          <a:bodyPr/>
          <a:lstStyle/>
          <a:p>
            <a:r>
              <a:rPr lang="en-US" dirty="0"/>
              <a:t>A class can have multiple constructors defined with different set of parameters by type.</a:t>
            </a:r>
          </a:p>
        </p:txBody>
      </p:sp>
    </p:spTree>
    <p:extLst>
      <p:ext uri="{BB962C8B-B14F-4D97-AF65-F5344CB8AC3E}">
        <p14:creationId xmlns:p14="http://schemas.microsoft.com/office/powerpoint/2010/main" val="404263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B824-1D89-4527-9516-826475FE4E70}"/>
              </a:ext>
            </a:extLst>
          </p:cNvPr>
          <p:cNvSpPr>
            <a:spLocks noGrp="1"/>
          </p:cNvSpPr>
          <p:nvPr>
            <p:ph type="title"/>
          </p:nvPr>
        </p:nvSpPr>
        <p:spPr/>
        <p:txBody>
          <a:bodyPr/>
          <a:lstStyle/>
          <a:p>
            <a:r>
              <a:rPr lang="en-US" dirty="0"/>
              <a:t>Using this keyword</a:t>
            </a:r>
          </a:p>
        </p:txBody>
      </p:sp>
    </p:spTree>
    <p:extLst>
      <p:ext uri="{BB962C8B-B14F-4D97-AF65-F5344CB8AC3E}">
        <p14:creationId xmlns:p14="http://schemas.microsoft.com/office/powerpoint/2010/main" val="130356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68C2-F482-46EE-A0C3-9C76685CC4FB}"/>
              </a:ext>
            </a:extLst>
          </p:cNvPr>
          <p:cNvSpPr>
            <a:spLocks noGrp="1"/>
          </p:cNvSpPr>
          <p:nvPr>
            <p:ph type="title"/>
          </p:nvPr>
        </p:nvSpPr>
        <p:spPr/>
        <p:txBody>
          <a:bodyPr/>
          <a:lstStyle/>
          <a:p>
            <a:r>
              <a:rPr lang="en-US" dirty="0"/>
              <a:t>Using this to access fields &amp; methods of a class</a:t>
            </a:r>
          </a:p>
        </p:txBody>
      </p:sp>
      <p:sp>
        <p:nvSpPr>
          <p:cNvPr id="3" name="Content Placeholder 2">
            <a:extLst>
              <a:ext uri="{FF2B5EF4-FFF2-40B4-BE49-F238E27FC236}">
                <a16:creationId xmlns:a16="http://schemas.microsoft.com/office/drawing/2014/main" id="{D199671F-DC46-4CFA-A92F-4908DB82938A}"/>
              </a:ext>
            </a:extLst>
          </p:cNvPr>
          <p:cNvSpPr>
            <a:spLocks noGrp="1"/>
          </p:cNvSpPr>
          <p:nvPr>
            <p:ph idx="1"/>
          </p:nvPr>
        </p:nvSpPr>
        <p:spPr/>
        <p:txBody>
          <a:bodyPr/>
          <a:lstStyle/>
          <a:p>
            <a:r>
              <a:rPr lang="en-US" dirty="0"/>
              <a:t>The keyword this </a:t>
            </a:r>
            <a:r>
              <a:rPr lang="en-US" b="1" dirty="0"/>
              <a:t>cant be used inside static area</a:t>
            </a:r>
            <a:r>
              <a:rPr lang="en-US" dirty="0"/>
              <a:t>.</a:t>
            </a:r>
          </a:p>
          <a:p>
            <a:r>
              <a:rPr lang="en-US" dirty="0"/>
              <a:t>Always use this inside a constructor, non-static method, non-static block.</a:t>
            </a:r>
          </a:p>
          <a:p>
            <a:r>
              <a:rPr lang="en-US" dirty="0"/>
              <a:t>The keyword this can access the fields (non-static) &amp; methods (non-static)</a:t>
            </a:r>
          </a:p>
          <a:p>
            <a:r>
              <a:rPr lang="en-US" dirty="0"/>
              <a:t>The keyword this represents the current object in the execution.</a:t>
            </a:r>
          </a:p>
        </p:txBody>
      </p:sp>
    </p:spTree>
    <p:extLst>
      <p:ext uri="{BB962C8B-B14F-4D97-AF65-F5344CB8AC3E}">
        <p14:creationId xmlns:p14="http://schemas.microsoft.com/office/powerpoint/2010/main" val="200590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6F4A-313A-4180-9B54-DC29F33F16ED}"/>
              </a:ext>
            </a:extLst>
          </p:cNvPr>
          <p:cNvSpPr>
            <a:spLocks noGrp="1"/>
          </p:cNvSpPr>
          <p:nvPr>
            <p:ph type="title"/>
          </p:nvPr>
        </p:nvSpPr>
        <p:spPr/>
        <p:txBody>
          <a:bodyPr/>
          <a:lstStyle/>
          <a:p>
            <a:r>
              <a:rPr lang="en-US" dirty="0"/>
              <a:t>Using this with field</a:t>
            </a:r>
          </a:p>
        </p:txBody>
      </p:sp>
      <p:sp>
        <p:nvSpPr>
          <p:cNvPr id="3" name="Content Placeholder 2">
            <a:extLst>
              <a:ext uri="{FF2B5EF4-FFF2-40B4-BE49-F238E27FC236}">
                <a16:creationId xmlns:a16="http://schemas.microsoft.com/office/drawing/2014/main" id="{F7389AF1-F51B-456E-8CE8-FC92A3937061}"/>
              </a:ext>
            </a:extLst>
          </p:cNvPr>
          <p:cNvSpPr>
            <a:spLocks noGrp="1"/>
          </p:cNvSpPr>
          <p:nvPr>
            <p:ph idx="1"/>
          </p:nvPr>
        </p:nvSpPr>
        <p:spPr/>
        <p:txBody>
          <a:bodyPr/>
          <a:lstStyle/>
          <a:p>
            <a:r>
              <a:rPr lang="en-US" dirty="0"/>
              <a:t>class Test</a:t>
            </a:r>
          </a:p>
          <a:p>
            <a:r>
              <a:rPr lang="en-US" dirty="0"/>
              <a:t>{</a:t>
            </a:r>
          </a:p>
          <a:p>
            <a:r>
              <a:rPr lang="en-US" dirty="0"/>
              <a:t>  int </a:t>
            </a:r>
            <a:r>
              <a:rPr lang="en-US" dirty="0" err="1"/>
              <a:t>i</a:t>
            </a:r>
            <a:r>
              <a:rPr lang="en-US" dirty="0"/>
              <a:t>;</a:t>
            </a:r>
          </a:p>
          <a:p>
            <a:r>
              <a:rPr lang="en-US" b="1" dirty="0"/>
              <a:t>  public Test(int </a:t>
            </a:r>
            <a:r>
              <a:rPr lang="en-US" b="1" dirty="0" err="1"/>
              <a:t>i</a:t>
            </a:r>
            <a:r>
              <a:rPr lang="en-US" b="1" dirty="0"/>
              <a:t>) // 1 param constructor</a:t>
            </a:r>
          </a:p>
          <a:p>
            <a:r>
              <a:rPr lang="en-US" b="1" dirty="0"/>
              <a:t>   {</a:t>
            </a:r>
          </a:p>
          <a:p>
            <a:r>
              <a:rPr lang="en-US" b="1" dirty="0"/>
              <a:t>       </a:t>
            </a:r>
            <a:r>
              <a:rPr lang="en-US" b="1" dirty="0" err="1"/>
              <a:t>this.i</a:t>
            </a:r>
            <a:r>
              <a:rPr lang="en-US" b="1" dirty="0"/>
              <a:t> = </a:t>
            </a:r>
            <a:r>
              <a:rPr lang="en-US" b="1" dirty="0" err="1"/>
              <a:t>i</a:t>
            </a:r>
            <a:r>
              <a:rPr lang="en-US" b="1" dirty="0"/>
              <a:t>;</a:t>
            </a:r>
          </a:p>
          <a:p>
            <a:r>
              <a:rPr lang="en-US" b="1" dirty="0"/>
              <a:t>   }</a:t>
            </a:r>
          </a:p>
          <a:p>
            <a:r>
              <a:rPr lang="en-US" dirty="0"/>
              <a:t>}</a:t>
            </a:r>
          </a:p>
          <a:p>
            <a:endParaRPr lang="en-US" dirty="0"/>
          </a:p>
        </p:txBody>
      </p:sp>
    </p:spTree>
    <p:extLst>
      <p:ext uri="{BB962C8B-B14F-4D97-AF65-F5344CB8AC3E}">
        <p14:creationId xmlns:p14="http://schemas.microsoft.com/office/powerpoint/2010/main" val="2136955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647</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Constructors Of a Class</vt:lpstr>
      <vt:lpstr>What Constructors Do?</vt:lpstr>
      <vt:lpstr>Defining Constructor</vt:lpstr>
      <vt:lpstr>Constructor Notes</vt:lpstr>
      <vt:lpstr>Parameterized Constructor</vt:lpstr>
      <vt:lpstr>Multiple Or Overloaded Constructors</vt:lpstr>
      <vt:lpstr>Using this keyword</vt:lpstr>
      <vt:lpstr>Using this to access fields &amp; methods of a class</vt:lpstr>
      <vt:lpstr>Using this with field</vt:lpstr>
      <vt:lpstr>Using this with method</vt:lpstr>
      <vt:lpstr>Using this with non-static field &amp; method from a non-static block</vt:lpstr>
      <vt:lpstr>Using this to invoke another non-static method from a non-static method</vt:lpstr>
      <vt:lpstr>Using this() as a constructor</vt:lpstr>
      <vt:lpstr>Access modifiers</vt:lpstr>
      <vt:lpstr>Using Access Modifiers Private With Getters &amp; Setters (or accessors)</vt:lpstr>
      <vt:lpstr>Tips</vt:lpstr>
      <vt:lpstr>No Cyclic with this()</vt:lpstr>
      <vt:lpstr>Understanding toString()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Of a Class</dc:title>
  <dc:creator>Rabindra Patra</dc:creator>
  <cp:lastModifiedBy>Rabindra Patra</cp:lastModifiedBy>
  <cp:revision>15</cp:revision>
  <dcterms:created xsi:type="dcterms:W3CDTF">2020-10-02T01:57:46Z</dcterms:created>
  <dcterms:modified xsi:type="dcterms:W3CDTF">2020-10-07T03:14:51Z</dcterms:modified>
</cp:coreProperties>
</file>