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adcc2d745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adcc2d745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adcc2d745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adcc2d745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adcc2d74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adcc2d74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badcc2d745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badcc2d745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badcc2d745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badcc2d745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talk about differences in trust.  Why we decided to do an irrevocable trust vs. other options.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adcc2d745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adcc2d745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adcc2d74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adcc2d74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adcc2d745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adcc2d745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adcc2d745_0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adcc2d745_0_1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adcc2d745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adcc2d745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3a4e92cb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3a4e92cb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CincoCoding/Irrevocable-Time-Lock-Blockchain-Tru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824000" y="1644600"/>
            <a:ext cx="2553000" cy="1688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rgbClr val="000000"/>
                </a:solidFill>
              </a:rPr>
              <a:t>Project by:</a:t>
            </a:r>
            <a:endParaRPr>
              <a:solidFill>
                <a:srgbClr val="000000"/>
              </a:solidFill>
            </a:endParaRPr>
          </a:p>
          <a:p>
            <a:pPr indent="0" lvl="0" marL="0" rtl="0" algn="ctr">
              <a:spcBef>
                <a:spcPts val="0"/>
              </a:spcBef>
              <a:spcAft>
                <a:spcPts val="0"/>
              </a:spcAft>
              <a:buNone/>
            </a:pPr>
            <a:r>
              <a:t/>
            </a:r>
            <a:endParaRPr>
              <a:solidFill>
                <a:srgbClr val="000000"/>
              </a:solidFill>
            </a:endParaRPr>
          </a:p>
          <a:p>
            <a:pPr indent="0" lvl="0" marL="0" rtl="0" algn="ctr">
              <a:spcBef>
                <a:spcPts val="0"/>
              </a:spcBef>
              <a:spcAft>
                <a:spcPts val="0"/>
              </a:spcAft>
              <a:buNone/>
            </a:pPr>
            <a:r>
              <a:rPr lang="en">
                <a:solidFill>
                  <a:srgbClr val="000000"/>
                </a:solidFill>
              </a:rPr>
              <a:t>David Garcia</a:t>
            </a:r>
            <a:endParaRPr>
              <a:solidFill>
                <a:srgbClr val="000000"/>
              </a:solidFill>
            </a:endParaRPr>
          </a:p>
          <a:p>
            <a:pPr indent="0" lvl="0" marL="0" rtl="0" algn="ctr">
              <a:spcBef>
                <a:spcPts val="0"/>
              </a:spcBef>
              <a:spcAft>
                <a:spcPts val="0"/>
              </a:spcAft>
              <a:buNone/>
            </a:pPr>
            <a:r>
              <a:rPr lang="en">
                <a:solidFill>
                  <a:srgbClr val="000000"/>
                </a:solidFill>
              </a:rPr>
              <a:t>Luke Turner</a:t>
            </a:r>
            <a:endParaRPr>
              <a:solidFill>
                <a:srgbClr val="000000"/>
              </a:solidFill>
            </a:endParaRPr>
          </a:p>
          <a:p>
            <a:pPr indent="0" lvl="0" marL="0" rtl="0" algn="ctr">
              <a:spcBef>
                <a:spcPts val="0"/>
              </a:spcBef>
              <a:spcAft>
                <a:spcPts val="0"/>
              </a:spcAft>
              <a:buNone/>
            </a:pPr>
            <a:r>
              <a:rPr lang="en">
                <a:solidFill>
                  <a:srgbClr val="000000"/>
                </a:solidFill>
              </a:rPr>
              <a:t>Kyle Jensen</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Unanticipated problems</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We were unable to use a Metamask approach due to </a:t>
            </a:r>
            <a:r>
              <a:rPr lang="en" sz="1500">
                <a:solidFill>
                  <a:schemeClr val="dk1"/>
                </a:solidFill>
              </a:rPr>
              <a:t>inefficiencies in testing and troubleshooting the code.</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Explored mapping function, not used due to withdrawal only being allowed if address was also the depositor</a:t>
            </a:r>
            <a:endParaRPr sz="1500">
              <a:solidFill>
                <a:schemeClr val="dk1"/>
              </a:solidFill>
            </a:endParaRPr>
          </a:p>
          <a:p>
            <a:pPr indent="0" lvl="0" marL="0" rtl="0" algn="l">
              <a:spcBef>
                <a:spcPts val="1200"/>
              </a:spcBef>
              <a:spcAft>
                <a:spcPts val="0"/>
              </a:spcAft>
              <a:buNone/>
            </a:pPr>
            <a:r>
              <a:rPr lang="en" sz="1500">
                <a:solidFill>
                  <a:schemeClr val="dk1"/>
                </a:solidFill>
              </a:rPr>
              <a:t>When running Steamlit the nonce would not properly iterate after constructing a contract instance.  We used “session_state” function to resolve.</a:t>
            </a:r>
            <a:endParaRPr sz="1500">
              <a:solidFill>
                <a:schemeClr val="dk1"/>
              </a:solidFill>
            </a:endParaRPr>
          </a:p>
          <a:p>
            <a:pPr indent="0" lvl="0" marL="0" rtl="0" algn="l">
              <a:spcBef>
                <a:spcPts val="1200"/>
              </a:spcBef>
              <a:spcAft>
                <a:spcPts val="1200"/>
              </a:spcAft>
              <a:buNone/>
            </a:pPr>
            <a:r>
              <a:rPr lang="en" sz="1500">
                <a:solidFill>
                  <a:schemeClr val="dk1"/>
                </a:solidFill>
              </a:rPr>
              <a:t>Mimicking functions that are native to remix such as: environment, values, gas, account, and especially deploy.</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Additions</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Possibility of </a:t>
            </a:r>
            <a:r>
              <a:rPr lang="en"/>
              <a:t>interest</a:t>
            </a:r>
            <a:r>
              <a:rPr lang="en"/>
              <a:t> or APR for ETH invested in the trust</a:t>
            </a:r>
            <a:endParaRPr/>
          </a:p>
          <a:p>
            <a:pPr indent="0" lvl="0" marL="0" rtl="0" algn="l">
              <a:spcBef>
                <a:spcPts val="1200"/>
              </a:spcBef>
              <a:spcAft>
                <a:spcPts val="0"/>
              </a:spcAft>
              <a:buNone/>
            </a:pPr>
            <a:r>
              <a:rPr lang="en"/>
              <a:t>Expanding to multiple beneficiaries beyond two</a:t>
            </a:r>
            <a:endParaRPr/>
          </a:p>
          <a:p>
            <a:pPr indent="0" lvl="0" marL="0" rtl="0" algn="l">
              <a:spcBef>
                <a:spcPts val="1200"/>
              </a:spcBef>
              <a:spcAft>
                <a:spcPts val="0"/>
              </a:spcAft>
              <a:buNone/>
            </a:pPr>
            <a:r>
              <a:rPr lang="en"/>
              <a:t>Automation of time-lock payouts</a:t>
            </a:r>
            <a:endParaRPr/>
          </a:p>
          <a:p>
            <a:pPr indent="0" lvl="0" marL="0" rtl="0" algn="l">
              <a:spcBef>
                <a:spcPts val="1200"/>
              </a:spcBef>
              <a:spcAft>
                <a:spcPts val="1200"/>
              </a:spcAft>
              <a:buNone/>
            </a:pPr>
            <a:r>
              <a:rPr lang="en"/>
              <a:t>Choose different types of trust (living, revocable, charitable,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Credits</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Github: </a:t>
            </a:r>
            <a:r>
              <a:rPr lang="en" u="sng">
                <a:solidFill>
                  <a:schemeClr val="hlink"/>
                </a:solidFill>
                <a:hlinkClick r:id="rId3"/>
              </a:rPr>
              <a:t>https://github.com/CincoCoding/Irrevocable-Time-Lock-Blockchain-Trust</a:t>
            </a:r>
            <a:endParaRPr>
              <a:solidFill>
                <a:schemeClr val="dk1"/>
              </a:solidFill>
            </a:endParaRPr>
          </a:p>
          <a:p>
            <a:pPr indent="0" lvl="0" marL="0" rtl="0" algn="ctr">
              <a:spcBef>
                <a:spcPts val="1200"/>
              </a:spcBef>
              <a:spcAft>
                <a:spcPts val="0"/>
              </a:spcAft>
              <a:buNone/>
            </a:pPr>
            <a:r>
              <a:t/>
            </a:r>
            <a:endParaRPr>
              <a:solidFill>
                <a:schemeClr val="dk1"/>
              </a:solidFill>
            </a:endParaRPr>
          </a:p>
          <a:p>
            <a:pPr indent="0" lvl="0" marL="0" rtl="0" algn="ctr">
              <a:spcBef>
                <a:spcPts val="1200"/>
              </a:spcBef>
              <a:spcAft>
                <a:spcPts val="0"/>
              </a:spcAft>
              <a:buNone/>
            </a:pPr>
            <a:r>
              <a:t/>
            </a:r>
            <a:endParaRPr>
              <a:solidFill>
                <a:schemeClr val="dk1"/>
              </a:solidFill>
            </a:endParaRPr>
          </a:p>
          <a:p>
            <a:pPr indent="0" lvl="0" marL="0" rtl="0" algn="ctr">
              <a:spcBef>
                <a:spcPts val="1200"/>
              </a:spcBef>
              <a:spcAft>
                <a:spcPts val="0"/>
              </a:spcAft>
              <a:buNone/>
            </a:pPr>
            <a:r>
              <a:rPr lang="en">
                <a:solidFill>
                  <a:schemeClr val="dk1"/>
                </a:solidFill>
              </a:rPr>
              <a:t>Luke Turner</a:t>
            </a:r>
            <a:endParaRPr>
              <a:solidFill>
                <a:schemeClr val="dk1"/>
              </a:solidFill>
            </a:endParaRPr>
          </a:p>
          <a:p>
            <a:pPr indent="0" lvl="0" marL="0" rtl="0" algn="ctr">
              <a:spcBef>
                <a:spcPts val="1200"/>
              </a:spcBef>
              <a:spcAft>
                <a:spcPts val="0"/>
              </a:spcAft>
              <a:buNone/>
            </a:pPr>
            <a:r>
              <a:rPr lang="en">
                <a:solidFill>
                  <a:schemeClr val="dk1"/>
                </a:solidFill>
              </a:rPr>
              <a:t>David Garcia</a:t>
            </a:r>
            <a:endParaRPr>
              <a:solidFill>
                <a:schemeClr val="dk1"/>
              </a:solidFill>
            </a:endParaRPr>
          </a:p>
          <a:p>
            <a:pPr indent="0" lvl="0" marL="0" rtl="0" algn="ctr">
              <a:spcBef>
                <a:spcPts val="1200"/>
              </a:spcBef>
              <a:spcAft>
                <a:spcPts val="0"/>
              </a:spcAft>
              <a:buNone/>
            </a:pPr>
            <a:r>
              <a:rPr lang="en">
                <a:solidFill>
                  <a:schemeClr val="dk1"/>
                </a:solidFill>
              </a:rPr>
              <a:t>Kyle Jensen</a:t>
            </a:r>
            <a:endParaRPr>
              <a:solidFill>
                <a:schemeClr val="dk1"/>
              </a:solidFill>
            </a:endParaRPr>
          </a:p>
          <a:p>
            <a:pPr indent="0" lvl="0" marL="0" rtl="0" algn="ctr">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1747525"/>
            <a:ext cx="8520600" cy="2539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600">
                <a:solidFill>
                  <a:srgbClr val="0000FF"/>
                </a:solidFill>
                <a:highlight>
                  <a:srgbClr val="999999"/>
                </a:highlight>
              </a:rPr>
              <a:t>The primary goal of our project is to create a blockchain wallet with a time-lock that acts as an irrevocable financial trust fund.</a:t>
            </a:r>
            <a:endParaRPr b="1" sz="1600">
              <a:solidFill>
                <a:srgbClr val="0000FF"/>
              </a:solidFill>
              <a:highlight>
                <a:srgbClr val="999999"/>
              </a:highlight>
            </a:endParaRPr>
          </a:p>
          <a:p>
            <a:pPr indent="0" lvl="0" marL="0" rtl="0" algn="ctr">
              <a:lnSpc>
                <a:spcPct val="115000"/>
              </a:lnSpc>
              <a:spcBef>
                <a:spcPts val="1200"/>
              </a:spcBef>
              <a:spcAft>
                <a:spcPts val="0"/>
              </a:spcAft>
              <a:buNone/>
            </a:pPr>
            <a:r>
              <a:rPr b="1" lang="en" sz="1600">
                <a:solidFill>
                  <a:srgbClr val="0000FF"/>
                </a:solidFill>
                <a:highlight>
                  <a:srgbClr val="999999"/>
                </a:highlight>
              </a:rPr>
              <a:t>The trust pays out two beneficiaries from a privately held wallet via smart contract.</a:t>
            </a:r>
            <a:endParaRPr b="1" sz="1600">
              <a:solidFill>
                <a:srgbClr val="0000FF"/>
              </a:solidFill>
              <a:highlight>
                <a:srgbClr val="999999"/>
              </a:highlight>
            </a:endParaRPr>
          </a:p>
          <a:p>
            <a:pPr indent="0" lvl="0" marL="0" rtl="0" algn="ctr">
              <a:lnSpc>
                <a:spcPct val="115000"/>
              </a:lnSpc>
              <a:spcBef>
                <a:spcPts val="1200"/>
              </a:spcBef>
              <a:spcAft>
                <a:spcPts val="1200"/>
              </a:spcAft>
              <a:buNone/>
            </a:pPr>
            <a:r>
              <a:rPr b="1" lang="en" sz="1600">
                <a:solidFill>
                  <a:srgbClr val="0000FF"/>
                </a:solidFill>
                <a:highlight>
                  <a:srgbClr val="999999"/>
                </a:highlight>
              </a:rPr>
              <a:t> Upon submitting and signing the contract to the blockchain these options will become immutable and cannot be changed. Following the contract being signed, it will only pay out after the designated time-lock to the specified beneficiaries.</a:t>
            </a:r>
            <a:endParaRPr b="1" sz="4000">
              <a:solidFill>
                <a:srgbClr val="0000FF"/>
              </a:solidFill>
              <a:highlight>
                <a:srgbClr val="999999"/>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124250"/>
            <a:ext cx="8520600" cy="92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FF9900"/>
                </a:solidFill>
              </a:rPr>
              <a:t>Financial </a:t>
            </a:r>
            <a:r>
              <a:rPr b="1" lang="en">
                <a:solidFill>
                  <a:srgbClr val="FF9900"/>
                </a:solidFill>
              </a:rPr>
              <a:t>Trust Funds</a:t>
            </a:r>
            <a:endParaRPr b="1">
              <a:solidFill>
                <a:srgbClr val="FF9900"/>
              </a:solidFill>
            </a:endParaRPr>
          </a:p>
        </p:txBody>
      </p:sp>
      <p:sp>
        <p:nvSpPr>
          <p:cNvPr id="65" name="Google Shape;65;p15"/>
          <p:cNvSpPr txBox="1"/>
          <p:nvPr>
            <p:ph idx="1" type="subTitle"/>
          </p:nvPr>
        </p:nvSpPr>
        <p:spPr>
          <a:xfrm>
            <a:off x="311700" y="1052450"/>
            <a:ext cx="8520600" cy="39849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rPr lang="en">
                <a:solidFill>
                  <a:schemeClr val="dk1"/>
                </a:solidFill>
              </a:rPr>
              <a:t>There are four main types of trust funds:</a:t>
            </a:r>
            <a:endParaRPr>
              <a:solidFill>
                <a:schemeClr val="dk1"/>
              </a:solidFill>
            </a:endParaRPr>
          </a:p>
          <a:p>
            <a:pPr indent="0" lvl="0" marL="1371600" rtl="0" algn="l">
              <a:spcBef>
                <a:spcPts val="0"/>
              </a:spcBef>
              <a:spcAft>
                <a:spcPts val="0"/>
              </a:spcAft>
              <a:buNone/>
            </a:pPr>
            <a:r>
              <a:t/>
            </a:r>
            <a:endParaRPr>
              <a:solidFill>
                <a:schemeClr val="dk1"/>
              </a:solidFill>
            </a:endParaRPr>
          </a:p>
          <a:p>
            <a:pPr indent="-406400" lvl="0" marL="914400" rtl="0" algn="l">
              <a:spcBef>
                <a:spcPts val="0"/>
              </a:spcBef>
              <a:spcAft>
                <a:spcPts val="0"/>
              </a:spcAft>
              <a:buClr>
                <a:schemeClr val="dk1"/>
              </a:buClr>
              <a:buSzPts val="2800"/>
              <a:buChar char="●"/>
            </a:pPr>
            <a:r>
              <a:rPr lang="en">
                <a:solidFill>
                  <a:schemeClr val="dk1"/>
                </a:solidFill>
              </a:rPr>
              <a:t>Living - made while grantor is alive</a:t>
            </a:r>
            <a:endParaRPr>
              <a:solidFill>
                <a:schemeClr val="dk1"/>
              </a:solidFill>
            </a:endParaRPr>
          </a:p>
          <a:p>
            <a:pPr indent="-406400" lvl="0" marL="914400" rtl="0" algn="l">
              <a:spcBef>
                <a:spcPts val="0"/>
              </a:spcBef>
              <a:spcAft>
                <a:spcPts val="0"/>
              </a:spcAft>
              <a:buClr>
                <a:schemeClr val="dk1"/>
              </a:buClr>
              <a:buSzPts val="2800"/>
              <a:buChar char="●"/>
            </a:pPr>
            <a:r>
              <a:rPr lang="en">
                <a:solidFill>
                  <a:schemeClr val="dk1"/>
                </a:solidFill>
              </a:rPr>
              <a:t>Testamentary - of last will and testament, after death</a:t>
            </a:r>
            <a:endParaRPr>
              <a:solidFill>
                <a:schemeClr val="dk1"/>
              </a:solidFill>
            </a:endParaRPr>
          </a:p>
          <a:p>
            <a:pPr indent="-406400" lvl="0" marL="914400" rtl="0" algn="l">
              <a:spcBef>
                <a:spcPts val="0"/>
              </a:spcBef>
              <a:spcAft>
                <a:spcPts val="0"/>
              </a:spcAft>
              <a:buClr>
                <a:schemeClr val="dk1"/>
              </a:buClr>
              <a:buSzPts val="2800"/>
              <a:buChar char="●"/>
            </a:pPr>
            <a:r>
              <a:rPr lang="en">
                <a:solidFill>
                  <a:schemeClr val="dk1"/>
                </a:solidFill>
              </a:rPr>
              <a:t>Revocable - able to be changed</a:t>
            </a:r>
            <a:endParaRPr>
              <a:solidFill>
                <a:schemeClr val="dk1"/>
              </a:solidFill>
            </a:endParaRPr>
          </a:p>
          <a:p>
            <a:pPr indent="-406400" lvl="0" marL="914400" rtl="0" algn="l">
              <a:spcBef>
                <a:spcPts val="0"/>
              </a:spcBef>
              <a:spcAft>
                <a:spcPts val="0"/>
              </a:spcAft>
              <a:buClr>
                <a:schemeClr val="dk1"/>
              </a:buClr>
              <a:buSzPts val="2800"/>
              <a:buChar char="●"/>
            </a:pPr>
            <a:r>
              <a:rPr lang="en">
                <a:solidFill>
                  <a:schemeClr val="dk1"/>
                </a:solidFill>
              </a:rPr>
              <a:t>Irrevocable - unable to be changed, cannot be both grantor and trustee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Ganache</a:t>
            </a:r>
            <a:endParaRPr>
              <a:solidFill>
                <a:schemeClr val="accent4"/>
              </a:solidFill>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Ganache supports development of Ethereum and Corda blockchain</a:t>
            </a:r>
            <a:endParaRPr>
              <a:solidFill>
                <a:srgbClr val="000000"/>
              </a:solidFill>
            </a:endParaRPr>
          </a:p>
          <a:p>
            <a:pPr indent="0" lvl="0" marL="0" rtl="0" algn="l">
              <a:spcBef>
                <a:spcPts val="1200"/>
              </a:spcBef>
              <a:spcAft>
                <a:spcPts val="0"/>
              </a:spcAft>
              <a:buNone/>
            </a:pPr>
            <a:r>
              <a:rPr lang="en">
                <a:solidFill>
                  <a:srgbClr val="000000"/>
                </a:solidFill>
              </a:rPr>
              <a:t>We were able to troubleshoot some code by hard-coding in specific wallet addresses</a:t>
            </a:r>
            <a:endParaRPr>
              <a:solidFill>
                <a:srgbClr val="000000"/>
              </a:solidFill>
            </a:endParaRPr>
          </a:p>
          <a:p>
            <a:pPr indent="0" lvl="0" marL="0" rtl="0" algn="l">
              <a:spcBef>
                <a:spcPts val="1200"/>
              </a:spcBef>
              <a:spcAft>
                <a:spcPts val="1200"/>
              </a:spcAft>
              <a:buNone/>
            </a:pPr>
            <a:r>
              <a:rPr lang="en">
                <a:solidFill>
                  <a:srgbClr val="000000"/>
                </a:solidFill>
              </a:rPr>
              <a:t>Worked quicker when waiting for blockchain updates when editing/troubleshooting</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7"/>
          <p:cNvSpPr txBox="1"/>
          <p:nvPr>
            <p:ph type="title"/>
          </p:nvPr>
        </p:nvSpPr>
        <p:spPr>
          <a:xfrm>
            <a:off x="311700" y="297150"/>
            <a:ext cx="8520600" cy="72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solidFill>
                  <a:srgbClr val="FF9900"/>
                </a:solidFill>
              </a:rPr>
              <a:t>Solidity and Ethereum</a:t>
            </a:r>
            <a:endParaRPr b="1" sz="3000">
              <a:solidFill>
                <a:srgbClr val="FF9900"/>
              </a:solidFill>
            </a:endParaRPr>
          </a:p>
        </p:txBody>
      </p:sp>
      <p:sp>
        <p:nvSpPr>
          <p:cNvPr id="77" name="Google Shape;7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highlight>
                  <a:srgbClr val="B7B7B7"/>
                </a:highlight>
              </a:rPr>
              <a:t>First language for smart contracts</a:t>
            </a:r>
            <a:endParaRPr>
              <a:solidFill>
                <a:srgbClr val="0000FF"/>
              </a:solidFill>
              <a:highlight>
                <a:srgbClr val="B7B7B7"/>
              </a:highlight>
            </a:endParaRPr>
          </a:p>
          <a:p>
            <a:pPr indent="0" lvl="0" marL="0" rtl="0" algn="l">
              <a:spcBef>
                <a:spcPts val="1200"/>
              </a:spcBef>
              <a:spcAft>
                <a:spcPts val="0"/>
              </a:spcAft>
              <a:buNone/>
            </a:pPr>
            <a:r>
              <a:rPr lang="en">
                <a:solidFill>
                  <a:srgbClr val="0000FF"/>
                </a:solidFill>
                <a:highlight>
                  <a:srgbClr val="B7B7B7"/>
                </a:highlight>
              </a:rPr>
              <a:t>Most widely used language on Web3</a:t>
            </a:r>
            <a:endParaRPr>
              <a:solidFill>
                <a:srgbClr val="0000FF"/>
              </a:solidFill>
              <a:highlight>
                <a:srgbClr val="B7B7B7"/>
              </a:highlight>
            </a:endParaRPr>
          </a:p>
          <a:p>
            <a:pPr indent="0" lvl="0" marL="0" rtl="0" algn="l">
              <a:spcBef>
                <a:spcPts val="1200"/>
              </a:spcBef>
              <a:spcAft>
                <a:spcPts val="0"/>
              </a:spcAft>
              <a:buNone/>
            </a:pPr>
            <a:r>
              <a:rPr lang="en">
                <a:solidFill>
                  <a:srgbClr val="0000FF"/>
                </a:solidFill>
                <a:highlight>
                  <a:srgbClr val="B7B7B7"/>
                </a:highlight>
              </a:rPr>
              <a:t>Primary language on Ethereum</a:t>
            </a:r>
            <a:endParaRPr>
              <a:solidFill>
                <a:srgbClr val="0000FF"/>
              </a:solidFill>
              <a:highlight>
                <a:srgbClr val="B7B7B7"/>
              </a:highlight>
            </a:endParaRPr>
          </a:p>
          <a:p>
            <a:pPr indent="0" lvl="0" marL="0" rtl="0" algn="l">
              <a:spcBef>
                <a:spcPts val="1200"/>
              </a:spcBef>
              <a:spcAft>
                <a:spcPts val="0"/>
              </a:spcAft>
              <a:buNone/>
            </a:pPr>
            <a:r>
              <a:rPr lang="en">
                <a:solidFill>
                  <a:srgbClr val="0000FF"/>
                </a:solidFill>
                <a:highlight>
                  <a:srgbClr val="B7B7B7"/>
                </a:highlight>
              </a:rPr>
              <a:t>Ease of use for compiling and testing code</a:t>
            </a:r>
            <a:endParaRPr>
              <a:solidFill>
                <a:srgbClr val="0000FF"/>
              </a:solidFill>
              <a:highlight>
                <a:srgbClr val="B7B7B7"/>
              </a:highlight>
            </a:endParaRPr>
          </a:p>
          <a:p>
            <a:pPr indent="0" lvl="0" marL="0" rtl="0" algn="l">
              <a:spcBef>
                <a:spcPts val="1200"/>
              </a:spcBef>
              <a:spcAft>
                <a:spcPts val="1200"/>
              </a:spcAft>
              <a:buNone/>
            </a:pPr>
            <a:r>
              <a:rPr lang="en">
                <a:solidFill>
                  <a:srgbClr val="0000FF"/>
                </a:solidFill>
                <a:highlight>
                  <a:srgbClr val="B7B7B7"/>
                </a:highlight>
              </a:rPr>
              <a:t>Object oriented programming (Oop)</a:t>
            </a:r>
            <a:endParaRPr>
              <a:solidFill>
                <a:srgbClr val="0000FF"/>
              </a:solidFill>
              <a:highlight>
                <a:srgbClr val="B7B7B7"/>
              </a:highlight>
            </a:endParaRPr>
          </a:p>
        </p:txBody>
      </p:sp>
      <p:sp>
        <p:nvSpPr>
          <p:cNvPr id="78" name="Google Shape;7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A4C2F4"/>
                </a:highlight>
              </a:rPr>
              <a:t>Using ERC20, the technical standard for smart contracts on the blockchain</a:t>
            </a:r>
            <a:endParaRPr>
              <a:solidFill>
                <a:srgbClr val="000000"/>
              </a:solidFill>
              <a:highlight>
                <a:srgbClr val="A4C2F4"/>
              </a:highlight>
            </a:endParaRPr>
          </a:p>
          <a:p>
            <a:pPr indent="0" lvl="0" marL="0" rtl="0" algn="l">
              <a:spcBef>
                <a:spcPts val="1200"/>
              </a:spcBef>
              <a:spcAft>
                <a:spcPts val="1200"/>
              </a:spcAft>
              <a:buNone/>
            </a:pPr>
            <a:r>
              <a:t/>
            </a:r>
            <a:endParaRPr>
              <a:solidFill>
                <a:srgbClr val="000000"/>
              </a:solidFill>
              <a:highlight>
                <a:srgbClr val="A4C2F4"/>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Streamlit</a:t>
            </a:r>
            <a:endParaRPr>
              <a:solidFill>
                <a:srgbClr val="FF0000"/>
              </a:solidFill>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used Streamlit for our front end deployment of the trust smart contract</a:t>
            </a:r>
            <a:endParaRPr>
              <a:solidFill>
                <a:schemeClr val="dk1"/>
              </a:solidFill>
            </a:endParaRPr>
          </a:p>
          <a:p>
            <a:pPr indent="0" lvl="0" marL="0" rtl="0" algn="l">
              <a:spcBef>
                <a:spcPts val="1200"/>
              </a:spcBef>
              <a:spcAft>
                <a:spcPts val="1200"/>
              </a:spcAft>
              <a:buNone/>
            </a:pPr>
            <a:r>
              <a:rPr lang="en">
                <a:solidFill>
                  <a:schemeClr val="dk1"/>
                </a:solidFill>
              </a:rPr>
              <a:t>Buttons and boxes were added to the GUI for end user ease of use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Remix IDE	</a:t>
            </a:r>
            <a:endParaRPr/>
          </a:p>
        </p:txBody>
      </p:sp>
      <p:sp>
        <p:nvSpPr>
          <p:cNvPr id="90" name="Google Shape;90;p19"/>
          <p:cNvSpPr txBox="1"/>
          <p:nvPr>
            <p:ph idx="1" type="body"/>
          </p:nvPr>
        </p:nvSpPr>
        <p:spPr>
          <a:xfrm>
            <a:off x="311700" y="1152475"/>
            <a:ext cx="291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compiling solidity code</a:t>
            </a:r>
            <a:endParaRPr/>
          </a:p>
          <a:p>
            <a:pPr indent="0" lvl="0" marL="0" rtl="0" algn="l">
              <a:spcBef>
                <a:spcPts val="1200"/>
              </a:spcBef>
              <a:spcAft>
                <a:spcPts val="0"/>
              </a:spcAft>
              <a:buNone/>
            </a:pPr>
            <a:r>
              <a:rPr lang="en"/>
              <a:t>Troubleshooting was easier</a:t>
            </a:r>
            <a:endParaRPr/>
          </a:p>
          <a:p>
            <a:pPr indent="0" lvl="0" marL="0" rtl="0" algn="l">
              <a:spcBef>
                <a:spcPts val="1200"/>
              </a:spcBef>
              <a:spcAft>
                <a:spcPts val="1200"/>
              </a:spcAft>
              <a:buNone/>
            </a:pPr>
            <a:r>
              <a:rPr lang="en"/>
              <a:t>Connected with Ganache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were able to make an irrevocable time-lock trust per our original goal.  We had to make several adjustments as we progressed through the project.</a:t>
            </a:r>
            <a:endParaRPr/>
          </a:p>
          <a:p>
            <a:pPr indent="0" lvl="0" marL="0" rtl="0" algn="l">
              <a:spcBef>
                <a:spcPts val="1200"/>
              </a:spcBef>
              <a:spcAft>
                <a:spcPts val="0"/>
              </a:spcAft>
              <a:buNone/>
            </a:pPr>
            <a:r>
              <a:rPr lang="en"/>
              <a:t>Namely, having our program only being able to work with two beneficiaries to a single trustee.</a:t>
            </a:r>
            <a:endParaRPr/>
          </a:p>
          <a:p>
            <a:pPr indent="0" lvl="0" marL="0" rtl="0" algn="l">
              <a:spcBef>
                <a:spcPts val="1200"/>
              </a:spcBef>
              <a:spcAft>
                <a:spcPts val="1200"/>
              </a:spcAft>
              <a:buNone/>
            </a:pPr>
            <a:r>
              <a:rPr lang="en"/>
              <a:t>However, we were able to meet our goal of having variable time amounts for the time-lock.  We also we able to limit the payouts to the specified beneficiaries.  The contract was also made immutable once signed.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