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265" r:id="rId13"/>
    <p:sldId id="264" r:id="rId14"/>
    <p:sldId id="266" r:id="rId15"/>
    <p:sldId id="269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66" y="285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4394-9A73-4E29-BED6-2BF3B57F6488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0AE1-0476-42A1-A768-2CD223F890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https://arkansas-universitygrads22.academics.dataiku-dss.io/</a:t>
            </a:r>
          </a:p>
          <a:p>
            <a:r>
              <a:rPr lang="en-US" dirty="0"/>
              <a:t>xzhang</a:t>
            </a:r>
          </a:p>
          <a:p>
            <a:r>
              <a:rPr lang="en-US" dirty="0"/>
              <a:t>CH8DZ4DY6aZUvW828J6E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30AE1-0476-42A1-A768-2CD223F890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6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gentbydesign.com/2011/03/04/5-key-issues-impacting-the-future-of-facebook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glassnode.com/catalog" TargetMode="External"/><Relationship Id="rId2" Type="http://schemas.openxmlformats.org/officeDocument/2006/relationships/hyperlink" Target="https://github.com/CinderZhang/FinML/blob/main/ML%20Resource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Inspire Finance Students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449287"/>
            <a:ext cx="6400800" cy="722540"/>
          </a:xfrm>
        </p:spPr>
        <p:txBody>
          <a:bodyPr>
            <a:normAutofit/>
          </a:bodyPr>
          <a:lstStyle/>
          <a:p>
            <a:r>
              <a:rPr lang="en-US" i="1" dirty="0"/>
              <a:t>-The visual way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3840A8-2FF2-1427-6386-488FEA365036}"/>
              </a:ext>
            </a:extLst>
          </p:cNvPr>
          <p:cNvSpPr txBox="1">
            <a:spLocks/>
          </p:cNvSpPr>
          <p:nvPr/>
        </p:nvSpPr>
        <p:spPr>
          <a:xfrm>
            <a:off x="1826184" y="3804557"/>
            <a:ext cx="6400800" cy="722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Cinder (Xinde) Zhang</a:t>
            </a:r>
          </a:p>
          <a:p>
            <a:r>
              <a:rPr lang="en-US" dirty="0"/>
              <a:t>University of Arkansas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FMA 2022 Atlanta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9076-5C01-148A-1EFD-D84527B1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 Look of the Model(s)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B0EAF2-5CED-36CA-F466-F2E4B267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594" y="923925"/>
            <a:ext cx="4610349" cy="3670300"/>
          </a:xfrm>
        </p:spPr>
      </p:pic>
    </p:spTree>
    <p:extLst>
      <p:ext uri="{BB962C8B-B14F-4D97-AF65-F5344CB8AC3E}">
        <p14:creationId xmlns:p14="http://schemas.microsoft.com/office/powerpoint/2010/main" val="259097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F865-FD48-2DF5-0F72-8C8029EA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CF5B-ECD1-3685-7527-8920D367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r>
              <a:rPr lang="en-US" dirty="0"/>
              <a:t>More possible factors</a:t>
            </a:r>
          </a:p>
          <a:p>
            <a:r>
              <a:rPr lang="en-US" dirty="0"/>
              <a:t>Refine the Question</a:t>
            </a:r>
          </a:p>
        </p:txBody>
      </p:sp>
    </p:spTree>
    <p:extLst>
      <p:ext uri="{BB962C8B-B14F-4D97-AF65-F5344CB8AC3E}">
        <p14:creationId xmlns:p14="http://schemas.microsoft.com/office/powerpoint/2010/main" val="56512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2F4F-74DD-BE1E-0299-418BD4FD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Ah!</a:t>
            </a:r>
          </a:p>
        </p:txBody>
      </p:sp>
      <p:pic>
        <p:nvPicPr>
          <p:cNvPr id="5" name="Content Placeholder 4" descr="Boy wearing cape">
            <a:extLst>
              <a:ext uri="{FF2B5EF4-FFF2-40B4-BE49-F238E27FC236}">
                <a16:creationId xmlns:a16="http://schemas.microsoft.com/office/drawing/2014/main" id="{1CE6D5D6-1BDD-428C-3D36-F58A594B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4574" y="952500"/>
            <a:ext cx="1768819" cy="3670300"/>
          </a:xfrm>
        </p:spPr>
      </p:pic>
      <p:pic>
        <p:nvPicPr>
          <p:cNvPr id="6" name="Content Placeholder 4" descr="Afraid face">
            <a:extLst>
              <a:ext uri="{FF2B5EF4-FFF2-40B4-BE49-F238E27FC236}">
                <a16:creationId xmlns:a16="http://schemas.microsoft.com/office/drawing/2014/main" id="{D0BC5491-6FFF-FB76-DC95-DBA209236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4767" y="2048328"/>
            <a:ext cx="1484199" cy="14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9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5F4E-7790-C9A1-980D-828E859C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6" descr="Chart">
            <a:extLst>
              <a:ext uri="{FF2B5EF4-FFF2-40B4-BE49-F238E27FC236}">
                <a16:creationId xmlns:a16="http://schemas.microsoft.com/office/drawing/2014/main" id="{157EF55F-AEE7-AD7E-C416-74DC6BEF3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13684" y="1305151"/>
            <a:ext cx="3430532" cy="3139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FD8DD-8F08-00AB-D17B-B2029585A52E}"/>
              </a:ext>
            </a:extLst>
          </p:cNvPr>
          <p:cNvSpPr txBox="1"/>
          <p:nvPr/>
        </p:nvSpPr>
        <p:spPr>
          <a:xfrm>
            <a:off x="3179757" y="5546498"/>
            <a:ext cx="3355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mergentbydesign.com/2011/03/04/5-key-issues-impacting-the-future-of-facebook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687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BF51-5BCE-8D11-2CDA-5496B6F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E243-5572-E090-B6AA-0B95F715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CNBC 2019</a:t>
            </a:r>
          </a:p>
          <a:p>
            <a:pPr lvl="1"/>
            <a:r>
              <a:rPr lang="en-US" dirty="0"/>
              <a:t>“</a:t>
            </a:r>
            <a:r>
              <a:rPr lang="en-US" b="1" i="1" dirty="0">
                <a:solidFill>
                  <a:srgbClr val="000000"/>
                </a:solidFill>
                <a:effectLst/>
                <a:latin typeface="Averta"/>
              </a:rPr>
              <a:t>Finance jobs requiring A.I. skills increased 60% last year”</a:t>
            </a:r>
          </a:p>
          <a:p>
            <a:r>
              <a:rPr lang="en-US" dirty="0"/>
              <a:t>CFI list Machine Learning as one of the top 6 Skills in Finance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B645-7987-5256-6CB4-EE25EB37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EA67-54FB-14EB-7BA6-46FD7ADB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Finance Students</a:t>
            </a:r>
          </a:p>
          <a:p>
            <a:pPr lvl="1"/>
            <a:r>
              <a:rPr lang="en-US" dirty="0"/>
              <a:t>Little or no coding experience</a:t>
            </a:r>
          </a:p>
          <a:p>
            <a:pPr lvl="1"/>
            <a:r>
              <a:rPr lang="en-US" dirty="0"/>
              <a:t>Uncomfortable with data and modeling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Educators</a:t>
            </a:r>
          </a:p>
          <a:p>
            <a:pPr lvl="1"/>
            <a:r>
              <a:rPr lang="en-US" dirty="0"/>
              <a:t>Lack of effective and intuitive tool for teaching the subject</a:t>
            </a:r>
          </a:p>
          <a:p>
            <a:pPr lvl="1"/>
            <a:endParaRPr lang="en-US" dirty="0"/>
          </a:p>
        </p:txBody>
      </p:sp>
      <p:pic>
        <p:nvPicPr>
          <p:cNvPr id="6" name="Content Placeholder 4" descr="Afraid face">
            <a:extLst>
              <a:ext uri="{FF2B5EF4-FFF2-40B4-BE49-F238E27FC236}">
                <a16:creationId xmlns:a16="http://schemas.microsoft.com/office/drawing/2014/main" id="{D69328BF-ADF7-30F4-092A-4FE98269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064" y="865416"/>
            <a:ext cx="1324995" cy="12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933F-4F5D-1837-BDFF-FF1A5A72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81" y="141035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B75-9369-94F1-1F66-634AEA7D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Define a meaningful business research question</a:t>
            </a:r>
          </a:p>
          <a:p>
            <a:pPr lvl="1"/>
            <a:r>
              <a:rPr lang="en-US" dirty="0"/>
              <a:t>Research data availability</a:t>
            </a:r>
          </a:p>
          <a:p>
            <a:pPr lvl="1"/>
            <a:r>
              <a:rPr lang="en-US" dirty="0"/>
              <a:t>Design the process</a:t>
            </a:r>
          </a:p>
          <a:p>
            <a:pPr lvl="2"/>
            <a:r>
              <a:rPr lang="en-US" dirty="0"/>
              <a:t>Data collection/processing</a:t>
            </a:r>
          </a:p>
          <a:p>
            <a:pPr lvl="2"/>
            <a:r>
              <a:rPr lang="en-US" dirty="0"/>
              <a:t>Feature generation</a:t>
            </a:r>
          </a:p>
          <a:p>
            <a:pPr lvl="2"/>
            <a:r>
              <a:rPr lang="en-US" dirty="0"/>
              <a:t>Build machine learning model(s)</a:t>
            </a:r>
          </a:p>
          <a:p>
            <a:pPr lvl="2"/>
            <a:r>
              <a:rPr lang="en-US" dirty="0"/>
              <a:t>Model testing</a:t>
            </a:r>
          </a:p>
          <a:p>
            <a:pPr lvl="2"/>
            <a:r>
              <a:rPr lang="en-US" dirty="0"/>
              <a:t>Refine the model and/or question</a:t>
            </a:r>
          </a:p>
          <a:p>
            <a:r>
              <a:rPr lang="en-US" dirty="0"/>
              <a:t>The Tool </a:t>
            </a:r>
          </a:p>
          <a:p>
            <a:pPr lvl="1"/>
            <a:r>
              <a:rPr lang="en-US" dirty="0"/>
              <a:t>Dataiku</a:t>
            </a:r>
          </a:p>
          <a:p>
            <a:pPr lvl="1"/>
            <a:r>
              <a:rPr lang="en-US" dirty="0"/>
              <a:t>Assemble the process visually </a:t>
            </a:r>
          </a:p>
          <a:p>
            <a:pPr lvl="1"/>
            <a:r>
              <a:rPr lang="en-US" dirty="0"/>
              <a:t>With the steps as visual blocks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E77C-2C3B-789F-C399-31D4F39B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92C-D36B-C8EA-0A0F-4F001966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Question: Can we identify factors which may predict Bitcoin (BTC) daily return?</a:t>
            </a:r>
          </a:p>
          <a:p>
            <a:pPr lvl="1"/>
            <a:r>
              <a:rPr lang="en-US" dirty="0"/>
              <a:t>First guess</a:t>
            </a:r>
          </a:p>
          <a:p>
            <a:pPr lvl="2"/>
            <a:r>
              <a:rPr lang="en-US" dirty="0"/>
              <a:t>Active address of BTC?</a:t>
            </a:r>
          </a:p>
          <a:p>
            <a:pPr lvl="1"/>
            <a:r>
              <a:rPr lang="en-US" dirty="0"/>
              <a:t>Data and resources</a:t>
            </a:r>
          </a:p>
          <a:p>
            <a:pPr lvl="2"/>
            <a:r>
              <a:rPr lang="en-US" dirty="0">
                <a:hlinkClick r:id="rId2"/>
              </a:rPr>
              <a:t>https://github.com/CinderZhang/FinML/blob/main/ML%20Resource.ipynb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Metric Catalog - Glassnode Studio - On-Chain Market Intelligence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D26C-9D50-0B96-7209-E8DAF151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D89FD-070E-D92E-70CC-E790FEB7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825" y="1496360"/>
            <a:ext cx="7735888" cy="2525429"/>
          </a:xfrm>
        </p:spPr>
      </p:pic>
    </p:spTree>
    <p:extLst>
      <p:ext uri="{BB962C8B-B14F-4D97-AF65-F5344CB8AC3E}">
        <p14:creationId xmlns:p14="http://schemas.microsoft.com/office/powerpoint/2010/main" val="35764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FBA4-3E39-A978-CC9E-756600B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7F193-F9FB-6F48-8539-97558B948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69" y="1382359"/>
            <a:ext cx="5511252" cy="3670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4EED4-DE39-97D7-44A2-1F026262675C}"/>
              </a:ext>
            </a:extLst>
          </p:cNvPr>
          <p:cNvSpPr txBox="1"/>
          <p:nvPr/>
        </p:nvSpPr>
        <p:spPr>
          <a:xfrm>
            <a:off x="922204" y="920694"/>
            <a:ext cx="773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1: Datasets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D3D6-8386-FF1E-8D7C-4BD9D03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98" y="141035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Block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F12B2-CE52-DF8D-5FC2-80E068B6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825" y="1767242"/>
            <a:ext cx="7735888" cy="198366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5260C1-D06B-CC84-E84C-58011A046396}"/>
              </a:ext>
            </a:extLst>
          </p:cNvPr>
          <p:cNvSpPr txBox="1">
            <a:spLocks/>
          </p:cNvSpPr>
          <p:nvPr/>
        </p:nvSpPr>
        <p:spPr>
          <a:xfrm>
            <a:off x="1042098" y="1018696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2: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03264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D3D6-8386-FF1E-8D7C-4BD9D03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98" y="141035"/>
            <a:ext cx="7735148" cy="65998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Block 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5260C1-D06B-CC84-E84C-58011A046396}"/>
              </a:ext>
            </a:extLst>
          </p:cNvPr>
          <p:cNvSpPr txBox="1">
            <a:spLocks/>
          </p:cNvSpPr>
          <p:nvPr/>
        </p:nvSpPr>
        <p:spPr>
          <a:xfrm>
            <a:off x="1042098" y="1018696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3: Modeling and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68473-FC7E-40F5-AEF6-F86D9C62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52" y="1678683"/>
            <a:ext cx="4288439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97B151570D24D98F8D4AD56F1B0E9" ma:contentTypeVersion="14" ma:contentTypeDescription="Create a new document." ma:contentTypeScope="" ma:versionID="53d7c7eed152edc41393f7aa06f2767e">
  <xsd:schema xmlns:xsd="http://www.w3.org/2001/XMLSchema" xmlns:xs="http://www.w3.org/2001/XMLSchema" xmlns:p="http://schemas.microsoft.com/office/2006/metadata/properties" xmlns:ns3="5cc6cab9-84db-4fe1-9415-c671d257581a" xmlns:ns4="6685cbd1-8c04-461a-9fc8-8b6dc7033fa8" targetNamespace="http://schemas.microsoft.com/office/2006/metadata/properties" ma:root="true" ma:fieldsID="33455738d266ff54cebbd30bf64e529b" ns3:_="" ns4:_="">
    <xsd:import namespace="5cc6cab9-84db-4fe1-9415-c671d257581a"/>
    <xsd:import namespace="6685cbd1-8c04-461a-9fc8-8b6dc7033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cab9-84db-4fe1-9415-c671d2575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5cbd1-8c04-461a-9fc8-8b6dc7033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D6BA7-D9B8-4888-A280-018A98731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cab9-84db-4fe1-9415-c671d257581a"/>
    <ds:schemaRef ds:uri="6685cbd1-8c04-461a-9fc8-8b6dc7033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openxmlformats.org/package/2006/metadata/core-properties"/>
    <ds:schemaRef ds:uri="5cc6cab9-84db-4fe1-9415-c671d257581a"/>
    <ds:schemaRef ds:uri="http://schemas.microsoft.com/office/2006/documentManagement/types"/>
    <ds:schemaRef ds:uri="http://purl.org/dc/elements/1.1/"/>
    <ds:schemaRef ds:uri="http://purl.org/dc/dcmitype/"/>
    <ds:schemaRef ds:uri="6685cbd1-8c04-461a-9fc8-8b6dc7033fa8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256</TotalTime>
  <Words>255</Words>
  <Application>Microsoft Office PowerPoint</Application>
  <PresentationFormat>On-screen Show (16:9)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Averta</vt:lpstr>
      <vt:lpstr>Calibri</vt:lpstr>
      <vt:lpstr>Office Theme</vt:lpstr>
      <vt:lpstr>Inspire Finance Students of Machine Learning</vt:lpstr>
      <vt:lpstr>The Demand </vt:lpstr>
      <vt:lpstr>The Challenge</vt:lpstr>
      <vt:lpstr>Visual Approach</vt:lpstr>
      <vt:lpstr>Example</vt:lpstr>
      <vt:lpstr>Overview</vt:lpstr>
      <vt:lpstr>Building Blocks</vt:lpstr>
      <vt:lpstr>Building Block 2</vt:lpstr>
      <vt:lpstr>Building Block 3</vt:lpstr>
      <vt:lpstr>Close Look of the Model(s)</vt:lpstr>
      <vt:lpstr>Future Work for Students</vt:lpstr>
      <vt:lpstr>Ah!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Xinde Zhang</cp:lastModifiedBy>
  <cp:revision>44</cp:revision>
  <dcterms:created xsi:type="dcterms:W3CDTF">2010-04-12T23:12:02Z</dcterms:created>
  <dcterms:modified xsi:type="dcterms:W3CDTF">2022-10-19T19:25:11Z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0x01010066E97B151570D24D98F8D4AD56F1B0E9</vt:lpwstr>
  </property>
</Properties>
</file>