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91" r:id="rId6"/>
    <p:sldId id="262" r:id="rId7"/>
    <p:sldId id="260" r:id="rId8"/>
    <p:sldId id="263" r:id="rId9"/>
    <p:sldId id="295" r:id="rId10"/>
    <p:sldId id="264" r:id="rId11"/>
    <p:sldId id="294" r:id="rId12"/>
    <p:sldId id="270" r:id="rId13"/>
    <p:sldId id="297" r:id="rId14"/>
    <p:sldId id="298" r:id="rId15"/>
    <p:sldId id="299" r:id="rId16"/>
    <p:sldId id="300" r:id="rId17"/>
    <p:sldId id="301" r:id="rId18"/>
    <p:sldId id="296" r:id="rId19"/>
    <p:sldId id="271" r:id="rId20"/>
    <p:sldId id="292" r:id="rId21"/>
    <p:sldId id="293" r:id="rId2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d3401ed36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d3401ed36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399ec2b19_0_140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399ec2b19_0_140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399ec2b19_0_140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399ec2b19_0_140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399ec2b19_0_140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399ec2b19_0_140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399ec2b19_0_140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399ec2b19_0_140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399ec2b19_0_140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399ec2b19_0_140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399ec2b19_0_140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399ec2b19_0_140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399ec2b19_0_140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399ec2b19_0_140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399ec2b19_0_140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399ec2b19_0_140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399ec2b19_0_140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399ec2b19_0_140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1d838b627_4_2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1d838b627_4_2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1d838b627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1d838b627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1d838b627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1d838b627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1d838b627_4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1d838b627_4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1d838b627_4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1d838b627_4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1d838b627_4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1d838b627_4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1d838b627_4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1d838b627_4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1d838b627_4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1d838b627_4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1d838b627_4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1d838b627_4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fondo portada_Mesa de trabajo 1.png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28600" y="1959600"/>
            <a:ext cx="7296300" cy="29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16063" y="0"/>
              <a:ext cx="8911875" cy="5143500"/>
              <a:chOff x="116063" y="0"/>
              <a:chExt cx="8911875" cy="5143500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11606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9027938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116072" y="228563"/>
              <a:ext cx="8911681" cy="371475"/>
              <a:chOff x="152400" y="228600"/>
              <a:chExt cx="8839200" cy="37147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152400" y="228600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52400" y="600075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18;p2"/>
          <p:cNvSpPr txBox="1"/>
          <p:nvPr>
            <p:ph type="subTitle" idx="1"/>
          </p:nvPr>
        </p:nvSpPr>
        <p:spPr>
          <a:xfrm>
            <a:off x="4935300" y="1064269"/>
            <a:ext cx="39801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 title="fondo portada_Mesa de trabajo 1.png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1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grpSp>
          <p:nvGrpSpPr>
            <p:cNvPr id="90" name="Google Shape;90;p11"/>
            <p:cNvGrpSpPr/>
            <p:nvPr/>
          </p:nvGrpSpPr>
          <p:grpSpPr>
            <a:xfrm>
              <a:off x="116063" y="0"/>
              <a:ext cx="8911875" cy="5143500"/>
              <a:chOff x="116063" y="0"/>
              <a:chExt cx="8911875" cy="5143500"/>
            </a:xfrm>
          </p:grpSpPr>
          <p:cxnSp>
            <p:nvCxnSpPr>
              <p:cNvPr id="91" name="Google Shape;91;p11"/>
              <p:cNvCxnSpPr/>
              <p:nvPr/>
            </p:nvCxnSpPr>
            <p:spPr>
              <a:xfrm>
                <a:off x="11606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11"/>
              <p:cNvCxnSpPr/>
              <p:nvPr/>
            </p:nvCxnSpPr>
            <p:spPr>
              <a:xfrm>
                <a:off x="9027938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" name="Google Shape;93;p11"/>
            <p:cNvGrpSpPr/>
            <p:nvPr/>
          </p:nvGrpSpPr>
          <p:grpSpPr>
            <a:xfrm>
              <a:off x="116072" y="228563"/>
              <a:ext cx="8911681" cy="371475"/>
              <a:chOff x="116072" y="228563"/>
              <a:chExt cx="8911681" cy="371475"/>
            </a:xfrm>
          </p:grpSpPr>
          <p:grpSp>
            <p:nvGrpSpPr>
              <p:cNvPr id="94" name="Google Shape;94;p11"/>
              <p:cNvGrpSpPr/>
              <p:nvPr/>
            </p:nvGrpSpPr>
            <p:grpSpPr>
              <a:xfrm>
                <a:off x="116072" y="228563"/>
                <a:ext cx="8911681" cy="371475"/>
                <a:chOff x="152400" y="228600"/>
                <a:chExt cx="8839200" cy="371475"/>
              </a:xfrm>
            </p:grpSpPr>
            <p:cxnSp>
              <p:nvCxnSpPr>
                <p:cNvPr id="95" name="Google Shape;95;p11"/>
                <p:cNvCxnSpPr/>
                <p:nvPr/>
              </p:nvCxnSpPr>
              <p:spPr>
                <a:xfrm>
                  <a:off x="152400" y="228600"/>
                  <a:ext cx="8839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1"/>
                <p:cNvCxnSpPr/>
                <p:nvPr/>
              </p:nvCxnSpPr>
              <p:spPr>
                <a:xfrm>
                  <a:off x="152400" y="600075"/>
                  <a:ext cx="8839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" name="Google Shape;97;p11"/>
              <p:cNvGrpSpPr/>
              <p:nvPr/>
            </p:nvGrpSpPr>
            <p:grpSpPr>
              <a:xfrm>
                <a:off x="2747612" y="228600"/>
                <a:ext cx="3648600" cy="371400"/>
                <a:chOff x="2747700" y="228525"/>
                <a:chExt cx="3648600" cy="371400"/>
              </a:xfrm>
            </p:grpSpPr>
            <p:cxnSp>
              <p:nvCxnSpPr>
                <p:cNvPr id="98" name="Google Shape;98;p11"/>
                <p:cNvCxnSpPr/>
                <p:nvPr/>
              </p:nvCxnSpPr>
              <p:spPr>
                <a:xfrm>
                  <a:off x="2747700" y="228525"/>
                  <a:ext cx="0" cy="37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1"/>
                <p:cNvCxnSpPr/>
                <p:nvPr/>
              </p:nvCxnSpPr>
              <p:spPr>
                <a:xfrm>
                  <a:off x="6396300" y="228525"/>
                  <a:ext cx="0" cy="37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0" name="Google Shape;100;p11"/>
          <p:cNvSpPr txBox="1"/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/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 title="fondo4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3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106" name="Google Shape;106;p13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3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8" name="Google Shape;108;p13"/>
          <p:cNvSpPr txBox="1"/>
          <p:nvPr>
            <p:ph type="title"/>
          </p:nvPr>
        </p:nvSpPr>
        <p:spPr>
          <a:xfrm>
            <a:off x="228600" y="154921"/>
            <a:ext cx="86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type="title" idx="2"/>
          </p:nvPr>
        </p:nvSpPr>
        <p:spPr>
          <a:xfrm>
            <a:off x="1380600" y="1384525"/>
            <a:ext cx="23364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3"/>
          <p:cNvSpPr txBox="1"/>
          <p:nvPr>
            <p:ph type="title" idx="3" hasCustomPrompt="1"/>
          </p:nvPr>
        </p:nvSpPr>
        <p:spPr>
          <a:xfrm>
            <a:off x="228600" y="1384530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type="subTitle" idx="1"/>
          </p:nvPr>
        </p:nvSpPr>
        <p:spPr>
          <a:xfrm>
            <a:off x="1380600" y="1985425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type="title" idx="4"/>
          </p:nvPr>
        </p:nvSpPr>
        <p:spPr>
          <a:xfrm>
            <a:off x="5396250" y="1384525"/>
            <a:ext cx="23364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type="title" idx="5" hasCustomPrompt="1"/>
          </p:nvPr>
        </p:nvSpPr>
        <p:spPr>
          <a:xfrm>
            <a:off x="4244250" y="1384625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type="subTitle" idx="6"/>
          </p:nvPr>
        </p:nvSpPr>
        <p:spPr>
          <a:xfrm>
            <a:off x="5396250" y="1985425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type="title" idx="7"/>
          </p:nvPr>
        </p:nvSpPr>
        <p:spPr>
          <a:xfrm>
            <a:off x="1380600" y="3102725"/>
            <a:ext cx="23364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type="title" idx="8" hasCustomPrompt="1"/>
          </p:nvPr>
        </p:nvSpPr>
        <p:spPr>
          <a:xfrm>
            <a:off x="228600" y="3102725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type="subTitle" idx="9"/>
          </p:nvPr>
        </p:nvSpPr>
        <p:spPr>
          <a:xfrm>
            <a:off x="1380600" y="3703625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type="title" idx="13"/>
          </p:nvPr>
        </p:nvSpPr>
        <p:spPr>
          <a:xfrm>
            <a:off x="5396250" y="3102725"/>
            <a:ext cx="23364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type="title" idx="14" hasCustomPrompt="1"/>
          </p:nvPr>
        </p:nvSpPr>
        <p:spPr>
          <a:xfrm>
            <a:off x="4244250" y="3102825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type="subTitle" idx="15"/>
          </p:nvPr>
        </p:nvSpPr>
        <p:spPr>
          <a:xfrm>
            <a:off x="5396250" y="3703625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4" title="fondo4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4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grpSp>
          <p:nvGrpSpPr>
            <p:cNvPr id="124" name="Google Shape;124;p14"/>
            <p:cNvGrpSpPr/>
            <p:nvPr/>
          </p:nvGrpSpPr>
          <p:grpSpPr>
            <a:xfrm>
              <a:off x="116063" y="0"/>
              <a:ext cx="8911875" cy="5143500"/>
              <a:chOff x="116063" y="0"/>
              <a:chExt cx="8911875" cy="5143500"/>
            </a:xfrm>
          </p:grpSpPr>
          <p:cxnSp>
            <p:nvCxnSpPr>
              <p:cNvPr id="125" name="Google Shape;125;p14"/>
              <p:cNvCxnSpPr/>
              <p:nvPr/>
            </p:nvCxnSpPr>
            <p:spPr>
              <a:xfrm>
                <a:off x="11606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14"/>
              <p:cNvCxnSpPr/>
              <p:nvPr/>
            </p:nvCxnSpPr>
            <p:spPr>
              <a:xfrm>
                <a:off x="9027938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7" name="Google Shape;127;p14"/>
            <p:cNvGrpSpPr/>
            <p:nvPr/>
          </p:nvGrpSpPr>
          <p:grpSpPr>
            <a:xfrm>
              <a:off x="116072" y="228563"/>
              <a:ext cx="8911681" cy="371475"/>
              <a:chOff x="152400" y="228600"/>
              <a:chExt cx="8839200" cy="371475"/>
            </a:xfrm>
          </p:grpSpPr>
          <p:cxnSp>
            <p:nvCxnSpPr>
              <p:cNvPr id="128" name="Google Shape;128;p14"/>
              <p:cNvCxnSpPr/>
              <p:nvPr/>
            </p:nvCxnSpPr>
            <p:spPr>
              <a:xfrm>
                <a:off x="152400" y="228600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152400" y="600075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0" name="Google Shape;130;p14"/>
          <p:cNvSpPr txBox="1"/>
          <p:nvPr>
            <p:ph type="title"/>
          </p:nvPr>
        </p:nvSpPr>
        <p:spPr>
          <a:xfrm>
            <a:off x="228600" y="978503"/>
            <a:ext cx="3550200" cy="156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type="body" idx="1"/>
          </p:nvPr>
        </p:nvSpPr>
        <p:spPr>
          <a:xfrm>
            <a:off x="4234800" y="2548397"/>
            <a:ext cx="46806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5" title="fondo2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5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135" name="Google Shape;135;p15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5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15"/>
          <p:cNvSpPr txBox="1"/>
          <p:nvPr>
            <p:ph type="title"/>
          </p:nvPr>
        </p:nvSpPr>
        <p:spPr>
          <a:xfrm>
            <a:off x="228600" y="155450"/>
            <a:ext cx="4581000" cy="138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type="body" idx="1"/>
          </p:nvPr>
        </p:nvSpPr>
        <p:spPr>
          <a:xfrm>
            <a:off x="228600" y="2278550"/>
            <a:ext cx="4581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5"/>
          <p:cNvSpPr/>
          <p:nvPr>
            <p:ph type="pic" idx="2"/>
          </p:nvPr>
        </p:nvSpPr>
        <p:spPr>
          <a:xfrm>
            <a:off x="5056500" y="0"/>
            <a:ext cx="3858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 title="fondo4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6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143" name="Google Shape;143;p16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6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6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 title="fondo2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7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149" name="Google Shape;149;p17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7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7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 title="fondo4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8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155" name="Google Shape;155;p18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8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7" name="Google Shape;157;p18"/>
          <p:cNvSpPr txBox="1"/>
          <p:nvPr>
            <p:ph type="subTitle" idx="1"/>
          </p:nvPr>
        </p:nvSpPr>
        <p:spPr>
          <a:xfrm>
            <a:off x="3309294" y="2552600"/>
            <a:ext cx="2525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type="subTitle" idx="2"/>
          </p:nvPr>
        </p:nvSpPr>
        <p:spPr>
          <a:xfrm>
            <a:off x="228600" y="2552600"/>
            <a:ext cx="2525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type="subTitle" idx="3"/>
          </p:nvPr>
        </p:nvSpPr>
        <p:spPr>
          <a:xfrm>
            <a:off x="6389988" y="2552600"/>
            <a:ext cx="2525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type="title" idx="4" hasCustomPrompt="1"/>
          </p:nvPr>
        </p:nvSpPr>
        <p:spPr>
          <a:xfrm>
            <a:off x="228600" y="1613005"/>
            <a:ext cx="11520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8"/>
          <p:cNvSpPr txBox="1"/>
          <p:nvPr>
            <p:ph type="title" idx="5" hasCustomPrompt="1"/>
          </p:nvPr>
        </p:nvSpPr>
        <p:spPr>
          <a:xfrm>
            <a:off x="3309294" y="1613100"/>
            <a:ext cx="11520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8"/>
          <p:cNvSpPr txBox="1"/>
          <p:nvPr>
            <p:ph type="title" idx="6" hasCustomPrompt="1"/>
          </p:nvPr>
        </p:nvSpPr>
        <p:spPr>
          <a:xfrm>
            <a:off x="6389988" y="1613100"/>
            <a:ext cx="11520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title="fondo2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9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167" name="Google Shape;167;p19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9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type="subTitle" idx="1"/>
          </p:nvPr>
        </p:nvSpPr>
        <p:spPr>
          <a:xfrm>
            <a:off x="228600" y="1553750"/>
            <a:ext cx="4275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type="subTitle" idx="2"/>
          </p:nvPr>
        </p:nvSpPr>
        <p:spPr>
          <a:xfrm>
            <a:off x="4640323" y="1553750"/>
            <a:ext cx="4275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type="subTitle" idx="3"/>
          </p:nvPr>
        </p:nvSpPr>
        <p:spPr>
          <a:xfrm>
            <a:off x="228600" y="2721950"/>
            <a:ext cx="4275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type="subTitle" idx="4"/>
          </p:nvPr>
        </p:nvSpPr>
        <p:spPr>
          <a:xfrm>
            <a:off x="4640323" y="2721950"/>
            <a:ext cx="4275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type="subTitle" idx="5"/>
          </p:nvPr>
        </p:nvSpPr>
        <p:spPr>
          <a:xfrm>
            <a:off x="228600" y="3890150"/>
            <a:ext cx="4275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type="subTitle" idx="6"/>
          </p:nvPr>
        </p:nvSpPr>
        <p:spPr>
          <a:xfrm>
            <a:off x="4640323" y="3890150"/>
            <a:ext cx="4275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type="subTitle" idx="7"/>
          </p:nvPr>
        </p:nvSpPr>
        <p:spPr>
          <a:xfrm>
            <a:off x="228600" y="1198850"/>
            <a:ext cx="4275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16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type="subTitle" idx="8"/>
          </p:nvPr>
        </p:nvSpPr>
        <p:spPr>
          <a:xfrm>
            <a:off x="4640323" y="1198850"/>
            <a:ext cx="4275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16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type="subTitle" idx="9"/>
          </p:nvPr>
        </p:nvSpPr>
        <p:spPr>
          <a:xfrm>
            <a:off x="228600" y="3535250"/>
            <a:ext cx="4275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16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type="subTitle" idx="13"/>
          </p:nvPr>
        </p:nvSpPr>
        <p:spPr>
          <a:xfrm>
            <a:off x="228600" y="2367049"/>
            <a:ext cx="4275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16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type="subTitle" idx="14"/>
          </p:nvPr>
        </p:nvSpPr>
        <p:spPr>
          <a:xfrm>
            <a:off x="4640323" y="2367049"/>
            <a:ext cx="4275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16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type="subTitle" idx="15"/>
          </p:nvPr>
        </p:nvSpPr>
        <p:spPr>
          <a:xfrm>
            <a:off x="4640323" y="3535248"/>
            <a:ext cx="4275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16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0" title="fondo portada_Mesa de trabajo 1.png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0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grpSp>
          <p:nvGrpSpPr>
            <p:cNvPr id="185" name="Google Shape;185;p20"/>
            <p:cNvGrpSpPr/>
            <p:nvPr/>
          </p:nvGrpSpPr>
          <p:grpSpPr>
            <a:xfrm>
              <a:off x="116063" y="0"/>
              <a:ext cx="8911875" cy="5143500"/>
              <a:chOff x="116063" y="0"/>
              <a:chExt cx="8911875" cy="5143500"/>
            </a:xfrm>
          </p:grpSpPr>
          <p:cxnSp>
            <p:nvCxnSpPr>
              <p:cNvPr id="186" name="Google Shape;186;p20"/>
              <p:cNvCxnSpPr/>
              <p:nvPr/>
            </p:nvCxnSpPr>
            <p:spPr>
              <a:xfrm>
                <a:off x="11606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20"/>
              <p:cNvCxnSpPr/>
              <p:nvPr/>
            </p:nvCxnSpPr>
            <p:spPr>
              <a:xfrm>
                <a:off x="9027938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8" name="Google Shape;188;p20"/>
            <p:cNvGrpSpPr/>
            <p:nvPr/>
          </p:nvGrpSpPr>
          <p:grpSpPr>
            <a:xfrm>
              <a:off x="116072" y="228563"/>
              <a:ext cx="8911681" cy="371475"/>
              <a:chOff x="152400" y="228600"/>
              <a:chExt cx="8839200" cy="371475"/>
            </a:xfrm>
          </p:grpSpPr>
          <p:cxnSp>
            <p:nvCxnSpPr>
              <p:cNvPr id="189" name="Google Shape;189;p20"/>
              <p:cNvCxnSpPr/>
              <p:nvPr/>
            </p:nvCxnSpPr>
            <p:spPr>
              <a:xfrm>
                <a:off x="152400" y="228600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20"/>
              <p:cNvCxnSpPr/>
              <p:nvPr/>
            </p:nvCxnSpPr>
            <p:spPr>
              <a:xfrm>
                <a:off x="152400" y="600075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1" name="Google Shape;191;p20"/>
          <p:cNvSpPr txBox="1"/>
          <p:nvPr>
            <p:ph type="title" hasCustomPrompt="1"/>
          </p:nvPr>
        </p:nvSpPr>
        <p:spPr>
          <a:xfrm>
            <a:off x="228594" y="3196405"/>
            <a:ext cx="38604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" name="Google Shape;192;p20"/>
          <p:cNvSpPr txBox="1"/>
          <p:nvPr>
            <p:ph type="subTitle" idx="1"/>
          </p:nvPr>
        </p:nvSpPr>
        <p:spPr>
          <a:xfrm>
            <a:off x="228594" y="4150689"/>
            <a:ext cx="3860400" cy="3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type="title" idx="2" hasCustomPrompt="1"/>
          </p:nvPr>
        </p:nvSpPr>
        <p:spPr>
          <a:xfrm>
            <a:off x="5055000" y="1223611"/>
            <a:ext cx="38604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0"/>
          <p:cNvSpPr txBox="1"/>
          <p:nvPr>
            <p:ph type="subTitle" idx="3"/>
          </p:nvPr>
        </p:nvSpPr>
        <p:spPr>
          <a:xfrm>
            <a:off x="5055000" y="2177905"/>
            <a:ext cx="3860400" cy="3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 title="fondo portada_Mesa de trabajo 1.png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116063" y="0"/>
              <a:ext cx="8911875" cy="5143500"/>
              <a:chOff x="116063" y="0"/>
              <a:chExt cx="8911875" cy="5143500"/>
            </a:xfrm>
          </p:grpSpPr>
          <p:cxnSp>
            <p:nvCxnSpPr>
              <p:cNvPr id="23" name="Google Shape;23;p3"/>
              <p:cNvCxnSpPr/>
              <p:nvPr/>
            </p:nvCxnSpPr>
            <p:spPr>
              <a:xfrm>
                <a:off x="11606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9027938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" name="Google Shape;25;p3"/>
            <p:cNvGrpSpPr/>
            <p:nvPr/>
          </p:nvGrpSpPr>
          <p:grpSpPr>
            <a:xfrm>
              <a:off x="116072" y="228563"/>
              <a:ext cx="8911681" cy="371475"/>
              <a:chOff x="152400" y="228600"/>
              <a:chExt cx="8839200" cy="371475"/>
            </a:xfrm>
          </p:grpSpPr>
          <p:cxnSp>
            <p:nvCxnSpPr>
              <p:cNvPr id="26" name="Google Shape;26;p3"/>
              <p:cNvCxnSpPr/>
              <p:nvPr/>
            </p:nvCxnSpPr>
            <p:spPr>
              <a:xfrm>
                <a:off x="152400" y="228600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152400" y="600075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228600" y="3067800"/>
            <a:ext cx="6245400" cy="184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type="title" idx="2" hasCustomPrompt="1"/>
          </p:nvPr>
        </p:nvSpPr>
        <p:spPr>
          <a:xfrm>
            <a:off x="228600" y="2052000"/>
            <a:ext cx="1293600" cy="10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type="subTitle" idx="1"/>
          </p:nvPr>
        </p:nvSpPr>
        <p:spPr>
          <a:xfrm>
            <a:off x="5174100" y="1125925"/>
            <a:ext cx="37413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 title="fondo portada_Mesa de trabajo 1.png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1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grpSp>
          <p:nvGrpSpPr>
            <p:cNvPr id="198" name="Google Shape;198;p21"/>
            <p:cNvGrpSpPr/>
            <p:nvPr/>
          </p:nvGrpSpPr>
          <p:grpSpPr>
            <a:xfrm>
              <a:off x="116063" y="0"/>
              <a:ext cx="8911875" cy="5143500"/>
              <a:chOff x="116063" y="0"/>
              <a:chExt cx="8911875" cy="5143500"/>
            </a:xfrm>
          </p:grpSpPr>
          <p:cxnSp>
            <p:nvCxnSpPr>
              <p:cNvPr id="199" name="Google Shape;199;p21"/>
              <p:cNvCxnSpPr/>
              <p:nvPr/>
            </p:nvCxnSpPr>
            <p:spPr>
              <a:xfrm>
                <a:off x="11606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21"/>
              <p:cNvCxnSpPr/>
              <p:nvPr/>
            </p:nvCxnSpPr>
            <p:spPr>
              <a:xfrm>
                <a:off x="9027938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" name="Google Shape;201;p21"/>
            <p:cNvGrpSpPr/>
            <p:nvPr/>
          </p:nvGrpSpPr>
          <p:grpSpPr>
            <a:xfrm>
              <a:off x="116072" y="228563"/>
              <a:ext cx="8911681" cy="371475"/>
              <a:chOff x="152400" y="228600"/>
              <a:chExt cx="8839200" cy="371475"/>
            </a:xfrm>
          </p:grpSpPr>
          <p:cxnSp>
            <p:nvCxnSpPr>
              <p:cNvPr id="202" name="Google Shape;202;p21"/>
              <p:cNvCxnSpPr/>
              <p:nvPr/>
            </p:nvCxnSpPr>
            <p:spPr>
              <a:xfrm>
                <a:off x="152400" y="228600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21"/>
              <p:cNvCxnSpPr/>
              <p:nvPr/>
            </p:nvCxnSpPr>
            <p:spPr>
              <a:xfrm>
                <a:off x="152400" y="600075"/>
                <a:ext cx="8839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4" name="Google Shape;204;p21"/>
          <p:cNvSpPr txBox="1"/>
          <p:nvPr>
            <p:ph type="title"/>
          </p:nvPr>
        </p:nvSpPr>
        <p:spPr>
          <a:xfrm>
            <a:off x="228600" y="894950"/>
            <a:ext cx="5502000" cy="13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05" name="Google Shape;205;p21"/>
          <p:cNvSpPr txBox="1"/>
          <p:nvPr>
            <p:ph type="subTitle" idx="1"/>
          </p:nvPr>
        </p:nvSpPr>
        <p:spPr>
          <a:xfrm>
            <a:off x="228600" y="2077361"/>
            <a:ext cx="44481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/>
        </p:nvSpPr>
        <p:spPr>
          <a:xfrm>
            <a:off x="6305391" y="3813125"/>
            <a:ext cx="261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icons,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/>
              </a:rPr>
              <a:t>Freepik</a:t>
            </a:r>
            <a:r>
              <a:rPr lang="en-GB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 title="alternouno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2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210" name="Google Shape;210;p22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2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3" title="alternodos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3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215" name="Google Shape;215;p23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 title="fondo2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4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4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4"/>
          <p:cNvSpPr txBox="1"/>
          <p:nvPr>
            <p:ph type="body" idx="1"/>
          </p:nvPr>
        </p:nvSpPr>
        <p:spPr>
          <a:xfrm>
            <a:off x="228600" y="1017174"/>
            <a:ext cx="7704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title="fondo2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5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41" name="Google Shape;41;p5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5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5"/>
          <p:cNvSpPr txBox="1"/>
          <p:nvPr>
            <p:ph type="subTitle" idx="1"/>
          </p:nvPr>
        </p:nvSpPr>
        <p:spPr>
          <a:xfrm>
            <a:off x="228600" y="1645775"/>
            <a:ext cx="8686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16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subTitle" idx="2"/>
          </p:nvPr>
        </p:nvSpPr>
        <p:spPr>
          <a:xfrm>
            <a:off x="228609" y="3088331"/>
            <a:ext cx="8686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16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3"/>
          </p:nvPr>
        </p:nvSpPr>
        <p:spPr>
          <a:xfrm>
            <a:off x="228600" y="2000669"/>
            <a:ext cx="8686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4"/>
          </p:nvPr>
        </p:nvSpPr>
        <p:spPr>
          <a:xfrm>
            <a:off x="228609" y="3443226"/>
            <a:ext cx="8686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 title="fondo2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6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51" name="Google Shape;51;p6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6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6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 title="fondo2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7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57" name="Google Shape;57;p7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228600" y="155450"/>
            <a:ext cx="4581000" cy="138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type="body" idx="1"/>
          </p:nvPr>
        </p:nvSpPr>
        <p:spPr>
          <a:xfrm>
            <a:off x="228600" y="2278550"/>
            <a:ext cx="4581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7"/>
          <p:cNvSpPr/>
          <p:nvPr>
            <p:ph type="pic" idx="2"/>
          </p:nvPr>
        </p:nvSpPr>
        <p:spPr>
          <a:xfrm>
            <a:off x="5056500" y="0"/>
            <a:ext cx="3858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 title="fondo portada_Mesa de trabajo 1.png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8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grpSp>
          <p:nvGrpSpPr>
            <p:cNvPr id="65" name="Google Shape;65;p8"/>
            <p:cNvGrpSpPr/>
            <p:nvPr/>
          </p:nvGrpSpPr>
          <p:grpSpPr>
            <a:xfrm>
              <a:off x="116063" y="0"/>
              <a:ext cx="8911875" cy="5143500"/>
              <a:chOff x="116063" y="0"/>
              <a:chExt cx="8911875" cy="5143500"/>
            </a:xfrm>
          </p:grpSpPr>
          <p:cxnSp>
            <p:nvCxnSpPr>
              <p:cNvPr id="66" name="Google Shape;66;p8"/>
              <p:cNvCxnSpPr/>
              <p:nvPr/>
            </p:nvCxnSpPr>
            <p:spPr>
              <a:xfrm>
                <a:off x="11606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8"/>
              <p:cNvCxnSpPr/>
              <p:nvPr/>
            </p:nvCxnSpPr>
            <p:spPr>
              <a:xfrm>
                <a:off x="9027938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" name="Google Shape;68;p8"/>
            <p:cNvGrpSpPr/>
            <p:nvPr/>
          </p:nvGrpSpPr>
          <p:grpSpPr>
            <a:xfrm>
              <a:off x="116072" y="228563"/>
              <a:ext cx="8911681" cy="371475"/>
              <a:chOff x="116072" y="228563"/>
              <a:chExt cx="8911681" cy="371475"/>
            </a:xfrm>
          </p:grpSpPr>
          <p:grpSp>
            <p:nvGrpSpPr>
              <p:cNvPr id="69" name="Google Shape;69;p8"/>
              <p:cNvGrpSpPr/>
              <p:nvPr/>
            </p:nvGrpSpPr>
            <p:grpSpPr>
              <a:xfrm>
                <a:off x="116072" y="228563"/>
                <a:ext cx="8911681" cy="371475"/>
                <a:chOff x="152400" y="228600"/>
                <a:chExt cx="8839200" cy="371475"/>
              </a:xfrm>
            </p:grpSpPr>
            <p:cxnSp>
              <p:nvCxnSpPr>
                <p:cNvPr id="70" name="Google Shape;70;p8"/>
                <p:cNvCxnSpPr/>
                <p:nvPr/>
              </p:nvCxnSpPr>
              <p:spPr>
                <a:xfrm>
                  <a:off x="152400" y="228600"/>
                  <a:ext cx="8839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" name="Google Shape;71;p8"/>
                <p:cNvCxnSpPr/>
                <p:nvPr/>
              </p:nvCxnSpPr>
              <p:spPr>
                <a:xfrm>
                  <a:off x="152400" y="600075"/>
                  <a:ext cx="8839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" name="Google Shape;72;p8"/>
              <p:cNvGrpSpPr/>
              <p:nvPr/>
            </p:nvGrpSpPr>
            <p:grpSpPr>
              <a:xfrm>
                <a:off x="2747612" y="228600"/>
                <a:ext cx="3648600" cy="371400"/>
                <a:chOff x="2747700" y="228525"/>
                <a:chExt cx="3648600" cy="371400"/>
              </a:xfrm>
            </p:grpSpPr>
            <p:cxnSp>
              <p:nvCxnSpPr>
                <p:cNvPr id="73" name="Google Shape;73;p8"/>
                <p:cNvCxnSpPr/>
                <p:nvPr/>
              </p:nvCxnSpPr>
              <p:spPr>
                <a:xfrm>
                  <a:off x="2747700" y="228525"/>
                  <a:ext cx="0" cy="37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8"/>
                <p:cNvCxnSpPr/>
                <p:nvPr/>
              </p:nvCxnSpPr>
              <p:spPr>
                <a:xfrm>
                  <a:off x="6396300" y="228525"/>
                  <a:ext cx="0" cy="37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75" name="Google Shape;7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 title="fondo2_Mesa de trabajo 1.png"/>
          <p:cNvPicPr preferRelativeResize="0"/>
          <p:nvPr/>
        </p:nvPicPr>
        <p:blipFill rotWithShape="1">
          <a:blip r:embed="rId2">
            <a:alphaModFix amt="60000"/>
          </a:blip>
          <a:srcRect/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>
            <a:off x="116063" y="0"/>
            <a:ext cx="8911875" cy="5143500"/>
            <a:chOff x="116063" y="0"/>
            <a:chExt cx="8911875" cy="5143500"/>
          </a:xfrm>
        </p:grpSpPr>
        <p:cxnSp>
          <p:nvCxnSpPr>
            <p:cNvPr id="79" name="Google Shape;79;p9"/>
            <p:cNvCxnSpPr/>
            <p:nvPr/>
          </p:nvCxnSpPr>
          <p:spPr>
            <a:xfrm>
              <a:off x="1160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9"/>
            <p:cNvCxnSpPr/>
            <p:nvPr/>
          </p:nvCxnSpPr>
          <p:spPr>
            <a:xfrm>
              <a:off x="90279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9"/>
          <p:cNvSpPr txBox="1"/>
          <p:nvPr>
            <p:ph type="subTitle" idx="1"/>
          </p:nvPr>
        </p:nvSpPr>
        <p:spPr>
          <a:xfrm>
            <a:off x="7200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type="subTitle" idx="2"/>
          </p:nvPr>
        </p:nvSpPr>
        <p:spPr>
          <a:xfrm>
            <a:off x="4826936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>
            <p:ph type="pic" idx="2"/>
          </p:nvPr>
        </p:nvSpPr>
        <p:spPr>
          <a:xfrm flipH="1">
            <a:off x="3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228600" y="4576200"/>
            <a:ext cx="269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hyperlink" Target="https://www.freepik.com/free-vector/gradient-abstract-blurred-covers-collection_15517427.htm/?utm_source=slidesgo_template&amp;utm_medium=referral-link&amp;utm_campaign=sg_resources&amp;utm_content=freepik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28600" y="1959600"/>
            <a:ext cx="7296300" cy="29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Efficient Record Deduplication and Linkage Using LSH and Machine Learning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3" name="Google Shape;233;p28"/>
          <p:cNvSpPr txBox="1"/>
          <p:nvPr>
            <p:ph type="subTitle" idx="1"/>
          </p:nvPr>
        </p:nvSpPr>
        <p:spPr>
          <a:xfrm>
            <a:off x="5652215" y="843924"/>
            <a:ext cx="398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Group 5 Members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Gefei Wu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Hongnan Huang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Zhengguang Li</a:t>
            </a:r>
            <a:endParaRPr lang="en-US" alt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5. Labeling and Sampling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915353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Label Assignment: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1789430"/>
            <a:ext cx="5080000" cy="39497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Downsampling: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65" y="699770"/>
            <a:ext cx="5487670" cy="847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1564005"/>
            <a:ext cx="5989955" cy="1367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8600" y="2644140"/>
            <a:ext cx="8732520" cy="219202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zh-CN" altLang="en-US" sz="2200" b="1">
                <a:latin typeface="Times New Roman" panose="02020603050405020304" charset="0"/>
                <a:cs typeface="Times New Roman" panose="02020603050405020304" charset="0"/>
              </a:rPr>
              <a:t>⚙</a:t>
            </a:r>
            <a:r>
              <a:rPr lang="en-US" altLang="zh-CN" sz="2200" b="1">
                <a:latin typeface="Times New Roman" panose="02020603050405020304" charset="0"/>
                <a:cs typeface="Times New Roman" panose="02020603050405020304" charset="0"/>
              </a:rPr>
              <a:t>️ Why r = 4?</a:t>
            </a:r>
            <a:endParaRPr lang="en-US" altLang="zh-CN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We empirically tuned the parameter r, which controls the negative-to-positive ratio, and found that r = 4 consistently led to the best model performance in terms of precision and recall.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This setting balances between: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Retaining sufficient negative examples for robust learning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Avoiding class imbalance that could overwhelm the model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6. Random Forest Model Training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915670"/>
            <a:ext cx="4250055" cy="37846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Model Insights: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Handles non-linearity and feature interactions.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Efficient with imbalanced data via balanced_subsample.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Parallelized training using n_jobs=-1.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760" y="1388745"/>
            <a:ext cx="4154170" cy="2102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7.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Thresholding &amp; Evaluation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" y="915670"/>
            <a:ext cx="3815080" cy="34766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Post-training strategy: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Predict probabilities of a match.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Tune classification threshold (e.g., 0.85) to maximize F1.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Outcome: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Improves precision-recall trade-off depending on application need (e.g., stricter deduplication or broader linkage).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1290" y="1039495"/>
            <a:ext cx="5040630" cy="3425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7.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Thresholding &amp; Evaluation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843280"/>
            <a:ext cx="4079875" cy="3007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843280"/>
            <a:ext cx="4104005" cy="790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748790"/>
            <a:ext cx="4104640" cy="2108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550" y="4083685"/>
            <a:ext cx="750443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These results demonstrate that the model is highly accurate overall and maintains strong performance in identifying true matches.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8.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 &amp; Future Work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00" y="828040"/>
            <a:ext cx="8194675" cy="431546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🎯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Summary of Contributions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Developed a scalable and accurate entity resolution pipeline combining: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◦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Text normalization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eaLnBrk="1" fontAlgn="auto" latinLnBrk="0" hangingPunct="1">
              <a:buFont typeface="Arial" panose="020B0604020202020204"/>
              <a:buChar char="◦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Blocking (LSH + rule-based)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◦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String similarity feature engineering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◦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Supervised learning via Random Forest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◦"/>
            </a:pP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Designed and implemented an efficient candidate pair generation module using: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◦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MinHash-based Locality-Sensitive Hashing (LSH)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◦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Custom blocking keys (prefix, phonetics)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◦"/>
            </a:pP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Evaluated model performance with a comprehensive set of classification metrics.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8.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 &amp; Future Work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843915"/>
            <a:ext cx="7849870" cy="308229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zh-CN" altLang="en-US" sz="2200" b="1">
                <a:latin typeface="Times New Roman" panose="02020603050405020304" charset="0"/>
                <a:cs typeface="Times New Roman" panose="02020603050405020304" charset="0"/>
              </a:rPr>
              <a:t>🔮 </a:t>
            </a:r>
            <a:r>
              <a:rPr lang="en-US" altLang="zh-CN" sz="2200" b="1">
                <a:latin typeface="Times New Roman" panose="02020603050405020304" charset="0"/>
                <a:cs typeface="Times New Roman" panose="02020603050405020304" charset="0"/>
              </a:rPr>
              <a:t>Future Work</a:t>
            </a:r>
            <a:endParaRPr lang="en-US" altLang="zh-CN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🔍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Improve Recall: Incorporate threshold tuning per block or cost-sensitive classification to capture more true matches.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🤖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Deep Learning: Explore Siamese neural networks or transformer-based encoders (e.g., BERT) for semantic similarity modeling.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🧱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Advanced Blocking Techniques: Apply learned blocking models (e.g., DNF blocking, adaptive LSH) for better pair coverage.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📊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Active Learning: Incorporate user feedback to iteratively refine model via interactive labeling.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Literature Support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228600" y="915670"/>
            <a:ext cx="8662670" cy="99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800" b="1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Inter"/>
              </a:rPr>
              <a:t>Entity Resolution Motivation &amp; Techniques</a:t>
            </a:r>
            <a:endParaRPr lang="en-US" altLang="zh-CN" sz="1800" b="1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Inter"/>
              </a:rPr>
              <a:t>Entity resolution is essential in domains where unique identifiers are missing.</a:t>
            </a:r>
            <a:endParaRPr lang="en-US" altLang="zh-CN" sz="12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Inter"/>
              </a:rPr>
              <a:t>LSH and blocking techniques provide computational speed-ups while preserving accuracy.</a:t>
            </a:r>
            <a:endParaRPr lang="en-US" altLang="zh-CN" sz="12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Inter"/>
              </a:rPr>
              <a:t>Supervised learning (e.g., Random Forest) offers scalable, flexible modeling with robust performance.</a:t>
            </a:r>
            <a:endParaRPr lang="en-US" altLang="zh-CN" sz="12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  <a:hlinkClick r:id="rId1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  <a:hlinkClick r:id="rId1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Inter"/>
              </a:rPr>
              <a:t>Key References:</a:t>
            </a:r>
            <a:endParaRPr lang="en-US" altLang="zh-CN" sz="1800" b="1" u="sng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  <a:hlinkClick r:id="rId1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200" u="sng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Inter"/>
                <a:hlinkClick r:id="rId1"/>
              </a:rPr>
              <a:t>Steorts, R. C., Kaplan, A., Betancourt, B., Chen, B., et al. Record Linkage Tutorial (2020)</a:t>
            </a:r>
            <a:endParaRPr lang="en-US" altLang="zh-CN" sz="1200" u="sng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  <a:hlinkClick r:id="rId1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200" u="sng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  <a:hlinkClick r:id="rId1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200" u="sng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Inter"/>
                <a:hlinkClick r:id="rId1"/>
              </a:rPr>
              <a:t>Christen, P. Data Matching: Concepts and Techniques for Record Linkage, Entity Resolution, and Duplicate Detection (2012)</a:t>
            </a:r>
            <a:endParaRPr lang="en-US" altLang="zh-CN" sz="1200" u="sng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  <a:hlinkClick r:id="rId1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200" u="sng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  <a:hlinkClick r:id="rId1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200" u="sng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Inter"/>
                <a:hlinkClick r:id="rId1"/>
              </a:rPr>
              <a:t>Fellegi, I. P., &amp; Sunter, A. B. A Theory for Record Linkage (1969)</a:t>
            </a:r>
            <a:r>
              <a:rPr lang="en-GB" sz="1200" u="sng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Inter"/>
                <a:hlinkClick r:id="rId1"/>
              </a:rPr>
              <a:t>Gradient abstract blurred covers collection</a:t>
            </a:r>
            <a:endParaRPr sz="12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Code presentation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720725"/>
            <a:ext cx="3187700" cy="4142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48665"/>
            <a:ext cx="3218815" cy="4091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Code presentation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728345"/>
            <a:ext cx="3216910" cy="4157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728345"/>
            <a:ext cx="3314700" cy="4158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070" y="699770"/>
            <a:ext cx="7280910" cy="2233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+mn-ea"/>
              </a:rPr>
              <a:t>THANKS!</a:t>
            </a:r>
            <a:endParaRPr lang="en-GB" sz="10000">
              <a:solidFill>
                <a:schemeClr val="dk1"/>
              </a:solidFill>
              <a:latin typeface="Space Grotesk"/>
              <a:ea typeface="Space Grotesk"/>
              <a:cs typeface="Space Grotesk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1820" y="2427605"/>
            <a:ext cx="5887720" cy="2435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+mn-ea"/>
              </a:rPr>
              <a:t>Do you have any questions?</a:t>
            </a:r>
            <a:endParaRPr lang="en-US" altLang="en-GB" sz="2400">
              <a:solidFill>
                <a:schemeClr val="dk1"/>
              </a:solidFill>
              <a:latin typeface="Inter"/>
              <a:ea typeface="Inter"/>
              <a:cs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+mn-ea"/>
              </a:rPr>
              <a:t>2682247439@qq.com</a:t>
            </a:r>
            <a:endParaRPr lang="en-US" altLang="en-GB" sz="2400">
              <a:solidFill>
                <a:schemeClr val="dk1"/>
              </a:solidFill>
              <a:latin typeface="Inter"/>
              <a:ea typeface="Inter"/>
              <a:cs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+mn-ea"/>
              </a:rPr>
              <a:t>+133 5553 6798</a:t>
            </a:r>
            <a:endParaRPr lang="en-US" altLang="en-GB" sz="2400">
              <a:solidFill>
                <a:schemeClr val="dk1"/>
              </a:solidFill>
              <a:latin typeface="Inter"/>
              <a:ea typeface="Inter"/>
              <a:cs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>
              <a:solidFill>
                <a:schemeClr val="dk1"/>
              </a:solidFill>
              <a:latin typeface="Inter"/>
              <a:ea typeface="Inter"/>
              <a:cs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Inter"/>
                <a:ea typeface="Inter"/>
                <a:cs typeface="Inter"/>
                <a:sym typeface="+mn-ea"/>
              </a:rPr>
              <a:t>https://github.com/CinderellaBoy/Record-Linkage</a:t>
            </a:r>
            <a:endParaRPr lang="en-US" altLang="en-GB" sz="2400">
              <a:solidFill>
                <a:schemeClr val="dk1"/>
              </a:solidFill>
              <a:latin typeface="Inter"/>
              <a:ea typeface="Inter"/>
              <a:cs typeface="Inter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228600" y="154921"/>
            <a:ext cx="86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TABLE OF CONTENTS</a:t>
            </a:r>
            <a:endParaRPr lang="en-GB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8" name="Google Shape;248;p30"/>
          <p:cNvSpPr txBox="1"/>
          <p:nvPr>
            <p:ph type="title" idx="2"/>
          </p:nvPr>
        </p:nvSpPr>
        <p:spPr>
          <a:xfrm>
            <a:off x="1380600" y="988285"/>
            <a:ext cx="23364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Google Shape;249;p30"/>
          <p:cNvSpPr txBox="1"/>
          <p:nvPr>
            <p:ph type="title" idx="3"/>
          </p:nvPr>
        </p:nvSpPr>
        <p:spPr>
          <a:xfrm>
            <a:off x="539750" y="1384530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01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0" name="Google Shape;250;p30"/>
          <p:cNvSpPr txBox="1"/>
          <p:nvPr>
            <p:ph type="subTitle" idx="1"/>
          </p:nvPr>
        </p:nvSpPr>
        <p:spPr>
          <a:xfrm>
            <a:off x="1380600" y="1507270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Project goals (Deduplication + Record Linkage)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Dataset overview (Primary, Alternate, Test)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Motivation for using LSH and ML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1" name="Google Shape;251;p30"/>
          <p:cNvSpPr txBox="1"/>
          <p:nvPr>
            <p:ph type="title" idx="4"/>
          </p:nvPr>
        </p:nvSpPr>
        <p:spPr>
          <a:xfrm>
            <a:off x="5396230" y="988060"/>
            <a:ext cx="2784475" cy="67691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2" name="Google Shape;252;p30"/>
          <p:cNvSpPr txBox="1"/>
          <p:nvPr>
            <p:ph type="title" idx="5"/>
          </p:nvPr>
        </p:nvSpPr>
        <p:spPr>
          <a:xfrm>
            <a:off x="4500155" y="1384625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02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Google Shape;253;p30"/>
          <p:cNvSpPr txBox="1"/>
          <p:nvPr>
            <p:ph type="subTitle" idx="6"/>
          </p:nvPr>
        </p:nvSpPr>
        <p:spPr>
          <a:xfrm>
            <a:off x="5396250" y="1507270"/>
            <a:ext cx="2336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Normalization steps (lowercasing, unidecode, regex cleaning)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Column structure (norm field creation)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Google Shape;254;p30"/>
          <p:cNvSpPr txBox="1"/>
          <p:nvPr>
            <p:ph type="title" idx="7"/>
          </p:nvPr>
        </p:nvSpPr>
        <p:spPr>
          <a:xfrm>
            <a:off x="1380490" y="2860040"/>
            <a:ext cx="3037205" cy="676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Candidate Pair Generation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5" name="Google Shape;255;p30"/>
          <p:cNvSpPr txBox="1"/>
          <p:nvPr>
            <p:ph type="title" idx="8"/>
          </p:nvPr>
        </p:nvSpPr>
        <p:spPr>
          <a:xfrm>
            <a:off x="539750" y="3102725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03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6" name="Google Shape;256;p30"/>
          <p:cNvSpPr txBox="1"/>
          <p:nvPr>
            <p:ph type="subTitle" idx="9"/>
          </p:nvPr>
        </p:nvSpPr>
        <p:spPr>
          <a:xfrm>
            <a:off x="1380600" y="3537255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MinHash LSH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Blocking Key Design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Candidate Extraction Strategy (top-N filtering, parallel matching)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7" name="Google Shape;257;p30"/>
          <p:cNvSpPr txBox="1"/>
          <p:nvPr>
            <p:ph type="title" idx="13"/>
          </p:nvPr>
        </p:nvSpPr>
        <p:spPr>
          <a:xfrm>
            <a:off x="5363845" y="2864485"/>
            <a:ext cx="3586480" cy="676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Feature Engineering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8" name="Google Shape;258;p30"/>
          <p:cNvSpPr txBox="1"/>
          <p:nvPr>
            <p:ph type="title" idx="14"/>
          </p:nvPr>
        </p:nvSpPr>
        <p:spPr>
          <a:xfrm>
            <a:off x="4500155" y="3102825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04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Google Shape;259;p30"/>
          <p:cNvSpPr txBox="1"/>
          <p:nvPr>
            <p:ph type="subTitle" idx="15"/>
          </p:nvPr>
        </p:nvSpPr>
        <p:spPr>
          <a:xfrm>
            <a:off x="5396250" y="3537255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Jaro-Winkler, Levenshtein, Token Set Ratio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Soundex, Prefix Match, Jaccard Similarity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228600" y="154921"/>
            <a:ext cx="86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TABLE OF CONTENTS</a:t>
            </a:r>
            <a:endParaRPr lang="en-GB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8" name="Google Shape;248;p30"/>
          <p:cNvSpPr txBox="1"/>
          <p:nvPr>
            <p:ph type="title" idx="2"/>
          </p:nvPr>
        </p:nvSpPr>
        <p:spPr>
          <a:xfrm>
            <a:off x="1380490" y="988060"/>
            <a:ext cx="3676015" cy="676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Labeling &amp; Sampling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Google Shape;249;p30"/>
          <p:cNvSpPr txBox="1"/>
          <p:nvPr>
            <p:ph type="title" idx="3"/>
          </p:nvPr>
        </p:nvSpPr>
        <p:spPr>
          <a:xfrm>
            <a:off x="539750" y="1384530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0" name="Google Shape;250;p30"/>
          <p:cNvSpPr txBox="1"/>
          <p:nvPr>
            <p:ph type="subTitle" idx="1"/>
          </p:nvPr>
        </p:nvSpPr>
        <p:spPr>
          <a:xfrm>
            <a:off x="1380600" y="1507270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How positive/negative labels are defined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Why downsampling is necessary (class imbalance)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1" name="Google Shape;251;p30"/>
          <p:cNvSpPr txBox="1"/>
          <p:nvPr>
            <p:ph type="title" idx="4"/>
          </p:nvPr>
        </p:nvSpPr>
        <p:spPr>
          <a:xfrm>
            <a:off x="5396230" y="988060"/>
            <a:ext cx="2784475" cy="67691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Model Training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2" name="Google Shape;252;p30"/>
          <p:cNvSpPr txBox="1"/>
          <p:nvPr>
            <p:ph type="title" idx="5"/>
          </p:nvPr>
        </p:nvSpPr>
        <p:spPr>
          <a:xfrm>
            <a:off x="4500155" y="1384625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Google Shape;253;p30"/>
          <p:cNvSpPr txBox="1"/>
          <p:nvPr>
            <p:ph type="subTitle" idx="6"/>
          </p:nvPr>
        </p:nvSpPr>
        <p:spPr>
          <a:xfrm>
            <a:off x="5396250" y="1507270"/>
            <a:ext cx="2336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Model choice and hyperparameters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Training input/output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Why Random Forest is suitable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Google Shape;254;p30"/>
          <p:cNvSpPr txBox="1"/>
          <p:nvPr>
            <p:ph type="title" idx="7"/>
          </p:nvPr>
        </p:nvSpPr>
        <p:spPr>
          <a:xfrm>
            <a:off x="1380490" y="2860040"/>
            <a:ext cx="3037205" cy="676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Thresholding &amp; Evaluation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5" name="Google Shape;255;p30"/>
          <p:cNvSpPr txBox="1"/>
          <p:nvPr>
            <p:ph type="title" idx="8"/>
          </p:nvPr>
        </p:nvSpPr>
        <p:spPr>
          <a:xfrm>
            <a:off x="539750" y="3102725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6" name="Google Shape;256;p30"/>
          <p:cNvSpPr txBox="1"/>
          <p:nvPr>
            <p:ph type="subTitle" idx="9"/>
          </p:nvPr>
        </p:nvSpPr>
        <p:spPr>
          <a:xfrm>
            <a:off x="1380600" y="3537255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Selecting a probability threshold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Balancing precision and recall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Evaluation metrics (accuracy, F1)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7" name="Google Shape;257;p30"/>
          <p:cNvSpPr txBox="1"/>
          <p:nvPr>
            <p:ph type="title" idx="13"/>
          </p:nvPr>
        </p:nvSpPr>
        <p:spPr>
          <a:xfrm>
            <a:off x="5363845" y="2864485"/>
            <a:ext cx="3586480" cy="676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Conclusion &amp; Future Work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8" name="Google Shape;258;p30"/>
          <p:cNvSpPr txBox="1"/>
          <p:nvPr>
            <p:ph type="title" idx="14"/>
          </p:nvPr>
        </p:nvSpPr>
        <p:spPr>
          <a:xfrm>
            <a:off x="4500155" y="3102825"/>
            <a:ext cx="1152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Google Shape;259;p30"/>
          <p:cNvSpPr txBox="1"/>
          <p:nvPr>
            <p:ph type="subTitle" idx="15"/>
          </p:nvPr>
        </p:nvSpPr>
        <p:spPr>
          <a:xfrm>
            <a:off x="5396250" y="3537255"/>
            <a:ext cx="2336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Summary of contributions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Performance achieved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Possible improvements (e.g., deep learning, more sophisticated blocking)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Project Overview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5" name="Google Shape;285;p34"/>
          <p:cNvSpPr txBox="1"/>
          <p:nvPr>
            <p:ph type="subTitle" idx="3"/>
          </p:nvPr>
        </p:nvSpPr>
        <p:spPr>
          <a:xfrm>
            <a:off x="228600" y="1131570"/>
            <a:ext cx="5147310" cy="554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Deduplication: Eliminate duplicates within single datasets (e.g., Primary, Alternate).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Record Linkage: Match variant entries in a Test dataset to their corresponding records in the original datasets.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6" name="Google Shape;286;p34"/>
          <p:cNvSpPr txBox="1"/>
          <p:nvPr>
            <p:ph type="subTitle" idx="4"/>
          </p:nvPr>
        </p:nvSpPr>
        <p:spPr>
          <a:xfrm>
            <a:off x="228600" y="2642235"/>
            <a:ext cx="5915660" cy="554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Combine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Locality-Sensitive Hashing (LSH)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with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blocking-based indexing and supervised learning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to create an efficient and scalable solution for entity resolution.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7" name="Google Shape;287;p34"/>
          <p:cNvSpPr txBox="1"/>
          <p:nvPr>
            <p:ph type="subTitle" idx="1"/>
          </p:nvPr>
        </p:nvSpPr>
        <p:spPr>
          <a:xfrm>
            <a:off x="228600" y="728200"/>
            <a:ext cx="8686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8" name="Google Shape;288;p34"/>
          <p:cNvSpPr txBox="1"/>
          <p:nvPr>
            <p:ph type="subTitle" idx="2"/>
          </p:nvPr>
        </p:nvSpPr>
        <p:spPr>
          <a:xfrm>
            <a:off x="228609" y="2211396"/>
            <a:ext cx="8686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Methodology: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339725"/>
            <a:ext cx="3247390" cy="20732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8600" y="3291840"/>
            <a:ext cx="457200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chemeClr val="dk1"/>
                </a:solidFill>
                <a:latin typeface="Times New Roman" panose="02020603050405020304" charset="0"/>
                <a:ea typeface="Space Grotesk"/>
                <a:cs typeface="Times New Roman" panose="02020603050405020304" charset="0"/>
                <a:sym typeface="+mn-ea"/>
              </a:rPr>
              <a:t>Literature Support</a:t>
            </a:r>
            <a:endParaRPr lang="en-US" altLang="zh-CN" sz="2600">
              <a:solidFill>
                <a:schemeClr val="dk1"/>
              </a:solidFill>
              <a:latin typeface="Times New Roman" panose="02020603050405020304" charset="0"/>
              <a:ea typeface="Space Grotesk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600" y="3867785"/>
            <a:ext cx="69291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</a:rPr>
              <a:t> Traditional blocking methods (Soundex &amp; prefix-based keys) were used alongside LSH to further optimize pair generation.</a:t>
            </a:r>
            <a:endParaRPr lang="en-US" altLang="zh-CN" sz="20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</a:rPr>
              <a:t>— Supported by Betancourt &amp; Steorts (2014)</a:t>
            </a:r>
            <a:endParaRPr lang="en-US" altLang="zh-CN" sz="20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body" idx="1"/>
          </p:nvPr>
        </p:nvSpPr>
        <p:spPr>
          <a:xfrm>
            <a:off x="228600" y="771525"/>
            <a:ext cx="4804410" cy="189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Normalization Pipeline: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Convert to lowercase and remove diacritics via unidecode.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Strip non-alphanumeric characters using regular expressions.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Remove redundant whitespace.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Goal: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Standardize text to minimize superficial variations and maximize the quality of matching.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2" name="Google Shape;272;p32" title="conceptual-scene-with-people-walking-through-clouds (1).jpg"/>
          <p:cNvPicPr preferRelativeResize="0"/>
          <p:nvPr>
            <p:ph type="pic" idx="2"/>
          </p:nvPr>
        </p:nvPicPr>
        <p:blipFill rotWithShape="1">
          <a:blip r:embed="rId1"/>
          <a:srcRect t="5579" b="5579"/>
          <a:stretch>
            <a:fillRect/>
          </a:stretch>
        </p:blipFill>
        <p:spPr>
          <a:xfrm>
            <a:off x="5056500" y="0"/>
            <a:ext cx="3858899" cy="5143501"/>
          </a:xfrm>
          <a:prstGeom prst="rect">
            <a:avLst/>
          </a:prstGeom>
        </p:spPr>
      </p:pic>
      <p:sp>
        <p:nvSpPr>
          <p:cNvPr id="273" name="Google Shape;273;p32"/>
          <p:cNvSpPr txBox="1"/>
          <p:nvPr>
            <p:ph type="title"/>
          </p:nvPr>
        </p:nvSpPr>
        <p:spPr>
          <a:xfrm>
            <a:off x="228600" y="155575"/>
            <a:ext cx="4542790" cy="492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Data Preprocessing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291840"/>
            <a:ext cx="419735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Candidate Pair Generation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Google Shape;295;p35"/>
          <p:cNvSpPr txBox="1"/>
          <p:nvPr>
            <p:ph type="subTitle" idx="2"/>
          </p:nvPr>
        </p:nvSpPr>
        <p:spPr>
          <a:xfrm>
            <a:off x="228600" y="2192655"/>
            <a:ext cx="8470900" cy="37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Technique: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Use MinHash signatures to index and query records with similar token patterns.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843915"/>
            <a:ext cx="8627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Goal: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Drastically reduce the number of record comparisons by preselecting candidate pairs likely to match.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070" y="16954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MinHash LSH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765" y="2931795"/>
            <a:ext cx="4588510" cy="1779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8600" y="3147695"/>
            <a:ext cx="3568065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800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+mn-ea"/>
              </a:rPr>
              <a:t>Insight:</a:t>
            </a:r>
            <a:endParaRPr lang="en-US" altLang="zh-CN" sz="18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800">
                <a:solidFill>
                  <a:schemeClr val="dk1"/>
                </a:solidFill>
                <a:latin typeface="Times New Roman" panose="02020603050405020304" charset="0"/>
                <a:ea typeface="Inter"/>
                <a:cs typeface="Times New Roman" panose="02020603050405020304" charset="0"/>
                <a:sym typeface="+mn-ea"/>
              </a:rPr>
              <a:t>This function produces a compact signature representing each record’s 2-gram shingles, enabling efficient similarity querying.</a:t>
            </a:r>
            <a:endParaRPr lang="en-US" altLang="zh-CN" sz="1800">
              <a:solidFill>
                <a:schemeClr val="dk1"/>
              </a:solidFill>
              <a:latin typeface="Times New Roman" panose="02020603050405020304" charset="0"/>
              <a:ea typeface="Inter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Candidate Generation – Blocking Keys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764540"/>
            <a:ext cx="59772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SzTx/>
            </a:pPr>
            <a:r>
              <a:rPr lang="en-US" altLang="zh-CN" sz="1800" b="1">
                <a:latin typeface="Times New Roman" panose="02020603050405020304" charset="0"/>
                <a:cs typeface="Times New Roman" panose="02020603050405020304" charset="0"/>
              </a:rPr>
              <a:t>Purpose:</a:t>
            </a:r>
            <a:endParaRPr lang="en-US" altLang="zh-CN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Group </a:t>
            </a:r>
            <a:r>
              <a:rPr lang="en-US" altLang="zh-CN"/>
              <a:t>records with similar phonetic or structural patterns to further reduce the search space.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39115" y="2331720"/>
            <a:ext cx="4535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block_key_B: First letter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+ scaled length.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block_key_C: Soundex code + first 3 characters.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621790"/>
            <a:ext cx="6682740" cy="651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115" y="343566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800" b="1">
                <a:latin typeface="Times New Roman" panose="02020603050405020304" charset="0"/>
                <a:cs typeface="Times New Roman" panose="02020603050405020304" charset="0"/>
              </a:rPr>
              <a:t>Assigning Blocking Information</a:t>
            </a:r>
            <a:endParaRPr lang="en-US" altLang="zh-CN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3940175"/>
            <a:ext cx="6547485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Result: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Each record is annotated with MinHash and blocking keys to support hybrid candidate pair extraction.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2644140"/>
            <a:ext cx="468312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Candidate Pair Extraction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728345"/>
            <a:ext cx="4230370" cy="24949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800" y="3291840"/>
            <a:ext cx="4057015" cy="181483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Highlights: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Combines LSH and blocking.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Ranks candidates using fuzz.WRatio.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Efficient top-N pruning for each query record.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315" y="987425"/>
            <a:ext cx="4759325" cy="1392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zh-CN" sz="2200" b="1">
                <a:latin typeface="Times New Roman" panose="02020603050405020304" charset="0"/>
                <a:cs typeface="Times New Roman" panose="02020603050405020304" charset="0"/>
              </a:rPr>
              <a:t>lsh_build(df, tag, thr=0.65)</a:t>
            </a:r>
            <a:endParaRPr lang="en-US" altLang="zh-CN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Builds an LSH index from the df DataFrame using MinHash signatures, enabling fast similarity-based lookup.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315" y="2284412"/>
            <a:ext cx="5080000" cy="114681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en-US" altLang="zh-CN" sz="2200" b="1">
                <a:latin typeface="Times New Roman" panose="02020603050405020304" charset="0"/>
                <a:cs typeface="Times New Roman" panose="02020603050405020304" charset="0"/>
              </a:rPr>
              <a:t>pairs_from_lsh</a:t>
            </a:r>
            <a:r>
              <a:rPr lang="en-US" altLang="zh-CN" sz="2200" b="1">
                <a:latin typeface="Times New Roman" panose="02020603050405020304" charset="0"/>
                <a:cs typeface="Times New Roman" panose="02020603050405020304" charset="0"/>
              </a:rPr>
              <a:t>(query, ref, lsh, tag)</a:t>
            </a:r>
            <a:endParaRPr lang="en-US" altLang="zh-CN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Queries the LSH index for each record in query to find approximate matches from ref.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7315" y="3430905"/>
            <a:ext cx="5080000" cy="139255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en-US" altLang="zh-CN" sz="2200" b="1">
                <a:latin typeface="Times New Roman" panose="02020603050405020304" charset="0"/>
                <a:cs typeface="Times New Roman" panose="02020603050405020304" charset="0"/>
              </a:rPr>
              <a:t>pairs_from_key(query, ref, col, tag)</a:t>
            </a:r>
            <a:endParaRPr lang="en-US" altLang="zh-CN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Performs blocking by grouping records based on a shared blocking key (e.g., keyB, keyC) and returns all matching index pairs.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228600" y="155448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Feature Engineering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605" y="699770"/>
            <a:ext cx="5264150" cy="3055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 each candidate pair, we extract discriminative features: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 jw: Jaro-Winkler similarity.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 lev_ratio: Levenshtein distance ratio.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 token_set: Token-based fuzzy matching.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 short_prefix: Common prefix &amp; length similarity.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 soundex_eq: Phonetic code equality.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000">
                <a:latin typeface="Courier New" panose="02070309020205020404" charset="0"/>
                <a:cs typeface="Courier New" panose="02070309020205020404" charset="0"/>
              </a:rPr>
              <a:t> jaccard: Set intersection over union of word tokens.</a:t>
            </a:r>
            <a:endParaRPr lang="en-US" altLang="zh-CN" sz="1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00" y="483870"/>
            <a:ext cx="403352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 used the feature importances from our trained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Random Forest Classifier to quantify each feature's contribution to the final classification.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1367155"/>
            <a:ext cx="4105275" cy="23882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2931795"/>
            <a:ext cx="2911475" cy="21564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63620" y="3755390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❌ Dropped acronym feature due to low importance (0.0022)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✅ Focused on more predictive features: token_set, jw, lev_ratio...</a:t>
            </a:r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Simple Theme by Slidesgo">
  <a:themeElements>
    <a:clrScheme name="Simple Light">
      <a:dk1>
        <a:srgbClr val="000000"/>
      </a:dk1>
      <a:lt1>
        <a:srgbClr val="68C1EC"/>
      </a:lt1>
      <a:dk2>
        <a:srgbClr val="75D9F2"/>
      </a:dk2>
      <a:lt2>
        <a:srgbClr val="389BE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6662</Words>
  <Application>WPS 演示</Application>
  <PresentationFormat/>
  <Paragraphs>269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Arial</vt:lpstr>
      <vt:lpstr>Space Grotesk</vt:lpstr>
      <vt:lpstr>Segoe Print</vt:lpstr>
      <vt:lpstr>Inter</vt:lpstr>
      <vt:lpstr>Darker Grotesque SemiBold</vt:lpstr>
      <vt:lpstr>Times New Roman</vt:lpstr>
      <vt:lpstr>Wingdings</vt:lpstr>
      <vt:lpstr>Courier New</vt:lpstr>
      <vt:lpstr>微软雅黑</vt:lpstr>
      <vt:lpstr>Arial Unicode MS</vt:lpstr>
      <vt:lpstr>Blue Simple Theme by Slidesgo</vt:lpstr>
      <vt:lpstr>Efficient Record Deduplication and Linkage Using LSH and Machine Learning</vt:lpstr>
      <vt:lpstr>04</vt:lpstr>
      <vt:lpstr>08</vt:lpstr>
      <vt:lpstr>1. Project Overview</vt:lpstr>
      <vt:lpstr>2. Data Preprocessing</vt:lpstr>
      <vt:lpstr>3. Candidate Pair Generation</vt:lpstr>
      <vt:lpstr>3. Candidate Generation – Blocking Keys</vt:lpstr>
      <vt:lpstr>3. Candidate Pair Extraction</vt:lpstr>
      <vt:lpstr>5. Feature Engineering</vt:lpstr>
      <vt:lpstr>5. Labeling and Sampling</vt:lpstr>
      <vt:lpstr>6. Random Forest Model Training</vt:lpstr>
      <vt:lpstr>7. Thresholding &amp; Evaluation</vt:lpstr>
      <vt:lpstr>7. Thresholding &amp; Evaluation</vt:lpstr>
      <vt:lpstr>8. Conclusion &amp; Future Work</vt:lpstr>
      <vt:lpstr>8. Conclusion &amp; Future Work</vt:lpstr>
      <vt:lpstr>Literature Support</vt:lpstr>
      <vt:lpstr>Code presentation</vt:lpstr>
      <vt:lpstr>Code 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Record Deduplication and Linkage Using LSH and Machine Learning</dc:title>
  <dc:creator/>
  <cp:lastModifiedBy>Cinderella boy</cp:lastModifiedBy>
  <cp:revision>5</cp:revision>
  <dcterms:created xsi:type="dcterms:W3CDTF">2025-04-16T14:21:00Z</dcterms:created>
  <dcterms:modified xsi:type="dcterms:W3CDTF">2025-04-16T16:22:11Z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2A881E5A785A4446898D2EC3F5F6B4AF_12</vt:lpwstr>
  </property>
  <property fmtid="{D5CDD505-2E9C-101B-9397-08002B2CF9AE}" pid="3" name="KSOProductBuildVer">
    <vt:lpwstr>2052-12.1.0.20784</vt:lpwstr>
  </property>
</Properties>
</file>