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7" d="100"/>
          <a:sy n="117"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317B-CBF6-4A51-B133-C22249AD7C75}"/>
              </a:ext>
            </a:extLst>
          </p:cNvPr>
          <p:cNvSpPr>
            <a:spLocks noGrp="1"/>
          </p:cNvSpPr>
          <p:nvPr>
            <p:ph type="ctrTitle"/>
          </p:nvPr>
        </p:nvSpPr>
        <p:spPr>
          <a:xfrm>
            <a:off x="1100015" y="988205"/>
            <a:ext cx="7315199" cy="3255264"/>
          </a:xfrm>
        </p:spPr>
        <p:txBody>
          <a:bodyPr>
            <a:normAutofit fontScale="90000"/>
          </a:bodyPr>
          <a:lstStyle/>
          <a:p>
            <a:r>
              <a:rPr lang="en-US" b="0" i="0" dirty="0">
                <a:solidFill>
                  <a:srgbClr val="374151"/>
                </a:solidFill>
                <a:effectLst/>
                <a:latin typeface="Söhne"/>
              </a:rPr>
              <a:t>Simulated Weather Data Streaming: Testing Kafka, Spark, Cassandra Pipeline</a:t>
            </a:r>
            <a:endParaRPr lang="en-US" dirty="0"/>
          </a:p>
        </p:txBody>
      </p:sp>
      <p:sp>
        <p:nvSpPr>
          <p:cNvPr id="3" name="Subtitle 2">
            <a:extLst>
              <a:ext uri="{FF2B5EF4-FFF2-40B4-BE49-F238E27FC236}">
                <a16:creationId xmlns:a16="http://schemas.microsoft.com/office/drawing/2014/main" id="{0E367E1B-7144-4C43-84E1-269C572216ED}"/>
              </a:ext>
            </a:extLst>
          </p:cNvPr>
          <p:cNvSpPr>
            <a:spLocks noGrp="1"/>
          </p:cNvSpPr>
          <p:nvPr>
            <p:ph type="subTitle" idx="1"/>
          </p:nvPr>
        </p:nvSpPr>
        <p:spPr/>
        <p:txBody>
          <a:bodyPr/>
          <a:lstStyle/>
          <a:p>
            <a:r>
              <a:rPr lang="en-US" dirty="0"/>
              <a:t>Cindha Rizkiana</a:t>
            </a:r>
          </a:p>
        </p:txBody>
      </p:sp>
    </p:spTree>
    <p:extLst>
      <p:ext uri="{BB962C8B-B14F-4D97-AF65-F5344CB8AC3E}">
        <p14:creationId xmlns:p14="http://schemas.microsoft.com/office/powerpoint/2010/main" val="29836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167E-B3EA-4423-8A16-7315908045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170D895E-4D1F-4342-AA0F-1729312DB9B4}"/>
              </a:ext>
            </a:extLst>
          </p:cNvPr>
          <p:cNvSpPr>
            <a:spLocks noGrp="1"/>
          </p:cNvSpPr>
          <p:nvPr>
            <p:ph idx="1"/>
          </p:nvPr>
        </p:nvSpPr>
        <p:spPr/>
        <p:txBody>
          <a:bodyPr/>
          <a:lstStyle/>
          <a:p>
            <a:pPr algn="l"/>
            <a:r>
              <a:rPr lang="en-US" b="1" i="0" dirty="0">
                <a:solidFill>
                  <a:srgbClr val="374151"/>
                </a:solidFill>
                <a:effectLst/>
                <a:latin typeface="Söhne"/>
              </a:rPr>
              <a:t>Background:</a:t>
            </a:r>
            <a:r>
              <a:rPr lang="en-US" b="0" i="0" dirty="0">
                <a:solidFill>
                  <a:srgbClr val="374151"/>
                </a:solidFill>
                <a:effectLst/>
                <a:latin typeface="Söhne"/>
              </a:rPr>
              <a:t> As we get more real-time weather data, we need a simple and efficient way to handle and process it using modern technologies.</a:t>
            </a:r>
          </a:p>
          <a:p>
            <a:pPr algn="l"/>
            <a:r>
              <a:rPr lang="en-US" b="1" i="0" dirty="0">
                <a:solidFill>
                  <a:srgbClr val="374151"/>
                </a:solidFill>
                <a:effectLst/>
                <a:latin typeface="Söhne"/>
              </a:rPr>
              <a:t>Purpose:</a:t>
            </a:r>
            <a:r>
              <a:rPr lang="en-US" b="0" i="0" dirty="0">
                <a:solidFill>
                  <a:srgbClr val="374151"/>
                </a:solidFill>
                <a:effectLst/>
                <a:latin typeface="Söhne"/>
              </a:rPr>
              <a:t> Build a reliable system that takes in live weather data from Kafka, analyzes it quickly with Spark, and stores it in Cassandra. This helps various industries access timely weather information for better decision-making.</a:t>
            </a:r>
          </a:p>
        </p:txBody>
      </p:sp>
    </p:spTree>
    <p:extLst>
      <p:ext uri="{BB962C8B-B14F-4D97-AF65-F5344CB8AC3E}">
        <p14:creationId xmlns:p14="http://schemas.microsoft.com/office/powerpoint/2010/main" val="229159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6D17-D96A-4592-A43C-E782B697715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B665817-FABC-4FC6-AD35-39FD6440D1D0}"/>
              </a:ext>
            </a:extLst>
          </p:cNvPr>
          <p:cNvSpPr>
            <a:spLocks noGrp="1"/>
          </p:cNvSpPr>
          <p:nvPr>
            <p:ph idx="1"/>
          </p:nvPr>
        </p:nvSpPr>
        <p:spPr>
          <a:xfrm>
            <a:off x="3869267" y="864108"/>
            <a:ext cx="7642375" cy="5120640"/>
          </a:xfrm>
        </p:spPr>
        <p:txBody>
          <a:bodyPr>
            <a:normAutofit/>
          </a:bodyPr>
          <a:lstStyle/>
          <a:p>
            <a:pPr algn="l"/>
            <a:r>
              <a:rPr lang="en-US" b="1" i="0" dirty="0">
                <a:solidFill>
                  <a:srgbClr val="374151"/>
                </a:solidFill>
                <a:effectLst/>
                <a:latin typeface="Söhne"/>
              </a:rPr>
              <a:t>Objective: </a:t>
            </a:r>
            <a:r>
              <a:rPr lang="en-US" b="0" i="0" dirty="0">
                <a:solidFill>
                  <a:srgbClr val="374151"/>
                </a:solidFill>
                <a:effectLst/>
                <a:latin typeface="Söhne"/>
              </a:rPr>
              <a:t>Gather real-time weather data for major cities in Taiwan.</a:t>
            </a:r>
          </a:p>
          <a:p>
            <a:pPr algn="l"/>
            <a:r>
              <a:rPr lang="en-US" b="1" i="0" dirty="0">
                <a:solidFill>
                  <a:srgbClr val="374151"/>
                </a:solidFill>
                <a:effectLst/>
                <a:latin typeface="Söhne"/>
              </a:rPr>
              <a:t>Cities Included: </a:t>
            </a:r>
            <a:r>
              <a:rPr lang="en-US" b="0" i="0" dirty="0">
                <a:solidFill>
                  <a:srgbClr val="374151"/>
                </a:solidFill>
                <a:effectLst/>
                <a:latin typeface="Söhne"/>
              </a:rPr>
              <a:t>Taipei, New Taipei, Taichung, Tainan</a:t>
            </a:r>
            <a:r>
              <a:rPr lang="en-US" dirty="0">
                <a:solidFill>
                  <a:srgbClr val="374151"/>
                </a:solidFill>
                <a:latin typeface="Söhne"/>
              </a:rPr>
              <a:t>, </a:t>
            </a:r>
            <a:r>
              <a:rPr lang="en-US" b="0" i="0" dirty="0">
                <a:solidFill>
                  <a:srgbClr val="374151"/>
                </a:solidFill>
                <a:effectLst/>
                <a:latin typeface="Söhne"/>
              </a:rPr>
              <a:t>Kaohsiung</a:t>
            </a:r>
            <a:r>
              <a:rPr lang="en-US" dirty="0">
                <a:solidFill>
                  <a:srgbClr val="374151"/>
                </a:solidFill>
                <a:latin typeface="Söhne"/>
              </a:rPr>
              <a:t>, </a:t>
            </a:r>
            <a:r>
              <a:rPr lang="en-US" b="0" i="0" dirty="0">
                <a:solidFill>
                  <a:srgbClr val="374151"/>
                </a:solidFill>
                <a:effectLst/>
                <a:latin typeface="Söhne"/>
              </a:rPr>
              <a:t>Taoyuan</a:t>
            </a:r>
            <a:r>
              <a:rPr lang="en-US" dirty="0">
                <a:solidFill>
                  <a:srgbClr val="374151"/>
                </a:solidFill>
                <a:latin typeface="Söhne"/>
              </a:rPr>
              <a:t>, </a:t>
            </a:r>
            <a:r>
              <a:rPr lang="en-US" b="0" i="0" dirty="0">
                <a:solidFill>
                  <a:srgbClr val="374151"/>
                </a:solidFill>
                <a:effectLst/>
                <a:latin typeface="Söhne"/>
              </a:rPr>
              <a:t>Keelung.</a:t>
            </a:r>
          </a:p>
          <a:p>
            <a:pPr algn="l"/>
            <a:r>
              <a:rPr lang="en-US" b="1" i="0" dirty="0">
                <a:solidFill>
                  <a:srgbClr val="374151"/>
                </a:solidFill>
                <a:effectLst/>
                <a:latin typeface="Söhne"/>
              </a:rPr>
              <a:t>Data Points Extracted:</a:t>
            </a:r>
            <a:endParaRPr lang="en-US" b="0" i="0" dirty="0">
              <a:solidFill>
                <a:srgbClr val="374151"/>
              </a:solidFill>
              <a:effectLst/>
              <a:latin typeface="Söhne"/>
            </a:endParaRPr>
          </a:p>
          <a:p>
            <a:pPr marL="457200" indent="-457200" algn="l">
              <a:buFont typeface="+mj-lt"/>
              <a:buAutoNum type="arabicPeriod"/>
            </a:pPr>
            <a:r>
              <a:rPr lang="en-US" b="0" i="0" dirty="0">
                <a:solidFill>
                  <a:srgbClr val="374151"/>
                </a:solidFill>
                <a:effectLst/>
                <a:latin typeface="Söhne"/>
              </a:rPr>
              <a:t>Weather Condition</a:t>
            </a:r>
          </a:p>
          <a:p>
            <a:pPr marL="457200" indent="-457200" algn="l">
              <a:buFont typeface="+mj-lt"/>
              <a:buAutoNum type="arabicPeriod"/>
            </a:pPr>
            <a:r>
              <a:rPr lang="en-US" b="0" i="0" dirty="0">
                <a:solidFill>
                  <a:srgbClr val="374151"/>
                </a:solidFill>
                <a:effectLst/>
                <a:latin typeface="Söhne"/>
              </a:rPr>
              <a:t>Temperature (in Celsius)</a:t>
            </a:r>
          </a:p>
          <a:p>
            <a:pPr marL="457200" indent="-457200" algn="l">
              <a:buFont typeface="+mj-lt"/>
              <a:buAutoNum type="arabicPeriod"/>
            </a:pPr>
            <a:r>
              <a:rPr lang="en-US" b="0" i="0" dirty="0">
                <a:solidFill>
                  <a:srgbClr val="374151"/>
                </a:solidFill>
                <a:effectLst/>
                <a:latin typeface="Söhne"/>
              </a:rPr>
              <a:t>Humidity Percentage</a:t>
            </a:r>
          </a:p>
          <a:p>
            <a:pPr marL="457200" indent="-457200" algn="l">
              <a:buFont typeface="+mj-lt"/>
              <a:buAutoNum type="arabicPeriod"/>
            </a:pPr>
            <a:r>
              <a:rPr lang="en-US" b="0" i="0" dirty="0">
                <a:solidFill>
                  <a:srgbClr val="374151"/>
                </a:solidFill>
                <a:effectLst/>
                <a:latin typeface="Söhne"/>
              </a:rPr>
              <a:t>Wind Speed</a:t>
            </a:r>
          </a:p>
          <a:p>
            <a:pPr algn="l"/>
            <a:r>
              <a:rPr lang="en-US" b="1" i="0" dirty="0">
                <a:solidFill>
                  <a:srgbClr val="374151"/>
                </a:solidFill>
                <a:effectLst/>
                <a:latin typeface="Söhne"/>
              </a:rPr>
              <a:t>Timeframe:</a:t>
            </a:r>
            <a:r>
              <a:rPr lang="en-US" dirty="0">
                <a:solidFill>
                  <a:srgbClr val="374151"/>
                </a:solidFill>
                <a:latin typeface="Söhne"/>
              </a:rPr>
              <a:t> </a:t>
            </a:r>
            <a:r>
              <a:rPr lang="en-US" b="0" i="0" dirty="0">
                <a:solidFill>
                  <a:srgbClr val="374151"/>
                </a:solidFill>
                <a:effectLst/>
                <a:latin typeface="Söhne"/>
              </a:rPr>
              <a:t>Continuous data extraction for current and upcoming weather conditions.</a:t>
            </a:r>
          </a:p>
          <a:p>
            <a:endParaRPr lang="en-US" dirty="0"/>
          </a:p>
        </p:txBody>
      </p:sp>
    </p:spTree>
    <p:extLst>
      <p:ext uri="{BB962C8B-B14F-4D97-AF65-F5344CB8AC3E}">
        <p14:creationId xmlns:p14="http://schemas.microsoft.com/office/powerpoint/2010/main" val="172089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6D17-D96A-4592-A43C-E782B697715B}"/>
              </a:ext>
            </a:extLst>
          </p:cNvPr>
          <p:cNvSpPr>
            <a:spLocks noGrp="1"/>
          </p:cNvSpPr>
          <p:nvPr>
            <p:ph type="title"/>
          </p:nvPr>
        </p:nvSpPr>
        <p:spPr/>
        <p:txBody>
          <a:bodyPr/>
          <a:lstStyle/>
          <a:p>
            <a:r>
              <a:rPr lang="en-US" dirty="0"/>
              <a:t>ETL Process</a:t>
            </a:r>
          </a:p>
        </p:txBody>
      </p:sp>
      <p:pic>
        <p:nvPicPr>
          <p:cNvPr id="5" name="Picture 4">
            <a:extLst>
              <a:ext uri="{FF2B5EF4-FFF2-40B4-BE49-F238E27FC236}">
                <a16:creationId xmlns:a16="http://schemas.microsoft.com/office/drawing/2014/main" id="{02B85E7D-0F39-4C1C-ABDB-FD0BF881D3DB}"/>
              </a:ext>
            </a:extLst>
          </p:cNvPr>
          <p:cNvPicPr>
            <a:picLocks noChangeAspect="1"/>
          </p:cNvPicPr>
          <p:nvPr/>
        </p:nvPicPr>
        <p:blipFill>
          <a:blip r:embed="rId2"/>
          <a:stretch>
            <a:fillRect/>
          </a:stretch>
        </p:blipFill>
        <p:spPr>
          <a:xfrm>
            <a:off x="3544262" y="1856072"/>
            <a:ext cx="8035416" cy="3145856"/>
          </a:xfrm>
          <a:prstGeom prst="rect">
            <a:avLst/>
          </a:prstGeom>
        </p:spPr>
      </p:pic>
    </p:spTree>
    <p:extLst>
      <p:ext uri="{BB962C8B-B14F-4D97-AF65-F5344CB8AC3E}">
        <p14:creationId xmlns:p14="http://schemas.microsoft.com/office/powerpoint/2010/main" val="273082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B373-E079-409B-9157-0BEF69DF221F}"/>
              </a:ext>
            </a:extLst>
          </p:cNvPr>
          <p:cNvSpPr txBox="1">
            <a:spLocks/>
          </p:cNvSpPr>
          <p:nvPr/>
        </p:nvSpPr>
        <p:spPr>
          <a:xfrm>
            <a:off x="3176233" y="2474105"/>
            <a:ext cx="7315199" cy="3255264"/>
          </a:xfrm>
          <a:prstGeom prst="rect">
            <a:avLst/>
          </a:prstGeom>
        </p:spPr>
        <p:txBody>
          <a:bodyPr>
            <a:normAutofit fontScale="975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10000" dirty="0">
                <a:solidFill>
                  <a:srgbClr val="374151"/>
                </a:solidFill>
                <a:latin typeface="Söhne"/>
              </a:rPr>
              <a:t>Thank You</a:t>
            </a:r>
            <a:endParaRPr lang="en-US" sz="10000" dirty="0"/>
          </a:p>
        </p:txBody>
      </p:sp>
    </p:spTree>
    <p:extLst>
      <p:ext uri="{BB962C8B-B14F-4D97-AF65-F5344CB8AC3E}">
        <p14:creationId xmlns:p14="http://schemas.microsoft.com/office/powerpoint/2010/main" val="276030114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423</TotalTime>
  <Words>142</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Söhne</vt:lpstr>
      <vt:lpstr>Corbel</vt:lpstr>
      <vt:lpstr>Wingdings 2</vt:lpstr>
      <vt:lpstr>Frame</vt:lpstr>
      <vt:lpstr>Simulated Weather Data Streaming: Testing Kafka, Spark, Cassandra Pipeline</vt:lpstr>
      <vt:lpstr>Background</vt:lpstr>
      <vt:lpstr>Dataset</vt:lpstr>
      <vt:lpstr>ETL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Simulated Weather Data Streaming: Testing Kafka to Spark to Cassandra Pipeline</dc:title>
  <dc:creator>Cindha Rizkiana</dc:creator>
  <cp:lastModifiedBy>Cindha Rizkiana</cp:lastModifiedBy>
  <cp:revision>10</cp:revision>
  <dcterms:created xsi:type="dcterms:W3CDTF">2024-02-03T18:16:51Z</dcterms:created>
  <dcterms:modified xsi:type="dcterms:W3CDTF">2024-02-04T01:20:18Z</dcterms:modified>
</cp:coreProperties>
</file>