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0" r:id="rId5"/>
    <p:sldId id="271" r:id="rId6"/>
    <p:sldId id="272" r:id="rId7"/>
    <p:sldId id="274" r:id="rId8"/>
    <p:sldId id="262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23A3A"/>
    <a:srgbClr val="E6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7" autoAdjust="0"/>
  </p:normalViewPr>
  <p:slideViewPr>
    <p:cSldViewPr snapToGrid="0">
      <p:cViewPr>
        <p:scale>
          <a:sx n="75" d="100"/>
          <a:sy n="75" d="100"/>
        </p:scale>
        <p:origin x="389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5F635-093C-4462-9F53-10E1348D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FA24AB-F9B6-4C67-8DAA-C5CCD618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CD9B0-A836-4107-BAC6-A0D1A035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51A63-967A-4241-9101-A07BE4EB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2F9AF2-2D71-40A3-BF57-314D5634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F6235-BED7-4AEC-8938-512A2A6E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B89D8-4FF7-4EC5-9D4F-3DC30165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C47C5-307D-4078-BCEA-0A59DF93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7B90C-3DB5-4F8E-9D75-98937193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6B035-0A1A-4570-B64B-95A21223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D9A44-1255-40F7-ADA3-6F3BE1014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0DDEE2-42A4-4EE6-82D7-AAD1F0090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0FD30-CCE1-4C8F-A05A-76D6E3B4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81D47-95C3-4443-AA8E-9D482F1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75774-7498-4603-900E-BDF67490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8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5622B-77F3-4D90-BD7C-3F2186F2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0A6B2-8599-4C2B-A529-04A3BB95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335C6-1B6C-471E-A9C5-FBF02279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95856-05CD-4906-8A78-91B51AD3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EBEAD-509F-44CE-AD70-E22C5FB3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0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56A3E-0C49-4CB0-BBE8-E19173DE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37A9C2-E0CA-45AB-99B1-68476B3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B7F60-B674-4CD3-8EF5-ED2CD4E8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F155F-51BF-4447-B478-D533CB78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8CA7D-AF61-42E1-990E-D93D3451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5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E238-92C8-4EE2-9949-0BF18CDD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63AE3-1AC7-4AA5-8FE5-A2C2FCB79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8918D4-3A7D-4BA5-B44A-450E698C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A34E05-2717-4B8B-BB11-C73712CD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FCAC25-4C7E-4986-A668-87F9A18A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53ABE-D703-4E56-8EA6-2CBC8460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1CB81-024D-406A-8E92-FE2D4F61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FB7A6-0D74-4869-9A3B-B5279637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F25C03-B3AA-4614-9950-4F61A61C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D52887-1168-4EBB-9FF7-2255DE028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0FB1E2-CCC2-465D-8C34-3D67A7F77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E8738A-5047-45B2-AAD9-8207DFAE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0A731A-6F05-496D-AD22-24BF082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EEA05A-036C-4971-B6D1-D6A39F4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9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4F0C4-B5E2-4F02-863B-511D42C2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0DED3E-7FF6-44A2-9EC8-BEFF391A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EC353B-4D8B-4B4C-9D7D-511E7AB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71AE5E-0039-4741-8543-0269B288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2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C8B687-6BE3-4FC4-A3EC-EF82F223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DB7836-FF01-497D-B9B8-5553B6A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70B52-BF4E-43F2-8930-B7DF8166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1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A0621-461E-46D7-BEB2-F9575BAF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AE5E6-5B9C-4CA0-963A-B86B4CD8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D73714-A0BD-4332-9132-3646F32AF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5AEC1-5681-418B-A663-5CD4B4B3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2F58D-FFC4-4450-9E58-038CFB2D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94B08A-883E-40EA-8C63-3E5CE98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4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6F4DC-8FC8-4B81-84B5-6C75B6B1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77B3F9-83DE-45F2-8E3F-88E1CC904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189788-341D-45E3-A40D-B9F605DC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4775A4-80F2-40EB-8182-5DCAFCD4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4E3E79-2EB8-4D23-AA09-D302EE8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E34B8-63FA-494E-83FD-B325595E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00812-5F41-4421-AC02-88AAD346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F1198B-BE1D-49C0-ACE4-02FC6088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3155-624B-4772-85F2-3017ED098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35A1-1735-4E5C-8A1E-3E1D0FFB9F54}" type="datetimeFigureOut">
              <a:rPr lang="ru-RU" smtClean="0"/>
              <a:t>01.06.2024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91978-E7DF-4662-9AB2-3E4DC22E5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81F2C-54FB-4BC2-BAB7-02A3B497D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7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118882D-4258-4413-9330-2F3C9B0EBBC3}"/>
              </a:ext>
            </a:extLst>
          </p:cNvPr>
          <p:cNvSpPr/>
          <p:nvPr/>
        </p:nvSpPr>
        <p:spPr>
          <a:xfrm>
            <a:off x="1940560" y="2570480"/>
            <a:ext cx="8575040" cy="348017"/>
          </a:xfrm>
          <a:prstGeom prst="roundRect">
            <a:avLst>
              <a:gd name="adj" fmla="val 2857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0066FF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F6FF84F-5726-42E9-B4C1-2162349CAA53}"/>
              </a:ext>
            </a:extLst>
          </p:cNvPr>
          <p:cNvSpPr/>
          <p:nvPr/>
        </p:nvSpPr>
        <p:spPr>
          <a:xfrm>
            <a:off x="1689735" y="2358111"/>
            <a:ext cx="8839200" cy="585152"/>
          </a:xfrm>
          <a:prstGeom prst="roundRect">
            <a:avLst>
              <a:gd name="adj" fmla="val 18588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0066FF"/>
                </a:solidFill>
                <a:effectLst/>
                <a:ea typeface="MS Mincho" panose="02020609040205080304" pitchFamily="49" charset="-128"/>
              </a:rPr>
              <a:t>Системы интеграционного тестирования ПО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30FCC-69AD-46ED-B71A-423D2B20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6578"/>
            <a:ext cx="9144000" cy="787082"/>
          </a:xfrm>
        </p:spPr>
        <p:txBody>
          <a:bodyPr>
            <a:normAutofit/>
          </a:bodyPr>
          <a:lstStyle/>
          <a:p>
            <a:r>
              <a:rPr lang="ru-RU" sz="2000" dirty="0"/>
              <a:t>Никита Сергеевич Ольховский и </a:t>
            </a:r>
            <a:br>
              <a:rPr lang="ru-RU" sz="2000" dirty="0"/>
            </a:br>
            <a:r>
              <a:rPr lang="ru-RU" sz="2000" dirty="0"/>
              <a:t>группа ИТИВ-223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49F233-7B18-4ED0-AC36-FC52796D9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5819"/>
            <a:ext cx="9144000" cy="787082"/>
          </a:xfrm>
        </p:spPr>
        <p:txBody>
          <a:bodyPr>
            <a:normAutofit/>
          </a:bodyPr>
          <a:lstStyle/>
          <a:p>
            <a:r>
              <a:rPr lang="ru-RU" sz="1800" dirty="0"/>
              <a:t>Москва</a:t>
            </a:r>
            <a:br>
              <a:rPr lang="ru-RU" sz="1800" dirty="0"/>
            </a:br>
            <a:r>
              <a:rPr lang="ru-RU" sz="1800" dirty="0"/>
              <a:t>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BB25B-7BA1-45E1-8523-EA74DF9ADE87}"/>
              </a:ext>
            </a:extLst>
          </p:cNvPr>
          <p:cNvSpPr txBox="1"/>
          <p:nvPr/>
        </p:nvSpPr>
        <p:spPr>
          <a:xfrm>
            <a:off x="1524000" y="3962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Российский государственный университет имени А. Н. Косыгина </a:t>
            </a:r>
          </a:p>
        </p:txBody>
      </p:sp>
    </p:spTree>
    <p:extLst>
      <p:ext uri="{BB962C8B-B14F-4D97-AF65-F5344CB8AC3E}">
        <p14:creationId xmlns:p14="http://schemas.microsoft.com/office/powerpoint/2010/main" val="398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Модульное и интеграционное тестирование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solidFill>
                  <a:srgbClr val="0066FF"/>
                </a:solidFill>
                <a:latin typeface="+mn-lt"/>
              </a:rPr>
              <a:t>Определение понятий</a:t>
            </a:r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EA86-743C-4A70-8EF5-C7294F33FD4C}"/>
              </a:ext>
            </a:extLst>
          </p:cNvPr>
          <p:cNvSpPr txBox="1"/>
          <p:nvPr/>
        </p:nvSpPr>
        <p:spPr>
          <a:xfrm>
            <a:off x="5393323" y="2013228"/>
            <a:ext cx="679867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spcAft>
                <a:spcPts val="60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Модульное тестирование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проверка на работоспособность и корректность </a:t>
            </a:r>
            <a:b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отдельных компонентов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программы.</a:t>
            </a:r>
          </a:p>
          <a:p>
            <a:pPr indent="0">
              <a:spcAft>
                <a:spcPts val="600"/>
              </a:spcAft>
              <a:buNone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Интеграционное тестирование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проверка на работоспособность и корректность компонентов программы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взаимодействии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между собой.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EF05C4B-9853-4098-BF0A-EA6FC55261EA}"/>
              </a:ext>
            </a:extLst>
          </p:cNvPr>
          <p:cNvGrpSpPr/>
          <p:nvPr/>
        </p:nvGrpSpPr>
        <p:grpSpPr>
          <a:xfrm>
            <a:off x="-122292" y="1623314"/>
            <a:ext cx="5676633" cy="3611372"/>
            <a:chOff x="3535308" y="1397670"/>
            <a:chExt cx="5676633" cy="3611372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DD8134BA-B2A8-43E3-9DAA-36DACCD802AA}"/>
                </a:ext>
              </a:extLst>
            </p:cNvPr>
            <p:cNvGrpSpPr/>
            <p:nvPr/>
          </p:nvGrpSpPr>
          <p:grpSpPr>
            <a:xfrm>
              <a:off x="4730188" y="1397670"/>
              <a:ext cx="3239947" cy="1988845"/>
              <a:chOff x="2808790" y="1440155"/>
              <a:chExt cx="3239947" cy="1988845"/>
            </a:xfrm>
          </p:grpSpPr>
          <p:sp>
            <p:nvSpPr>
              <p:cNvPr id="39" name="Полилиния: фигура 38">
                <a:extLst>
                  <a:ext uri="{FF2B5EF4-FFF2-40B4-BE49-F238E27FC236}">
                    <a16:creationId xmlns:a16="http://schemas.microsoft.com/office/drawing/2014/main" id="{375D286F-A5D6-4FCD-A804-A7AA6338D188}"/>
                  </a:ext>
                </a:extLst>
              </p:cNvPr>
              <p:cNvSpPr/>
              <p:nvPr/>
            </p:nvSpPr>
            <p:spPr>
              <a:xfrm>
                <a:off x="2808790" y="1440155"/>
                <a:ext cx="3239947" cy="1988845"/>
              </a:xfrm>
              <a:custGeom>
                <a:avLst/>
                <a:gdLst>
                  <a:gd name="connsiteX0" fmla="*/ 985295 w 3239947"/>
                  <a:gd name="connsiteY0" fmla="*/ 0 h 1988845"/>
                  <a:gd name="connsiteX1" fmla="*/ 1536183 w 3239947"/>
                  <a:gd name="connsiteY1" fmla="*/ 168273 h 1988845"/>
                  <a:gd name="connsiteX2" fmla="*/ 1631036 w 3239947"/>
                  <a:gd name="connsiteY2" fmla="*/ 246534 h 1988845"/>
                  <a:gd name="connsiteX3" fmla="*/ 1703765 w 3239947"/>
                  <a:gd name="connsiteY3" fmla="*/ 186528 h 1988845"/>
                  <a:gd name="connsiteX4" fmla="*/ 2254652 w 3239947"/>
                  <a:gd name="connsiteY4" fmla="*/ 18255 h 1988845"/>
                  <a:gd name="connsiteX5" fmla="*/ 3239947 w 3239947"/>
                  <a:gd name="connsiteY5" fmla="*/ 1003550 h 1988845"/>
                  <a:gd name="connsiteX6" fmla="*/ 2254652 w 3239947"/>
                  <a:gd name="connsiteY6" fmla="*/ 1988845 h 1988845"/>
                  <a:gd name="connsiteX7" fmla="*/ 1703765 w 3239947"/>
                  <a:gd name="connsiteY7" fmla="*/ 1820572 h 1988845"/>
                  <a:gd name="connsiteX8" fmla="*/ 1608911 w 3239947"/>
                  <a:gd name="connsiteY8" fmla="*/ 1742311 h 1988845"/>
                  <a:gd name="connsiteX9" fmla="*/ 1536183 w 3239947"/>
                  <a:gd name="connsiteY9" fmla="*/ 1802317 h 1988845"/>
                  <a:gd name="connsiteX10" fmla="*/ 985295 w 3239947"/>
                  <a:gd name="connsiteY10" fmla="*/ 1970590 h 1988845"/>
                  <a:gd name="connsiteX11" fmla="*/ 0 w 3239947"/>
                  <a:gd name="connsiteY11" fmla="*/ 985295 h 1988845"/>
                  <a:gd name="connsiteX12" fmla="*/ 985295 w 3239947"/>
                  <a:gd name="connsiteY12" fmla="*/ 0 h 1988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9947" h="1988845">
                    <a:moveTo>
                      <a:pt x="985295" y="0"/>
                    </a:moveTo>
                    <a:cubicBezTo>
                      <a:pt x="1189356" y="0"/>
                      <a:pt x="1378929" y="62034"/>
                      <a:pt x="1536183" y="168273"/>
                    </a:cubicBezTo>
                    <a:lnTo>
                      <a:pt x="1631036" y="246534"/>
                    </a:lnTo>
                    <a:lnTo>
                      <a:pt x="1703765" y="186528"/>
                    </a:lnTo>
                    <a:cubicBezTo>
                      <a:pt x="1861019" y="80289"/>
                      <a:pt x="2050591" y="18255"/>
                      <a:pt x="2254652" y="18255"/>
                    </a:cubicBezTo>
                    <a:cubicBezTo>
                      <a:pt x="2798815" y="18255"/>
                      <a:pt x="3239947" y="459387"/>
                      <a:pt x="3239947" y="1003550"/>
                    </a:cubicBezTo>
                    <a:cubicBezTo>
                      <a:pt x="3239947" y="1547713"/>
                      <a:pt x="2798815" y="1988845"/>
                      <a:pt x="2254652" y="1988845"/>
                    </a:cubicBezTo>
                    <a:cubicBezTo>
                      <a:pt x="2050591" y="1988845"/>
                      <a:pt x="1861019" y="1926811"/>
                      <a:pt x="1703765" y="1820572"/>
                    </a:cubicBezTo>
                    <a:lnTo>
                      <a:pt x="1608911" y="1742311"/>
                    </a:lnTo>
                    <a:lnTo>
                      <a:pt x="1536183" y="1802317"/>
                    </a:lnTo>
                    <a:cubicBezTo>
                      <a:pt x="1378929" y="1908556"/>
                      <a:pt x="1189356" y="1970590"/>
                      <a:pt x="985295" y="1970590"/>
                    </a:cubicBezTo>
                    <a:cubicBezTo>
                      <a:pt x="441132" y="1970590"/>
                      <a:pt x="0" y="1529458"/>
                      <a:pt x="0" y="985295"/>
                    </a:cubicBezTo>
                    <a:cubicBezTo>
                      <a:pt x="0" y="441132"/>
                      <a:pt x="441132" y="0"/>
                      <a:pt x="985295" y="0"/>
                    </a:cubicBezTo>
                    <a:close/>
                  </a:path>
                </a:pathLst>
              </a:custGeom>
              <a:ln w="76200">
                <a:solidFill>
                  <a:srgbClr val="00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Полилиния: фигура 39">
                <a:extLst>
                  <a:ext uri="{FF2B5EF4-FFF2-40B4-BE49-F238E27FC236}">
                    <a16:creationId xmlns:a16="http://schemas.microsoft.com/office/drawing/2014/main" id="{23AF1280-C21D-48B3-A7FA-9B8F19DFD570}"/>
                  </a:ext>
                </a:extLst>
              </p:cNvPr>
              <p:cNvSpPr/>
              <p:nvPr/>
            </p:nvSpPr>
            <p:spPr>
              <a:xfrm>
                <a:off x="4078148" y="1686690"/>
                <a:ext cx="701233" cy="1495777"/>
              </a:xfrm>
              <a:custGeom>
                <a:avLst/>
                <a:gdLst>
                  <a:gd name="connsiteX0" fmla="*/ 361679 w 701233"/>
                  <a:gd name="connsiteY0" fmla="*/ 0 h 1495777"/>
                  <a:gd name="connsiteX1" fmla="*/ 412647 w 701233"/>
                  <a:gd name="connsiteY1" fmla="*/ 42052 h 1495777"/>
                  <a:gd name="connsiteX2" fmla="*/ 701233 w 701233"/>
                  <a:gd name="connsiteY2" fmla="*/ 738761 h 1495777"/>
                  <a:gd name="connsiteX3" fmla="*/ 412647 w 701233"/>
                  <a:gd name="connsiteY3" fmla="*/ 1435470 h 1495777"/>
                  <a:gd name="connsiteX4" fmla="*/ 339554 w 701233"/>
                  <a:gd name="connsiteY4" fmla="*/ 1495777 h 1495777"/>
                  <a:gd name="connsiteX5" fmla="*/ 288587 w 701233"/>
                  <a:gd name="connsiteY5" fmla="*/ 1453725 h 1495777"/>
                  <a:gd name="connsiteX6" fmla="*/ 0 w 701233"/>
                  <a:gd name="connsiteY6" fmla="*/ 757016 h 1495777"/>
                  <a:gd name="connsiteX7" fmla="*/ 288587 w 701233"/>
                  <a:gd name="connsiteY7" fmla="*/ 60307 h 149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1233" h="1495777">
                    <a:moveTo>
                      <a:pt x="361679" y="0"/>
                    </a:moveTo>
                    <a:lnTo>
                      <a:pt x="412647" y="42052"/>
                    </a:lnTo>
                    <a:cubicBezTo>
                      <a:pt x="590950" y="220356"/>
                      <a:pt x="701233" y="466680"/>
                      <a:pt x="701233" y="738761"/>
                    </a:cubicBezTo>
                    <a:cubicBezTo>
                      <a:pt x="701233" y="1010843"/>
                      <a:pt x="590950" y="1257166"/>
                      <a:pt x="412647" y="1435470"/>
                    </a:cubicBezTo>
                    <a:lnTo>
                      <a:pt x="339554" y="1495777"/>
                    </a:lnTo>
                    <a:lnTo>
                      <a:pt x="288587" y="1453725"/>
                    </a:lnTo>
                    <a:cubicBezTo>
                      <a:pt x="110283" y="1275421"/>
                      <a:pt x="0" y="1029098"/>
                      <a:pt x="0" y="757016"/>
                    </a:cubicBezTo>
                    <a:cubicBezTo>
                      <a:pt x="0" y="484935"/>
                      <a:pt x="110283" y="238611"/>
                      <a:pt x="288587" y="60307"/>
                    </a:cubicBezTo>
                    <a:close/>
                  </a:path>
                </a:pathLst>
              </a:custGeom>
              <a:solidFill>
                <a:srgbClr val="92D050"/>
              </a:solidFill>
              <a:ln w="57150">
                <a:solidFill>
                  <a:srgbClr val="00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897067-38E1-402C-B299-4C50544FEC5F}"/>
                </a:ext>
              </a:extLst>
            </p:cNvPr>
            <p:cNvSpPr txBox="1"/>
            <p:nvPr/>
          </p:nvSpPr>
          <p:spPr>
            <a:xfrm>
              <a:off x="4730188" y="2192037"/>
              <a:ext cx="1236272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Модуль А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D4AECB-A486-4ADE-A8D1-5A9C5927327C}"/>
                </a:ext>
              </a:extLst>
            </p:cNvPr>
            <p:cNvSpPr txBox="1"/>
            <p:nvPr/>
          </p:nvSpPr>
          <p:spPr>
            <a:xfrm>
              <a:off x="6733863" y="2192037"/>
              <a:ext cx="1236272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Модуль Б</a:t>
              </a:r>
            </a:p>
          </p:txBody>
        </p:sp>
        <p:sp>
          <p:nvSpPr>
            <p:cNvPr id="33" name="Стрелка: вверх 32">
              <a:extLst>
                <a:ext uri="{FF2B5EF4-FFF2-40B4-BE49-F238E27FC236}">
                  <a16:creationId xmlns:a16="http://schemas.microsoft.com/office/drawing/2014/main" id="{8D7BFC56-E730-4390-BC3C-D6B5648CBF34}"/>
                </a:ext>
              </a:extLst>
            </p:cNvPr>
            <p:cNvSpPr/>
            <p:nvPr/>
          </p:nvSpPr>
          <p:spPr>
            <a:xfrm>
              <a:off x="6096000" y="2996186"/>
              <a:ext cx="486410" cy="1278183"/>
            </a:xfrm>
            <a:prstGeom prst="upArrow">
              <a:avLst>
                <a:gd name="adj1" fmla="val 50000"/>
                <a:gd name="adj2" fmla="val 106875"/>
              </a:avLst>
            </a:prstGeom>
            <a:solidFill>
              <a:srgbClr val="F23A3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1D4BD6-1DDC-4157-AFC2-091DB87FC9C1}"/>
                </a:ext>
              </a:extLst>
            </p:cNvPr>
            <p:cNvSpPr txBox="1"/>
            <p:nvPr/>
          </p:nvSpPr>
          <p:spPr>
            <a:xfrm>
              <a:off x="5136787" y="4301156"/>
              <a:ext cx="2404836" cy="707886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Интеграционное тестирование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65AA08-2ABB-40DB-A25B-850447803671}"/>
                </a:ext>
              </a:extLst>
            </p:cNvPr>
            <p:cNvSpPr txBox="1"/>
            <p:nvPr/>
          </p:nvSpPr>
          <p:spPr>
            <a:xfrm>
              <a:off x="3535308" y="3381295"/>
              <a:ext cx="2404836" cy="707886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Модульное тестирование</a:t>
              </a:r>
            </a:p>
          </p:txBody>
        </p:sp>
        <p:sp>
          <p:nvSpPr>
            <p:cNvPr id="36" name="Стрелка: вверх 35">
              <a:extLst>
                <a:ext uri="{FF2B5EF4-FFF2-40B4-BE49-F238E27FC236}">
                  <a16:creationId xmlns:a16="http://schemas.microsoft.com/office/drawing/2014/main" id="{049369D6-9E34-4824-A7AF-340BFC5C5A05}"/>
                </a:ext>
              </a:extLst>
            </p:cNvPr>
            <p:cNvSpPr/>
            <p:nvPr/>
          </p:nvSpPr>
          <p:spPr>
            <a:xfrm rot="1800000">
              <a:off x="4712802" y="2955180"/>
              <a:ext cx="230858" cy="465781"/>
            </a:xfrm>
            <a:prstGeom prst="upArrow">
              <a:avLst>
                <a:gd name="adj1" fmla="val 50000"/>
                <a:gd name="adj2" fmla="val 1068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0A5A4D-CB22-4606-82A4-A8320A7F27D9}"/>
                </a:ext>
              </a:extLst>
            </p:cNvPr>
            <p:cNvSpPr txBox="1"/>
            <p:nvPr/>
          </p:nvSpPr>
          <p:spPr>
            <a:xfrm>
              <a:off x="6807105" y="3375500"/>
              <a:ext cx="2404836" cy="707886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Модульное тестирование</a:t>
              </a:r>
            </a:p>
          </p:txBody>
        </p:sp>
        <p:sp>
          <p:nvSpPr>
            <p:cNvPr id="38" name="Стрелка: вверх 37">
              <a:extLst>
                <a:ext uri="{FF2B5EF4-FFF2-40B4-BE49-F238E27FC236}">
                  <a16:creationId xmlns:a16="http://schemas.microsoft.com/office/drawing/2014/main" id="{8FB0CE19-29DA-42D9-BE66-8D86B624EE1F}"/>
                </a:ext>
              </a:extLst>
            </p:cNvPr>
            <p:cNvSpPr/>
            <p:nvPr/>
          </p:nvSpPr>
          <p:spPr>
            <a:xfrm rot="19800000">
              <a:off x="7782721" y="2953276"/>
              <a:ext cx="230858" cy="465781"/>
            </a:xfrm>
            <a:prstGeom prst="upArrow">
              <a:avLst>
                <a:gd name="adj1" fmla="val 50000"/>
                <a:gd name="adj2" fmla="val 10687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495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66FF"/>
                </a:solidFill>
                <a:latin typeface="+mn-lt"/>
              </a:rPr>
              <a:t>Big Bang Testing </a:t>
            </a:r>
            <a:r>
              <a:rPr lang="en-US" sz="3200" dirty="0">
                <a:solidFill>
                  <a:srgbClr val="0066FF"/>
                </a:solidFill>
                <a:latin typeface="+mn-lt"/>
              </a:rPr>
              <a:t>(</a:t>
            </a:r>
            <a:r>
              <a:rPr lang="ru-RU" sz="3200" dirty="0">
                <a:solidFill>
                  <a:srgbClr val="0066FF"/>
                </a:solidFill>
                <a:latin typeface="+mn-lt"/>
              </a:rPr>
              <a:t>метод большого взрыва</a:t>
            </a:r>
            <a:r>
              <a:rPr lang="en-US" sz="3200" dirty="0">
                <a:solidFill>
                  <a:srgbClr val="0066FF"/>
                </a:solidFill>
                <a:latin typeface="+mn-lt"/>
              </a:rPr>
              <a:t>)</a:t>
            </a:r>
            <a:endParaRPr lang="ru-RU" sz="3600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Основные подходы к интеграционному тестированию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2C8B984-DB38-45B9-9EDF-9330D9658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8" t="17732" r="28128" b="3206"/>
          <a:stretch/>
        </p:blipFill>
        <p:spPr>
          <a:xfrm>
            <a:off x="838200" y="1467623"/>
            <a:ext cx="3973482" cy="423969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4B66879-B0C7-4B60-9709-C019878368C9}"/>
              </a:ext>
            </a:extLst>
          </p:cNvPr>
          <p:cNvSpPr txBox="1"/>
          <p:nvPr/>
        </p:nvSpPr>
        <p:spPr>
          <a:xfrm>
            <a:off x="5613242" y="1648479"/>
            <a:ext cx="679867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spcAft>
                <a:spcPts val="60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Экономия времени и средств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орошее представление о функциональности</a:t>
            </a:r>
            <a:b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производительности системы</a:t>
            </a:r>
          </a:p>
          <a:p>
            <a:pPr indent="0">
              <a:spcAft>
                <a:spcPts val="600"/>
              </a:spcAft>
              <a:buNone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ложно выделить и устранить отдельные проблемы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Большая цена ошибки</a:t>
            </a:r>
          </a:p>
        </p:txBody>
      </p:sp>
    </p:spTree>
    <p:extLst>
      <p:ext uri="{BB962C8B-B14F-4D97-AF65-F5344CB8AC3E}">
        <p14:creationId xmlns:p14="http://schemas.microsoft.com/office/powerpoint/2010/main" val="393099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Инкрементальное тестирование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Основные подходы к интеграционному тестированию</a:t>
            </a:r>
          </a:p>
        </p:txBody>
      </p: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C6B7F6FD-175E-4301-AC42-B753F1F2E9AD}"/>
              </a:ext>
            </a:extLst>
          </p:cNvPr>
          <p:cNvGrpSpPr/>
          <p:nvPr/>
        </p:nvGrpSpPr>
        <p:grpSpPr>
          <a:xfrm>
            <a:off x="162048" y="1875478"/>
            <a:ext cx="7375496" cy="3369012"/>
            <a:chOff x="196770" y="2105813"/>
            <a:chExt cx="8110341" cy="3704678"/>
          </a:xfrm>
        </p:grpSpPr>
        <p:cxnSp>
          <p:nvCxnSpPr>
            <p:cNvPr id="9" name="Соединитель: уступ 8">
              <a:extLst>
                <a:ext uri="{FF2B5EF4-FFF2-40B4-BE49-F238E27FC236}">
                  <a16:creationId xmlns:a16="http://schemas.microsoft.com/office/drawing/2014/main" id="{DB9A0D8E-F419-4207-9550-D8C2A335E725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 rot="5400000">
              <a:off x="2891642" y="2032528"/>
              <a:ext cx="710033" cy="2199264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Соединитель: уступ 29">
              <a:extLst>
                <a:ext uri="{FF2B5EF4-FFF2-40B4-BE49-F238E27FC236}">
                  <a16:creationId xmlns:a16="http://schemas.microsoft.com/office/drawing/2014/main" id="{E9F06724-1A32-4D9B-A51D-6A0A17E9A4EE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rot="16200000" flipH="1">
              <a:off x="4725880" y="2397553"/>
              <a:ext cx="710032" cy="1469213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оединитель: уступ 32">
              <a:extLst>
                <a:ext uri="{FF2B5EF4-FFF2-40B4-BE49-F238E27FC236}">
                  <a16:creationId xmlns:a16="http://schemas.microsoft.com/office/drawing/2014/main" id="{1A5E2FD2-C35B-4C2B-A32E-1DF5729CAE53}"/>
                </a:ext>
              </a:extLst>
            </p:cNvPr>
            <p:cNvCxnSpPr>
              <a:cxnSpLocks/>
              <a:stCxn id="13" idx="2"/>
              <a:endCxn id="2" idx="0"/>
            </p:cNvCxnSpPr>
            <p:nvPr/>
          </p:nvCxnSpPr>
          <p:spPr>
            <a:xfrm rot="5400000">
              <a:off x="3808761" y="2949647"/>
              <a:ext cx="710032" cy="365027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Соединитель: уступ 35">
              <a:extLst>
                <a:ext uri="{FF2B5EF4-FFF2-40B4-BE49-F238E27FC236}">
                  <a16:creationId xmlns:a16="http://schemas.microsoft.com/office/drawing/2014/main" id="{626F38A1-0F3C-4A0E-A0AF-7D5D0BFC536B}"/>
                </a:ext>
              </a:extLst>
            </p:cNvPr>
            <p:cNvCxnSpPr>
              <a:cxnSpLocks/>
              <a:stCxn id="16" idx="2"/>
              <a:endCxn id="22" idx="0"/>
            </p:cNvCxnSpPr>
            <p:nvPr/>
          </p:nvCxnSpPr>
          <p:spPr>
            <a:xfrm rot="5400000">
              <a:off x="1236675" y="4065799"/>
              <a:ext cx="817642" cy="1003060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Соединитель: уступ 38">
              <a:extLst>
                <a:ext uri="{FF2B5EF4-FFF2-40B4-BE49-F238E27FC236}">
                  <a16:creationId xmlns:a16="http://schemas.microsoft.com/office/drawing/2014/main" id="{E133D0CD-1800-4EB4-BBA5-5F7C77761FA5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 rot="16200000" flipH="1">
              <a:off x="2234077" y="4071456"/>
              <a:ext cx="817539" cy="991641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17CB8744-A28F-4B06-8082-DC53EAC21689}"/>
                </a:ext>
              </a:extLst>
            </p:cNvPr>
            <p:cNvCxnSpPr>
              <a:stCxn id="19" idx="2"/>
              <a:endCxn id="28" idx="0"/>
            </p:cNvCxnSpPr>
            <p:nvPr/>
          </p:nvCxnSpPr>
          <p:spPr>
            <a:xfrm flipH="1">
              <a:off x="5815502" y="4158507"/>
              <a:ext cx="1" cy="8339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2371FED2-7723-4457-9D85-7DD255DDF362}"/>
                </a:ext>
              </a:extLst>
            </p:cNvPr>
            <p:cNvGrpSpPr/>
            <p:nvPr/>
          </p:nvGrpSpPr>
          <p:grpSpPr>
            <a:xfrm>
              <a:off x="3194183" y="3487176"/>
              <a:ext cx="1574158" cy="671331"/>
              <a:chOff x="1412110" y="1956122"/>
              <a:chExt cx="1574158" cy="671331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Прямоугольник: скругленные углы 1">
                <a:extLst>
                  <a:ext uri="{FF2B5EF4-FFF2-40B4-BE49-F238E27FC236}">
                    <a16:creationId xmlns:a16="http://schemas.microsoft.com/office/drawing/2014/main" id="{C0DC4DFF-2D6F-46BC-9EAE-188079E0E2C0}"/>
                  </a:ext>
                </a:extLst>
              </p:cNvPr>
              <p:cNvSpPr/>
              <p:nvPr/>
            </p:nvSpPr>
            <p:spPr>
              <a:xfrm>
                <a:off x="1412111" y="1956122"/>
                <a:ext cx="1574157" cy="671331"/>
              </a:xfrm>
              <a:prstGeom prst="roundRect">
                <a:avLst/>
              </a:prstGeom>
              <a:grpFill/>
              <a:ln w="762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B773DC-4699-4DF1-A949-4DB85203A26A}"/>
                  </a:ext>
                </a:extLst>
              </p:cNvPr>
              <p:cNvSpPr txBox="1"/>
              <p:nvPr/>
            </p:nvSpPr>
            <p:spPr>
              <a:xfrm>
                <a:off x="1412110" y="2108952"/>
                <a:ext cx="1574157" cy="400110"/>
              </a:xfrm>
              <a:prstGeom prst="rect">
                <a:avLst/>
              </a:prstGeom>
              <a:noFill/>
              <a:effectLst>
                <a:outerShdw blurRad="508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Модуль В</a:t>
                </a: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E69B4671-ECBF-4945-AB1F-81A4144E5BC4}"/>
                </a:ext>
              </a:extLst>
            </p:cNvPr>
            <p:cNvGrpSpPr/>
            <p:nvPr/>
          </p:nvGrpSpPr>
          <p:grpSpPr>
            <a:xfrm>
              <a:off x="3559210" y="2105813"/>
              <a:ext cx="1574158" cy="671331"/>
              <a:chOff x="1412110" y="1956122"/>
              <a:chExt cx="1574158" cy="671331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Прямоугольник: скругленные углы 12">
                <a:extLst>
                  <a:ext uri="{FF2B5EF4-FFF2-40B4-BE49-F238E27FC236}">
                    <a16:creationId xmlns:a16="http://schemas.microsoft.com/office/drawing/2014/main" id="{8937DE6B-C426-479E-9637-BF31551EED55}"/>
                  </a:ext>
                </a:extLst>
              </p:cNvPr>
              <p:cNvSpPr/>
              <p:nvPr/>
            </p:nvSpPr>
            <p:spPr>
              <a:xfrm>
                <a:off x="1412111" y="1956122"/>
                <a:ext cx="1574157" cy="671331"/>
              </a:xfrm>
              <a:prstGeom prst="roundRect">
                <a:avLst/>
              </a:prstGeom>
              <a:grpFill/>
              <a:ln w="762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0E84D2-092B-46C5-B9E7-EF5DE77F9D70}"/>
                  </a:ext>
                </a:extLst>
              </p:cNvPr>
              <p:cNvSpPr txBox="1"/>
              <p:nvPr/>
            </p:nvSpPr>
            <p:spPr>
              <a:xfrm>
                <a:off x="1412110" y="2077477"/>
                <a:ext cx="1574157" cy="400110"/>
              </a:xfrm>
              <a:prstGeom prst="rect">
                <a:avLst/>
              </a:prstGeom>
              <a:noFill/>
              <a:effectLst>
                <a:outerShdw blurRad="508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Модуль А</a:t>
                </a:r>
              </a:p>
            </p:txBody>
          </p: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E0D6FD9D-D91F-49BB-A1F0-CDFA752BF8B0}"/>
                </a:ext>
              </a:extLst>
            </p:cNvPr>
            <p:cNvGrpSpPr/>
            <p:nvPr/>
          </p:nvGrpSpPr>
          <p:grpSpPr>
            <a:xfrm>
              <a:off x="1359946" y="3487177"/>
              <a:ext cx="1574158" cy="671331"/>
              <a:chOff x="1412110" y="1956122"/>
              <a:chExt cx="1574158" cy="671331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Прямоугольник: скругленные углы 15">
                <a:extLst>
                  <a:ext uri="{FF2B5EF4-FFF2-40B4-BE49-F238E27FC236}">
                    <a16:creationId xmlns:a16="http://schemas.microsoft.com/office/drawing/2014/main" id="{CBA135E1-481E-41F1-82E5-62B653ED0A10}"/>
                  </a:ext>
                </a:extLst>
              </p:cNvPr>
              <p:cNvSpPr/>
              <p:nvPr/>
            </p:nvSpPr>
            <p:spPr>
              <a:xfrm>
                <a:off x="1412111" y="1956122"/>
                <a:ext cx="1574157" cy="671331"/>
              </a:xfrm>
              <a:prstGeom prst="roundRect">
                <a:avLst/>
              </a:prstGeom>
              <a:grpFill/>
              <a:ln w="762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B8BADD-F3D0-445A-A2E2-DDDE9111063F}"/>
                  </a:ext>
                </a:extLst>
              </p:cNvPr>
              <p:cNvSpPr txBox="1"/>
              <p:nvPr/>
            </p:nvSpPr>
            <p:spPr>
              <a:xfrm>
                <a:off x="1412110" y="2108952"/>
                <a:ext cx="1574157" cy="400110"/>
              </a:xfrm>
              <a:prstGeom prst="rect">
                <a:avLst/>
              </a:prstGeom>
              <a:noFill/>
              <a:effectLst>
                <a:outerShdw blurRad="508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Модуль Б</a:t>
                </a: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9EB0895A-BC87-44C3-A93A-72C52741E37D}"/>
                </a:ext>
              </a:extLst>
            </p:cNvPr>
            <p:cNvGrpSpPr/>
            <p:nvPr/>
          </p:nvGrpSpPr>
          <p:grpSpPr>
            <a:xfrm>
              <a:off x="5028423" y="3487176"/>
              <a:ext cx="1574158" cy="671331"/>
              <a:chOff x="1412110" y="1956122"/>
              <a:chExt cx="1574158" cy="671331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Прямоугольник: скругленные углы 18">
                <a:extLst>
                  <a:ext uri="{FF2B5EF4-FFF2-40B4-BE49-F238E27FC236}">
                    <a16:creationId xmlns:a16="http://schemas.microsoft.com/office/drawing/2014/main" id="{58D25CB5-B6F2-45D9-B73B-946346C38365}"/>
                  </a:ext>
                </a:extLst>
              </p:cNvPr>
              <p:cNvSpPr/>
              <p:nvPr/>
            </p:nvSpPr>
            <p:spPr>
              <a:xfrm>
                <a:off x="1412111" y="1956122"/>
                <a:ext cx="1574157" cy="671331"/>
              </a:xfrm>
              <a:prstGeom prst="roundRect">
                <a:avLst/>
              </a:prstGeom>
              <a:grpFill/>
              <a:ln w="762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59F350-5C1E-4646-A629-D191430418E3}"/>
                  </a:ext>
                </a:extLst>
              </p:cNvPr>
              <p:cNvSpPr txBox="1"/>
              <p:nvPr/>
            </p:nvSpPr>
            <p:spPr>
              <a:xfrm>
                <a:off x="1412110" y="2108952"/>
                <a:ext cx="1574157" cy="400110"/>
              </a:xfrm>
              <a:prstGeom prst="rect">
                <a:avLst/>
              </a:prstGeom>
              <a:noFill/>
              <a:effectLst>
                <a:outerShdw blurRad="508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Модуль Г</a:t>
                </a:r>
              </a:p>
            </p:txBody>
          </p:sp>
        </p:grp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A4C48099-F509-4456-869B-13C45245DDCA}"/>
                </a:ext>
              </a:extLst>
            </p:cNvPr>
            <p:cNvGrpSpPr/>
            <p:nvPr/>
          </p:nvGrpSpPr>
          <p:grpSpPr>
            <a:xfrm>
              <a:off x="356886" y="4976150"/>
              <a:ext cx="1574158" cy="671331"/>
              <a:chOff x="1412110" y="1956122"/>
              <a:chExt cx="1574158" cy="671331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Прямоугольник: скругленные углы 21">
                <a:extLst>
                  <a:ext uri="{FF2B5EF4-FFF2-40B4-BE49-F238E27FC236}">
                    <a16:creationId xmlns:a16="http://schemas.microsoft.com/office/drawing/2014/main" id="{0725B72D-6BA4-40A6-92F3-8BF382F626B7}"/>
                  </a:ext>
                </a:extLst>
              </p:cNvPr>
              <p:cNvSpPr/>
              <p:nvPr/>
            </p:nvSpPr>
            <p:spPr>
              <a:xfrm>
                <a:off x="1412111" y="1956122"/>
                <a:ext cx="1574157" cy="671331"/>
              </a:xfrm>
              <a:prstGeom prst="roundRect">
                <a:avLst/>
              </a:prstGeom>
              <a:grpFill/>
              <a:ln w="762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61AD5E-A469-406B-B78F-7471F9E14AAA}"/>
                  </a:ext>
                </a:extLst>
              </p:cNvPr>
              <p:cNvSpPr txBox="1"/>
              <p:nvPr/>
            </p:nvSpPr>
            <p:spPr>
              <a:xfrm>
                <a:off x="1412110" y="2108952"/>
                <a:ext cx="1574157" cy="400110"/>
              </a:xfrm>
              <a:prstGeom prst="rect">
                <a:avLst/>
              </a:prstGeom>
              <a:noFill/>
              <a:effectLst>
                <a:outerShdw blurRad="508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Модуль Д</a:t>
                </a: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D5A4B394-5AD5-4518-B449-1BC381BE91DA}"/>
                </a:ext>
              </a:extLst>
            </p:cNvPr>
            <p:cNvGrpSpPr/>
            <p:nvPr/>
          </p:nvGrpSpPr>
          <p:grpSpPr>
            <a:xfrm>
              <a:off x="2351587" y="4976047"/>
              <a:ext cx="1574158" cy="671331"/>
              <a:chOff x="1412110" y="1956122"/>
              <a:chExt cx="1574158" cy="671331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5" name="Прямоугольник: скругленные углы 24">
                <a:extLst>
                  <a:ext uri="{FF2B5EF4-FFF2-40B4-BE49-F238E27FC236}">
                    <a16:creationId xmlns:a16="http://schemas.microsoft.com/office/drawing/2014/main" id="{1CB23D3C-8FED-43F8-A819-D4B21E2A41F7}"/>
                  </a:ext>
                </a:extLst>
              </p:cNvPr>
              <p:cNvSpPr/>
              <p:nvPr/>
            </p:nvSpPr>
            <p:spPr>
              <a:xfrm>
                <a:off x="1412111" y="1956122"/>
                <a:ext cx="1574157" cy="671331"/>
              </a:xfrm>
              <a:prstGeom prst="roundRect">
                <a:avLst/>
              </a:prstGeom>
              <a:grpFill/>
              <a:ln w="762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076F84-CB80-4455-A118-67D7C1E0B1FA}"/>
                  </a:ext>
                </a:extLst>
              </p:cNvPr>
              <p:cNvSpPr txBox="1"/>
              <p:nvPr/>
            </p:nvSpPr>
            <p:spPr>
              <a:xfrm>
                <a:off x="1412110" y="2108952"/>
                <a:ext cx="1574157" cy="400110"/>
              </a:xfrm>
              <a:prstGeom prst="rect">
                <a:avLst/>
              </a:prstGeom>
              <a:noFill/>
              <a:effectLst>
                <a:outerShdw blurRad="50800" dist="12700" dir="2700000" algn="tl" rotWithShape="0">
                  <a:prstClr val="black">
                    <a:alpha val="5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/>
                  <a:t>Модуль Е</a:t>
                </a:r>
              </a:p>
            </p:txBody>
          </p:sp>
        </p:grp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D6A833E4-EF73-4C19-BFD8-13FA35EDE44A}"/>
                </a:ext>
              </a:extLst>
            </p:cNvPr>
            <p:cNvSpPr/>
            <p:nvPr/>
          </p:nvSpPr>
          <p:spPr>
            <a:xfrm>
              <a:off x="5028423" y="4992462"/>
              <a:ext cx="1574157" cy="671331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86A4FA-1623-4DCB-9537-0D4FAD03E6E5}"/>
                </a:ext>
              </a:extLst>
            </p:cNvPr>
            <p:cNvSpPr txBox="1"/>
            <p:nvPr/>
          </p:nvSpPr>
          <p:spPr>
            <a:xfrm>
              <a:off x="5028422" y="5145292"/>
              <a:ext cx="1574157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Модуль Ж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5440CC-5447-4BAE-82A4-9C1835E04DF2}"/>
                </a:ext>
              </a:extLst>
            </p:cNvPr>
            <p:cNvSpPr txBox="1"/>
            <p:nvPr/>
          </p:nvSpPr>
          <p:spPr>
            <a:xfrm>
              <a:off x="6732954" y="5410381"/>
              <a:ext cx="1574157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Уровень 3</a:t>
              </a:r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CEF476FC-666F-4EC1-A5B8-24444439783B}"/>
                </a:ext>
              </a:extLst>
            </p:cNvPr>
            <p:cNvCxnSpPr>
              <a:cxnSpLocks/>
            </p:cNvCxnSpPr>
            <p:nvPr/>
          </p:nvCxnSpPr>
          <p:spPr>
            <a:xfrm>
              <a:off x="196770" y="5810491"/>
              <a:ext cx="8002350" cy="0"/>
            </a:xfrm>
            <a:prstGeom prst="line">
              <a:avLst/>
            </a:prstGeom>
            <a:ln w="57150">
              <a:solidFill>
                <a:srgbClr val="F2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748E49-300E-4D59-995C-B64FF2BD59AE}"/>
                </a:ext>
              </a:extLst>
            </p:cNvPr>
            <p:cNvSpPr txBox="1"/>
            <p:nvPr/>
          </p:nvSpPr>
          <p:spPr>
            <a:xfrm>
              <a:off x="6732954" y="3930974"/>
              <a:ext cx="1574157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Уровень 2</a:t>
              </a:r>
            </a:p>
          </p:txBody>
        </p: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1DDBAF6F-2646-43A4-A91B-87924BB202B3}"/>
                </a:ext>
              </a:extLst>
            </p:cNvPr>
            <p:cNvCxnSpPr>
              <a:cxnSpLocks/>
            </p:cNvCxnSpPr>
            <p:nvPr/>
          </p:nvCxnSpPr>
          <p:spPr>
            <a:xfrm>
              <a:off x="1229360" y="4331084"/>
              <a:ext cx="6969760" cy="0"/>
            </a:xfrm>
            <a:prstGeom prst="line">
              <a:avLst/>
            </a:prstGeom>
            <a:ln w="57150">
              <a:solidFill>
                <a:srgbClr val="F2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EC7973-B0FF-4E5B-9FE1-C88A960FE188}"/>
                </a:ext>
              </a:extLst>
            </p:cNvPr>
            <p:cNvSpPr txBox="1"/>
            <p:nvPr/>
          </p:nvSpPr>
          <p:spPr>
            <a:xfrm>
              <a:off x="6732954" y="2526916"/>
              <a:ext cx="1574157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Уровень 1</a:t>
              </a:r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E688CF9B-2BE8-41EA-B213-32AD8AED3676}"/>
                </a:ext>
              </a:extLst>
            </p:cNvPr>
            <p:cNvCxnSpPr>
              <a:cxnSpLocks/>
            </p:cNvCxnSpPr>
            <p:nvPr/>
          </p:nvCxnSpPr>
          <p:spPr>
            <a:xfrm>
              <a:off x="3454400" y="2927026"/>
              <a:ext cx="4744720" cy="0"/>
            </a:xfrm>
            <a:prstGeom prst="line">
              <a:avLst/>
            </a:prstGeom>
            <a:ln w="57150">
              <a:solidFill>
                <a:srgbClr val="F2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9D028C3-CB4F-4C99-A912-8A0A7A4985EE}"/>
              </a:ext>
            </a:extLst>
          </p:cNvPr>
          <p:cNvSpPr txBox="1"/>
          <p:nvPr/>
        </p:nvSpPr>
        <p:spPr>
          <a:xfrm>
            <a:off x="7987451" y="1667746"/>
            <a:ext cx="4216123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Виды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Нисходящая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Заглушки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имитации работы нижних уровней.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Восходящая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Драйверы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имитации работы верхних уровней.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Гибридная (сэндвич)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Комбинация нисходящего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 восходящего подходов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EC006BA-3CDF-4561-BA9C-84118E31EAA5}"/>
              </a:ext>
            </a:extLst>
          </p:cNvPr>
          <p:cNvGrpSpPr/>
          <p:nvPr/>
        </p:nvGrpSpPr>
        <p:grpSpPr>
          <a:xfrm>
            <a:off x="4519214" y="4463773"/>
            <a:ext cx="1504950" cy="685800"/>
            <a:chOff x="4519214" y="4463773"/>
            <a:chExt cx="1504950" cy="6858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6283BDB-5AD4-4BBB-B1D3-9932B4210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9214" y="4463773"/>
              <a:ext cx="1504950" cy="6858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96C67D-ED06-4BE6-8257-1143A1CA66B8}"/>
                </a:ext>
              </a:extLst>
            </p:cNvPr>
            <p:cNvSpPr txBox="1"/>
            <p:nvPr/>
          </p:nvSpPr>
          <p:spPr>
            <a:xfrm>
              <a:off x="4592635" y="4589897"/>
              <a:ext cx="1431529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Заглушка Ж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12B1E0D-EAF4-4988-9C35-0CAFAF2EC03A}"/>
              </a:ext>
            </a:extLst>
          </p:cNvPr>
          <p:cNvGrpSpPr/>
          <p:nvPr/>
        </p:nvGrpSpPr>
        <p:grpSpPr>
          <a:xfrm>
            <a:off x="270947" y="4443572"/>
            <a:ext cx="1504950" cy="685800"/>
            <a:chOff x="270947" y="4443572"/>
            <a:chExt cx="1504950" cy="685800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8DDB467E-A8AA-4D5A-8832-80DDFA724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947" y="4443572"/>
              <a:ext cx="1504950" cy="6858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DB8D89-F808-4DF5-A3A3-E3D0FF25F1DA}"/>
                </a:ext>
              </a:extLst>
            </p:cNvPr>
            <p:cNvSpPr txBox="1"/>
            <p:nvPr/>
          </p:nvSpPr>
          <p:spPr>
            <a:xfrm>
              <a:off x="344368" y="4569696"/>
              <a:ext cx="1431529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Заглушка Д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E6E38B9C-9CFA-486C-BF5F-F6896F6EFF2D}"/>
              </a:ext>
            </a:extLst>
          </p:cNvPr>
          <p:cNvGrpSpPr/>
          <p:nvPr/>
        </p:nvGrpSpPr>
        <p:grpSpPr>
          <a:xfrm>
            <a:off x="2085368" y="4443572"/>
            <a:ext cx="1504950" cy="685800"/>
            <a:chOff x="2085368" y="4443572"/>
            <a:chExt cx="1504950" cy="685800"/>
          </a:xfrm>
        </p:grpSpPr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F7B8D150-ADDE-467C-AFF9-E97C0938C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368" y="4443572"/>
              <a:ext cx="1504950" cy="6858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CDA5604-B65B-4B48-8262-E8FC5708C229}"/>
                </a:ext>
              </a:extLst>
            </p:cNvPr>
            <p:cNvSpPr txBox="1"/>
            <p:nvPr/>
          </p:nvSpPr>
          <p:spPr>
            <a:xfrm>
              <a:off x="2158789" y="4569696"/>
              <a:ext cx="1431529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Заглушка Е</a:t>
              </a:r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4A580E8E-F270-443B-A33F-056BBB151226}"/>
              </a:ext>
            </a:extLst>
          </p:cNvPr>
          <p:cNvGrpSpPr/>
          <p:nvPr/>
        </p:nvGrpSpPr>
        <p:grpSpPr>
          <a:xfrm>
            <a:off x="3183120" y="1823746"/>
            <a:ext cx="1504950" cy="685800"/>
            <a:chOff x="4519214" y="4463773"/>
            <a:chExt cx="1504950" cy="685800"/>
          </a:xfrm>
        </p:grpSpPr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id="{CFE7322E-E122-41AB-B869-454BEC7F3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9214" y="4463773"/>
              <a:ext cx="1504950" cy="6858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1E5BAC3-EB77-45F1-9A84-5E55CB06A095}"/>
                </a:ext>
              </a:extLst>
            </p:cNvPr>
            <p:cNvSpPr txBox="1"/>
            <p:nvPr/>
          </p:nvSpPr>
          <p:spPr>
            <a:xfrm>
              <a:off x="4592635" y="4589897"/>
              <a:ext cx="1431529" cy="400110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Драйвер 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80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Фреймворки и другие инструменты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Средства интеграционного тестирования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8F309-CAD2-4CEF-9C7C-62FAC3B55A2A}"/>
              </a:ext>
            </a:extLst>
          </p:cNvPr>
          <p:cNvSpPr txBox="1"/>
          <p:nvPr/>
        </p:nvSpPr>
        <p:spPr>
          <a:xfrm>
            <a:off x="8016241" y="2059804"/>
            <a:ext cx="3887718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Junit (Java)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TestNG (Java)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PyTest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(Python)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Selenium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(WEB)</a:t>
            </a:r>
            <a:endParaRPr lang="en-US" sz="28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Postman</a:t>
            </a:r>
            <a:r>
              <a:rPr lang="en-US" sz="2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(API)</a:t>
            </a:r>
            <a:endParaRPr lang="ru-RU" sz="2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00000"/>
                </a:solidFill>
                <a:ea typeface="Calibri" panose="020F0502020204030204" pitchFamily="34" charset="0"/>
              </a:rPr>
              <a:t>и т. д.</a:t>
            </a:r>
            <a:endParaRPr lang="ru-RU" sz="2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18A804F-679F-4461-BA41-CB11C7A92201}"/>
              </a:ext>
            </a:extLst>
          </p:cNvPr>
          <p:cNvGrpSpPr/>
          <p:nvPr/>
        </p:nvGrpSpPr>
        <p:grpSpPr>
          <a:xfrm>
            <a:off x="600205" y="1197578"/>
            <a:ext cx="6190072" cy="4745256"/>
            <a:chOff x="5301202" y="1103186"/>
            <a:chExt cx="6190072" cy="4745256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4952CEBF-850B-4A35-A356-677B44479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597" y="1103186"/>
              <a:ext cx="3121688" cy="1808791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94C2F94-EFE3-4860-9E04-AF06327CD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202" y="2940435"/>
              <a:ext cx="2095483" cy="117871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0A30F35-9517-4F6A-895A-723056BCB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7" t="9494" r="6615" b="14249"/>
            <a:stretch/>
          </p:blipFill>
          <p:spPr>
            <a:xfrm>
              <a:off x="9257122" y="3047179"/>
              <a:ext cx="2234152" cy="89884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E9BDA1A2-58A9-43FB-9089-1C6E3C46D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944" y="4408398"/>
              <a:ext cx="1534196" cy="1407587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7420CED5-C4EF-4FD2-B878-C23E1C619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6928" y="4408398"/>
              <a:ext cx="1619848" cy="1440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580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Вычислитель и тестовый метод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Архитектура приложения</a:t>
            </a:r>
          </a:p>
        </p:txBody>
      </p: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FED8CE8-F74D-4555-8B3D-7C6A5C5B0A1E}"/>
              </a:ext>
            </a:extLst>
          </p:cNvPr>
          <p:cNvGrpSpPr/>
          <p:nvPr/>
        </p:nvGrpSpPr>
        <p:grpSpPr>
          <a:xfrm>
            <a:off x="395568" y="1709705"/>
            <a:ext cx="8171355" cy="3878427"/>
            <a:chOff x="590032" y="1330181"/>
            <a:chExt cx="7365248" cy="3495819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5F581AB4-4E57-43BA-9FB3-1F920278E4B0}"/>
                </a:ext>
              </a:extLst>
            </p:cNvPr>
            <p:cNvSpPr/>
            <p:nvPr/>
          </p:nvSpPr>
          <p:spPr>
            <a:xfrm>
              <a:off x="934720" y="1330181"/>
              <a:ext cx="6482080" cy="3495819"/>
            </a:xfrm>
            <a:prstGeom prst="roundRect">
              <a:avLst>
                <a:gd name="adj" fmla="val 10051"/>
              </a:avLst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93825B-E052-4AAA-8B61-D124BADA5951}"/>
                </a:ext>
              </a:extLst>
            </p:cNvPr>
            <p:cNvSpPr txBox="1"/>
            <p:nvPr/>
          </p:nvSpPr>
          <p:spPr>
            <a:xfrm>
              <a:off x="904612" y="1378060"/>
              <a:ext cx="2131162" cy="430887"/>
            </a:xfrm>
            <a:prstGeom prst="rect">
              <a:avLst/>
            </a:prstGeom>
            <a:noFill/>
            <a:effectLst>
              <a:outerShdw blurRad="50800" dist="12700" dir="2700000" algn="tl" rotWithShape="0">
                <a:prstClr val="black">
                  <a:alpha val="5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/>
                <a:t>CalculateFully</a:t>
              </a:r>
              <a:endParaRPr lang="ru-RU" sz="2200" dirty="0"/>
            </a:p>
          </p:txBody>
        </p: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7D104662-7BB7-429F-82F9-9A799DB9A507}"/>
                </a:ext>
              </a:extLst>
            </p:cNvPr>
            <p:cNvGrpSpPr/>
            <p:nvPr/>
          </p:nvGrpSpPr>
          <p:grpSpPr>
            <a:xfrm>
              <a:off x="4597141" y="3429000"/>
              <a:ext cx="2509735" cy="1102793"/>
              <a:chOff x="4842106" y="2201239"/>
              <a:chExt cx="2509735" cy="1102793"/>
            </a:xfrm>
          </p:grpSpPr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BDB55C99-00C2-4F93-8547-5A7DE5D2DC2E}"/>
                  </a:ext>
                </a:extLst>
              </p:cNvPr>
              <p:cNvGrpSpPr/>
              <p:nvPr/>
            </p:nvGrpSpPr>
            <p:grpSpPr>
              <a:xfrm>
                <a:off x="4842106" y="2201239"/>
                <a:ext cx="2509735" cy="1102793"/>
                <a:chOff x="4842106" y="2201239"/>
                <a:chExt cx="2509735" cy="1227761"/>
              </a:xfrm>
            </p:grpSpPr>
            <p:grpSp>
              <p:nvGrpSpPr>
                <p:cNvPr id="36" name="Группа 35">
                  <a:extLst>
                    <a:ext uri="{FF2B5EF4-FFF2-40B4-BE49-F238E27FC236}">
                      <a16:creationId xmlns:a16="http://schemas.microsoft.com/office/drawing/2014/main" id="{0801D76E-7519-4291-86E1-2693E0EDCAA6}"/>
                    </a:ext>
                  </a:extLst>
                </p:cNvPr>
                <p:cNvGrpSpPr/>
                <p:nvPr/>
              </p:nvGrpSpPr>
              <p:grpSpPr>
                <a:xfrm>
                  <a:off x="4842106" y="2201239"/>
                  <a:ext cx="2438918" cy="1227761"/>
                  <a:chOff x="1432558" y="2825088"/>
                  <a:chExt cx="1608882" cy="1456142"/>
                </a:xfrm>
              </p:grpSpPr>
              <p:sp>
                <p:nvSpPr>
                  <p:cNvPr id="37" name="Прямоугольник: скругленные углы 36">
                    <a:extLst>
                      <a:ext uri="{FF2B5EF4-FFF2-40B4-BE49-F238E27FC236}">
                        <a16:creationId xmlns:a16="http://schemas.microsoft.com/office/drawing/2014/main" id="{77A9662D-AC7C-4D9B-B7A2-7D72F54ACCFD}"/>
                      </a:ext>
                    </a:extLst>
                  </p:cNvPr>
                  <p:cNvSpPr/>
                  <p:nvPr/>
                </p:nvSpPr>
                <p:spPr>
                  <a:xfrm>
                    <a:off x="1432559" y="2825088"/>
                    <a:ext cx="1608881" cy="145614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F4179C-C475-48C9-94CA-C288A34AA7A8}"/>
                      </a:ext>
                    </a:extLst>
                  </p:cNvPr>
                  <p:cNvSpPr txBox="1"/>
                  <p:nvPr/>
                </p:nvSpPr>
                <p:spPr>
                  <a:xfrm>
                    <a:off x="1432558" y="2827479"/>
                    <a:ext cx="1608882" cy="400110"/>
                  </a:xfrm>
                  <a:prstGeom prst="rect">
                    <a:avLst/>
                  </a:prstGeom>
                  <a:noFill/>
                  <a:effectLst>
                    <a:outerShdw blurRad="50800" dist="12700" dir="2700000" algn="tl" rotWithShape="0">
                      <a:prstClr val="black">
                        <a:alpha val="5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Sorting_3</a:t>
                    </a:r>
                    <a:endParaRPr lang="ru-RU" sz="2000" dirty="0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48570E-E790-4050-A7F4-37CD87C99AEC}"/>
                    </a:ext>
                  </a:extLst>
                </p:cNvPr>
                <p:cNvSpPr txBox="1"/>
                <p:nvPr/>
              </p:nvSpPr>
              <p:spPr>
                <a:xfrm>
                  <a:off x="4912923" y="2678700"/>
                  <a:ext cx="2438918" cy="69249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300" dirty="0"/>
                    <a:t>Int[] </a:t>
                  </a:r>
                  <a:r>
                    <a:rPr lang="en-US" sz="1300" dirty="0" err="1"/>
                    <a:t>FormArrayOfModules</a:t>
                  </a:r>
                  <a:r>
                    <a:rPr lang="en-US" sz="1300" dirty="0"/>
                    <a:t>(int[])</a:t>
                  </a:r>
                </a:p>
                <a:p>
                  <a:pPr algn="just"/>
                  <a:r>
                    <a:rPr lang="en-US" sz="1300" dirty="0"/>
                    <a:t>void </a:t>
                  </a:r>
                  <a:r>
                    <a:rPr lang="en-US" sz="1300" dirty="0" err="1"/>
                    <a:t>sortArray</a:t>
                  </a:r>
                  <a:r>
                    <a:rPr lang="en-US" sz="1300" dirty="0"/>
                    <a:t>(int[])</a:t>
                  </a:r>
                </a:p>
                <a:p>
                  <a:pPr algn="just"/>
                  <a:r>
                    <a:rPr lang="en-US" sz="1300" dirty="0"/>
                    <a:t>double[] </a:t>
                  </a:r>
                  <a:r>
                    <a:rPr lang="en-US" sz="1300" dirty="0" err="1"/>
                    <a:t>IntToDoubleArray</a:t>
                  </a:r>
                  <a:r>
                    <a:rPr lang="en-US" sz="1300" dirty="0"/>
                    <a:t>(int[])</a:t>
                  </a:r>
                  <a:endParaRPr lang="ru-RU" sz="1300" dirty="0"/>
                </a:p>
              </p:txBody>
            </p:sp>
          </p:grp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58998B5E-FE92-447C-B76C-71A72A584379}"/>
                  </a:ext>
                </a:extLst>
              </p:cNvPr>
              <p:cNvCxnSpPr/>
              <p:nvPr/>
            </p:nvCxnSpPr>
            <p:spPr>
              <a:xfrm>
                <a:off x="4842106" y="2603740"/>
                <a:ext cx="2438918" cy="0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1D2902DC-5BD6-4562-8369-4374A6EEBEE1}"/>
                </a:ext>
              </a:extLst>
            </p:cNvPr>
            <p:cNvGrpSpPr/>
            <p:nvPr/>
          </p:nvGrpSpPr>
          <p:grpSpPr>
            <a:xfrm>
              <a:off x="1402752" y="1964330"/>
              <a:ext cx="2686805" cy="961750"/>
              <a:chOff x="1402752" y="1964330"/>
              <a:chExt cx="2686805" cy="961750"/>
            </a:xfrm>
          </p:grpSpPr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9F8B6910-8A53-483A-98F1-7C8C2F4B708E}"/>
                  </a:ext>
                </a:extLst>
              </p:cNvPr>
              <p:cNvGrpSpPr/>
              <p:nvPr/>
            </p:nvGrpSpPr>
            <p:grpSpPr>
              <a:xfrm>
                <a:off x="1402752" y="1964330"/>
                <a:ext cx="2535264" cy="961750"/>
                <a:chOff x="1432558" y="2825088"/>
                <a:chExt cx="1608882" cy="1456142"/>
              </a:xfrm>
            </p:grpSpPr>
            <p:sp>
              <p:nvSpPr>
                <p:cNvPr id="5" name="Прямоугольник: скругленные углы 4">
                  <a:extLst>
                    <a:ext uri="{FF2B5EF4-FFF2-40B4-BE49-F238E27FC236}">
                      <a16:creationId xmlns:a16="http://schemas.microsoft.com/office/drawing/2014/main" id="{3F8ED6CA-EF36-4AFF-B303-07035FEE4D2A}"/>
                    </a:ext>
                  </a:extLst>
                </p:cNvPr>
                <p:cNvSpPr/>
                <p:nvPr/>
              </p:nvSpPr>
              <p:spPr>
                <a:xfrm>
                  <a:off x="1432559" y="2825088"/>
                  <a:ext cx="1608881" cy="1456142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006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82D333E-EB07-44F3-AB65-5802A9125DF2}"/>
                    </a:ext>
                  </a:extLst>
                </p:cNvPr>
                <p:cNvSpPr txBox="1"/>
                <p:nvPr/>
              </p:nvSpPr>
              <p:spPr>
                <a:xfrm>
                  <a:off x="1432558" y="2827479"/>
                  <a:ext cx="1608882" cy="400110"/>
                </a:xfrm>
                <a:prstGeom prst="rect">
                  <a:avLst/>
                </a:prstGeom>
                <a:noFill/>
                <a:effectLst>
                  <a:outerShdw blurRad="50800" dist="12700" dir="2700000" algn="tl" rotWithShape="0">
                    <a:prstClr val="black">
                      <a:alpha val="5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Matrix_3</a:t>
                  </a:r>
                  <a:endParaRPr lang="ru-RU" sz="2000" dirty="0"/>
                </a:p>
              </p:txBody>
            </p:sp>
          </p:grpSp>
          <p:grpSp>
            <p:nvGrpSpPr>
              <p:cNvPr id="58" name="Группа 57">
                <a:extLst>
                  <a:ext uri="{FF2B5EF4-FFF2-40B4-BE49-F238E27FC236}">
                    <a16:creationId xmlns:a16="http://schemas.microsoft.com/office/drawing/2014/main" id="{0D0C4E25-8886-428D-AD7C-BF211B6F71D1}"/>
                  </a:ext>
                </a:extLst>
              </p:cNvPr>
              <p:cNvGrpSpPr/>
              <p:nvPr/>
            </p:nvGrpSpPr>
            <p:grpSpPr>
              <a:xfrm>
                <a:off x="1418790" y="2366831"/>
                <a:ext cx="2670767" cy="523668"/>
                <a:chOff x="1418790" y="2366831"/>
                <a:chExt cx="2670767" cy="523668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FBE3A2D-3FFA-4BF1-A0D9-91F6758443E1}"/>
                    </a:ext>
                  </a:extLst>
                </p:cNvPr>
                <p:cNvSpPr txBox="1"/>
                <p:nvPr/>
              </p:nvSpPr>
              <p:spPr>
                <a:xfrm>
                  <a:off x="1497983" y="2398056"/>
                  <a:ext cx="2591574" cy="49244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void </a:t>
                  </a:r>
                  <a:r>
                    <a:rPr lang="en-US" sz="1300" dirty="0" err="1"/>
                    <a:t>SwapDiagonals</a:t>
                  </a:r>
                  <a:r>
                    <a:rPr lang="en-US" sz="1300" dirty="0"/>
                    <a:t>(double[][])</a:t>
                  </a:r>
                </a:p>
                <a:p>
                  <a:r>
                    <a:rPr lang="en-US" sz="1300" dirty="0"/>
                    <a:t>void </a:t>
                  </a:r>
                  <a:r>
                    <a:rPr lang="en-US" sz="1300" dirty="0" err="1"/>
                    <a:t>ElementsToZeros</a:t>
                  </a:r>
                  <a:r>
                    <a:rPr lang="en-US" sz="1300" dirty="0"/>
                    <a:t>(double[][])</a:t>
                  </a:r>
                  <a:endParaRPr lang="ru-RU" sz="1300" dirty="0"/>
                </a:p>
              </p:txBody>
            </p:sp>
            <p:cxnSp>
              <p:nvCxnSpPr>
                <p:cNvPr id="46" name="Прямая соединительная линия 45">
                  <a:extLst>
                    <a:ext uri="{FF2B5EF4-FFF2-40B4-BE49-F238E27FC236}">
                      <a16:creationId xmlns:a16="http://schemas.microsoft.com/office/drawing/2014/main" id="{90886279-9551-4079-8E94-48FCCB34E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8790" y="2366831"/>
                  <a:ext cx="2519226" cy="0"/>
                </a:xfrm>
                <a:prstGeom prst="line">
                  <a:avLst/>
                </a:prstGeom>
                <a:ln w="38100">
                  <a:solidFill>
                    <a:srgbClr val="0066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35D38A0B-BF6D-49A7-91F7-F9FECCA86F8C}"/>
                </a:ext>
              </a:extLst>
            </p:cNvPr>
            <p:cNvGrpSpPr/>
            <p:nvPr/>
          </p:nvGrpSpPr>
          <p:grpSpPr>
            <a:xfrm>
              <a:off x="1542290" y="3535960"/>
              <a:ext cx="2548789" cy="888898"/>
              <a:chOff x="1678490" y="3983365"/>
              <a:chExt cx="2548789" cy="888898"/>
            </a:xfrm>
          </p:grpSpPr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96AAA256-2CE0-4346-84EF-68598D8C7113}"/>
                  </a:ext>
                </a:extLst>
              </p:cNvPr>
              <p:cNvGrpSpPr/>
              <p:nvPr/>
            </p:nvGrpSpPr>
            <p:grpSpPr>
              <a:xfrm>
                <a:off x="1678490" y="3983365"/>
                <a:ext cx="2548789" cy="888898"/>
                <a:chOff x="1678490" y="3983365"/>
                <a:chExt cx="2548789" cy="888898"/>
              </a:xfrm>
            </p:grpSpPr>
            <p:grpSp>
              <p:nvGrpSpPr>
                <p:cNvPr id="33" name="Группа 32">
                  <a:extLst>
                    <a:ext uri="{FF2B5EF4-FFF2-40B4-BE49-F238E27FC236}">
                      <a16:creationId xmlns:a16="http://schemas.microsoft.com/office/drawing/2014/main" id="{FB31382D-4A6D-4AED-A0F9-45AE65FE25AF}"/>
                    </a:ext>
                  </a:extLst>
                </p:cNvPr>
                <p:cNvGrpSpPr/>
                <p:nvPr/>
              </p:nvGrpSpPr>
              <p:grpSpPr>
                <a:xfrm>
                  <a:off x="1678490" y="3983365"/>
                  <a:ext cx="2259526" cy="888898"/>
                  <a:chOff x="1432558" y="2825088"/>
                  <a:chExt cx="1608882" cy="1456142"/>
                </a:xfrm>
              </p:grpSpPr>
              <p:sp>
                <p:nvSpPr>
                  <p:cNvPr id="34" name="Прямоугольник: скругленные углы 33">
                    <a:extLst>
                      <a:ext uri="{FF2B5EF4-FFF2-40B4-BE49-F238E27FC236}">
                        <a16:creationId xmlns:a16="http://schemas.microsoft.com/office/drawing/2014/main" id="{D7A9BFAA-1DB9-4AC8-8E04-BDE915C49783}"/>
                      </a:ext>
                    </a:extLst>
                  </p:cNvPr>
                  <p:cNvSpPr/>
                  <p:nvPr/>
                </p:nvSpPr>
                <p:spPr>
                  <a:xfrm>
                    <a:off x="1432559" y="2825088"/>
                    <a:ext cx="1608881" cy="1456142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66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CC7A0E7-65E3-4348-AF95-F8BE8C4F2EAF}"/>
                      </a:ext>
                    </a:extLst>
                  </p:cNvPr>
                  <p:cNvSpPr txBox="1"/>
                  <p:nvPr/>
                </p:nvSpPr>
                <p:spPr>
                  <a:xfrm>
                    <a:off x="1432558" y="2827480"/>
                    <a:ext cx="1608882" cy="400110"/>
                  </a:xfrm>
                  <a:prstGeom prst="rect">
                    <a:avLst/>
                  </a:prstGeom>
                  <a:noFill/>
                  <a:effectLst>
                    <a:outerShdw blurRad="50800" dist="12700" dir="2700000" algn="tl" rotWithShape="0">
                      <a:prstClr val="black">
                        <a:alpha val="5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Matrix_2</a:t>
                    </a:r>
                    <a:endParaRPr lang="ru-RU" sz="2000" dirty="0"/>
                  </a:p>
                </p:txBody>
              </p: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6E91BD-589F-4A3C-BBF0-A8FA3CA19FE3}"/>
                    </a:ext>
                  </a:extLst>
                </p:cNvPr>
                <p:cNvSpPr txBox="1"/>
                <p:nvPr/>
              </p:nvSpPr>
              <p:spPr>
                <a:xfrm>
                  <a:off x="1720326" y="4395088"/>
                  <a:ext cx="2506953" cy="44386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double[] </a:t>
                  </a:r>
                  <a:r>
                    <a:rPr lang="en-US" sz="1300" dirty="0" err="1"/>
                    <a:t>FormArray</a:t>
                  </a:r>
                  <a:r>
                    <a:rPr lang="en-US" sz="1300" dirty="0"/>
                    <a:t>(double[][])</a:t>
                  </a:r>
                </a:p>
                <a:p>
                  <a:r>
                    <a:rPr lang="en-US" sz="1300" dirty="0"/>
                    <a:t>int[] </a:t>
                  </a:r>
                  <a:r>
                    <a:rPr lang="en-US" sz="1300" dirty="0" err="1"/>
                    <a:t>DoubleToIntArray</a:t>
                  </a:r>
                  <a:r>
                    <a:rPr lang="en-US" sz="1300" dirty="0"/>
                    <a:t>(double[])</a:t>
                  </a:r>
                  <a:endParaRPr lang="ru-RU" sz="1300" dirty="0"/>
                </a:p>
              </p:txBody>
            </p:sp>
          </p:grp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4D1A0DEA-41E3-4981-97B7-BFDFD846D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8490" y="4375257"/>
                <a:ext cx="2259526" cy="0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E1DAEBD3-C64D-4958-8B50-4EF2503C12D8}"/>
                </a:ext>
              </a:extLst>
            </p:cNvPr>
            <p:cNvGrpSpPr/>
            <p:nvPr/>
          </p:nvGrpSpPr>
          <p:grpSpPr>
            <a:xfrm>
              <a:off x="4595764" y="1964330"/>
              <a:ext cx="2579147" cy="983691"/>
              <a:chOff x="7421134" y="2221004"/>
              <a:chExt cx="2579147" cy="983691"/>
            </a:xfrm>
          </p:grpSpPr>
          <p:grpSp>
            <p:nvGrpSpPr>
              <p:cNvPr id="40" name="Группа 39">
                <a:extLst>
                  <a:ext uri="{FF2B5EF4-FFF2-40B4-BE49-F238E27FC236}">
                    <a16:creationId xmlns:a16="http://schemas.microsoft.com/office/drawing/2014/main" id="{A76AE671-883B-4D3C-972D-D4766E601D0B}"/>
                  </a:ext>
                </a:extLst>
              </p:cNvPr>
              <p:cNvGrpSpPr/>
              <p:nvPr/>
            </p:nvGrpSpPr>
            <p:grpSpPr>
              <a:xfrm>
                <a:off x="7421134" y="2221004"/>
                <a:ext cx="2438916" cy="983691"/>
                <a:chOff x="1432558" y="2825088"/>
                <a:chExt cx="1608882" cy="1456142"/>
              </a:xfrm>
            </p:grpSpPr>
            <p:sp>
              <p:nvSpPr>
                <p:cNvPr id="41" name="Прямоугольник: скругленные углы 40">
                  <a:extLst>
                    <a:ext uri="{FF2B5EF4-FFF2-40B4-BE49-F238E27FC236}">
                      <a16:creationId xmlns:a16="http://schemas.microsoft.com/office/drawing/2014/main" id="{07793AA3-C8FA-432B-9B02-41A014A99487}"/>
                    </a:ext>
                  </a:extLst>
                </p:cNvPr>
                <p:cNvSpPr/>
                <p:nvPr/>
              </p:nvSpPr>
              <p:spPr>
                <a:xfrm>
                  <a:off x="1432559" y="2825088"/>
                  <a:ext cx="1608881" cy="1456142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rgbClr val="0066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FDAD030-AFFB-457C-AF6F-685B1355B3F9}"/>
                    </a:ext>
                  </a:extLst>
                </p:cNvPr>
                <p:cNvSpPr txBox="1"/>
                <p:nvPr/>
              </p:nvSpPr>
              <p:spPr>
                <a:xfrm>
                  <a:off x="1432558" y="2827479"/>
                  <a:ext cx="1608882" cy="400110"/>
                </a:xfrm>
                <a:prstGeom prst="rect">
                  <a:avLst/>
                </a:prstGeom>
                <a:noFill/>
                <a:effectLst>
                  <a:outerShdw blurRad="50800" dist="12700" dir="2700000" algn="tl" rotWithShape="0">
                    <a:prstClr val="black">
                      <a:alpha val="5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Array_1</a:t>
                  </a:r>
                  <a:endParaRPr lang="ru-RU" sz="2000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F5229B6-9482-42F1-9657-4338537683B4}"/>
                  </a:ext>
                </a:extLst>
              </p:cNvPr>
              <p:cNvSpPr txBox="1"/>
              <p:nvPr/>
            </p:nvSpPr>
            <p:spPr>
              <a:xfrm>
                <a:off x="7493328" y="2657845"/>
                <a:ext cx="2506953" cy="4438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300" dirty="0"/>
                  <a:t>Int </a:t>
                </a:r>
                <a:r>
                  <a:rPr lang="en-US" sz="1300" dirty="0" err="1"/>
                  <a:t>CountLessThanAvg</a:t>
                </a:r>
                <a:r>
                  <a:rPr lang="en-US" sz="1300" dirty="0"/>
                  <a:t> (double[])</a:t>
                </a:r>
              </a:p>
              <a:p>
                <a:r>
                  <a:rPr lang="en-US" sz="1300" dirty="0"/>
                  <a:t>double[][] </a:t>
                </a:r>
                <a:r>
                  <a:rPr lang="en-US" sz="1300" dirty="0" err="1"/>
                  <a:t>findDivByThree</a:t>
                </a:r>
                <a:r>
                  <a:rPr lang="en-US" sz="1300" dirty="0"/>
                  <a:t>(double[])</a:t>
                </a:r>
                <a:endParaRPr lang="ru-RU" sz="1300" dirty="0"/>
              </a:p>
            </p:txBody>
          </p:sp>
          <p:cxnSp>
            <p:nvCxnSpPr>
              <p:cNvPr id="54" name="Прямая соединительная линия 53">
                <a:extLst>
                  <a:ext uri="{FF2B5EF4-FFF2-40B4-BE49-F238E27FC236}">
                    <a16:creationId xmlns:a16="http://schemas.microsoft.com/office/drawing/2014/main" id="{D1D1C095-0A52-4F66-9266-CFC87D2FF7E9}"/>
                  </a:ext>
                </a:extLst>
              </p:cNvPr>
              <p:cNvCxnSpPr/>
              <p:nvPr/>
            </p:nvCxnSpPr>
            <p:spPr>
              <a:xfrm>
                <a:off x="7421134" y="2630731"/>
                <a:ext cx="2438918" cy="0"/>
              </a:xfrm>
              <a:prstGeom prst="line">
                <a:avLst/>
              </a:prstGeom>
              <a:ln w="381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7A000100-6E50-468B-B2D1-2EC092C84DB3}"/>
                </a:ext>
              </a:extLst>
            </p:cNvPr>
            <p:cNvCxnSpPr>
              <a:stCxn id="5" idx="2"/>
              <a:endCxn id="35" idx="0"/>
            </p:cNvCxnSpPr>
            <p:nvPr/>
          </p:nvCxnSpPr>
          <p:spPr>
            <a:xfrm>
              <a:off x="2670385" y="2926080"/>
              <a:ext cx="1668" cy="611340"/>
            </a:xfrm>
            <a:prstGeom prst="straightConnector1">
              <a:avLst/>
            </a:prstGeom>
            <a:ln w="571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>
              <a:extLst>
                <a:ext uri="{FF2B5EF4-FFF2-40B4-BE49-F238E27FC236}">
                  <a16:creationId xmlns:a16="http://schemas.microsoft.com/office/drawing/2014/main" id="{79F02251-E726-4E6D-864A-25760278A2E4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800147" y="3980396"/>
              <a:ext cx="796996" cy="1"/>
            </a:xfrm>
            <a:prstGeom prst="straightConnector1">
              <a:avLst/>
            </a:prstGeom>
            <a:ln w="571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id="{3575E27B-AD45-4762-B2E8-5E4A54188B59}"/>
                </a:ext>
              </a:extLst>
            </p:cNvPr>
            <p:cNvCxnSpPr>
              <a:cxnSpLocks/>
              <a:stCxn id="38" idx="0"/>
              <a:endCxn id="41" idx="2"/>
            </p:cNvCxnSpPr>
            <p:nvPr/>
          </p:nvCxnSpPr>
          <p:spPr>
            <a:xfrm flipH="1" flipV="1">
              <a:off x="5815223" y="2948021"/>
              <a:ext cx="1377" cy="482790"/>
            </a:xfrm>
            <a:prstGeom prst="straightConnector1">
              <a:avLst/>
            </a:prstGeom>
            <a:ln w="571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>
              <a:extLst>
                <a:ext uri="{FF2B5EF4-FFF2-40B4-BE49-F238E27FC236}">
                  <a16:creationId xmlns:a16="http://schemas.microsoft.com/office/drawing/2014/main" id="{95223AF7-AA55-4D2A-AE65-DEDE1DAB24A4}"/>
                </a:ext>
              </a:extLst>
            </p:cNvPr>
            <p:cNvCxnSpPr>
              <a:cxnSpLocks/>
            </p:cNvCxnSpPr>
            <p:nvPr/>
          </p:nvCxnSpPr>
          <p:spPr>
            <a:xfrm>
              <a:off x="590032" y="2456175"/>
              <a:ext cx="797932" cy="0"/>
            </a:xfrm>
            <a:prstGeom prst="straightConnector1">
              <a:avLst/>
            </a:prstGeom>
            <a:ln w="571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4DED94A7-8110-419B-ADC9-2761A9528D88}"/>
                </a:ext>
              </a:extLst>
            </p:cNvPr>
            <p:cNvCxnSpPr>
              <a:cxnSpLocks/>
            </p:cNvCxnSpPr>
            <p:nvPr/>
          </p:nvCxnSpPr>
          <p:spPr>
            <a:xfrm>
              <a:off x="7034680" y="2494270"/>
              <a:ext cx="920600" cy="0"/>
            </a:xfrm>
            <a:prstGeom prst="straightConnector1">
              <a:avLst/>
            </a:prstGeom>
            <a:ln w="5715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9B479006-FA14-46BF-9AEE-A9312FD0810F}"/>
              </a:ext>
            </a:extLst>
          </p:cNvPr>
          <p:cNvGrpSpPr/>
          <p:nvPr/>
        </p:nvGrpSpPr>
        <p:grpSpPr>
          <a:xfrm>
            <a:off x="8851880" y="3557185"/>
            <a:ext cx="2980869" cy="1585901"/>
            <a:chOff x="1297238" y="2413259"/>
            <a:chExt cx="2980869" cy="1585901"/>
          </a:xfrm>
        </p:grpSpPr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D8906248-EBFA-4586-A2D0-08791C5669C8}"/>
                </a:ext>
              </a:extLst>
            </p:cNvPr>
            <p:cNvGrpSpPr/>
            <p:nvPr/>
          </p:nvGrpSpPr>
          <p:grpSpPr>
            <a:xfrm>
              <a:off x="1297238" y="2413259"/>
              <a:ext cx="2980869" cy="1585901"/>
              <a:chOff x="1297238" y="2413259"/>
              <a:chExt cx="2980869" cy="1585901"/>
            </a:xfrm>
          </p:grpSpPr>
          <p:sp>
            <p:nvSpPr>
              <p:cNvPr id="49" name="Прямоугольник: скругленные углы 48">
                <a:extLst>
                  <a:ext uri="{FF2B5EF4-FFF2-40B4-BE49-F238E27FC236}">
                    <a16:creationId xmlns:a16="http://schemas.microsoft.com/office/drawing/2014/main" id="{C530D16B-BFAA-44F0-B67C-99E49CFA0AD6}"/>
                  </a:ext>
                </a:extLst>
              </p:cNvPr>
              <p:cNvSpPr/>
              <p:nvPr/>
            </p:nvSpPr>
            <p:spPr>
              <a:xfrm>
                <a:off x="1297240" y="2413259"/>
                <a:ext cx="2812740" cy="158590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006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FE9ACB8A-399E-490D-A2AB-748FEAF47F09}"/>
                  </a:ext>
                </a:extLst>
              </p:cNvPr>
              <p:cNvGrpSpPr/>
              <p:nvPr/>
            </p:nvGrpSpPr>
            <p:grpSpPr>
              <a:xfrm>
                <a:off x="1297238" y="2415012"/>
                <a:ext cx="2980869" cy="1433551"/>
                <a:chOff x="1297238" y="2415012"/>
                <a:chExt cx="2980869" cy="1433551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39C7EB8-24BE-4D16-A4F6-1F8403A4688D}"/>
                    </a:ext>
                  </a:extLst>
                </p:cNvPr>
                <p:cNvSpPr txBox="1"/>
                <p:nvPr/>
              </p:nvSpPr>
              <p:spPr>
                <a:xfrm>
                  <a:off x="1297238" y="2415012"/>
                  <a:ext cx="2812742" cy="400110"/>
                </a:xfrm>
                <a:prstGeom prst="rect">
                  <a:avLst/>
                </a:prstGeom>
                <a:noFill/>
                <a:effectLst>
                  <a:outerShdw blurRad="50800" dist="12700" dir="2700000" algn="tl" rotWithShape="0">
                    <a:prstClr val="black">
                      <a:alpha val="5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err="1"/>
                    <a:t>CalculatorTest</a:t>
                  </a:r>
                  <a:endParaRPr lang="ru-RU" sz="20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6A417D8-2747-4DDF-A1FF-D046FC9F376B}"/>
                    </a:ext>
                  </a:extLst>
                </p:cNvPr>
                <p:cNvSpPr txBox="1"/>
                <p:nvPr/>
              </p:nvSpPr>
              <p:spPr>
                <a:xfrm>
                  <a:off x="1402891" y="2894456"/>
                  <a:ext cx="2875216" cy="954107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@BeforeEach</a:t>
                  </a:r>
                </a:p>
                <a:p>
                  <a:r>
                    <a:rPr lang="en-US" sz="1400" dirty="0"/>
                    <a:t>void </a:t>
                  </a:r>
                  <a:r>
                    <a:rPr lang="en-US" sz="1400" dirty="0" err="1"/>
                    <a:t>setUp</a:t>
                  </a:r>
                  <a:r>
                    <a:rPr lang="en-US" sz="1400" dirty="0"/>
                    <a:t>()</a:t>
                  </a:r>
                </a:p>
                <a:p>
                  <a:r>
                    <a:rPr lang="en-US" sz="1400" dirty="0"/>
                    <a:t>@Test</a:t>
                  </a:r>
                </a:p>
                <a:p>
                  <a:r>
                    <a:rPr lang="en-US" sz="1400" dirty="0"/>
                    <a:t>void </a:t>
                  </a:r>
                  <a:r>
                    <a:rPr lang="en-US" sz="1400" dirty="0" err="1"/>
                    <a:t>calculateFullyTest</a:t>
                  </a:r>
                  <a:r>
                    <a:rPr lang="en-US" sz="1400" dirty="0"/>
                    <a:t>()</a:t>
                  </a:r>
                  <a:endParaRPr lang="ru-RU" sz="1400" dirty="0"/>
                </a:p>
              </p:txBody>
            </p:sp>
          </p:grpSp>
        </p:grp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873B29CC-0451-4DD0-9CF4-F9F240234A07}"/>
                </a:ext>
              </a:extLst>
            </p:cNvPr>
            <p:cNvCxnSpPr>
              <a:cxnSpLocks/>
            </p:cNvCxnSpPr>
            <p:nvPr/>
          </p:nvCxnSpPr>
          <p:spPr>
            <a:xfrm>
              <a:off x="1315031" y="2859814"/>
              <a:ext cx="2794949" cy="0"/>
            </a:xfrm>
            <a:prstGeom prst="line">
              <a:avLst/>
            </a:prstGeom>
            <a:ln w="381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58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Заключение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Системы интеграционного тестирования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8F309-CAD2-4CEF-9C7C-62FAC3B55A2A}"/>
              </a:ext>
            </a:extLst>
          </p:cNvPr>
          <p:cNvSpPr txBox="1"/>
          <p:nvPr/>
        </p:nvSpPr>
        <p:spPr>
          <a:xfrm>
            <a:off x="838200" y="1682368"/>
            <a:ext cx="7618200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800" dirty="0"/>
              <a:t>Зачем</a:t>
            </a:r>
            <a:r>
              <a:rPr lang="en-US" sz="2800" dirty="0"/>
              <a:t> </a:t>
            </a:r>
            <a:r>
              <a:rPr lang="ru-RU" sz="2800" dirty="0"/>
              <a:t>всё-таки нужно </a:t>
            </a:r>
            <a:br>
              <a:rPr lang="ru-RU" sz="2800" dirty="0"/>
            </a:br>
            <a:r>
              <a:rPr lang="ru-RU" sz="2800" dirty="0"/>
              <a:t>интеграционное тестирование</a:t>
            </a:r>
            <a:r>
              <a:rPr lang="en-US" sz="2800" dirty="0"/>
              <a:t>?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Выявление дефектов на ранних стадиях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Проверка корректности взаимодействия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Повышение качества ПО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/>
              <a:t>Снижение рисков</a:t>
            </a:r>
          </a:p>
        </p:txBody>
      </p:sp>
    </p:spTree>
    <p:extLst>
      <p:ext uri="{BB962C8B-B14F-4D97-AF65-F5344CB8AC3E}">
        <p14:creationId xmlns:p14="http://schemas.microsoft.com/office/powerpoint/2010/main" val="203530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B42F801-0EA9-4D67-B5DC-AEF127AE7020}"/>
              </a:ext>
            </a:extLst>
          </p:cNvPr>
          <p:cNvGrpSpPr/>
          <p:nvPr/>
        </p:nvGrpSpPr>
        <p:grpSpPr>
          <a:xfrm>
            <a:off x="1251910" y="2136346"/>
            <a:ext cx="9688179" cy="2260188"/>
            <a:chOff x="1689735" y="2358111"/>
            <a:chExt cx="8839200" cy="585152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223A7CC6-D486-43B6-A0C5-D0A2D620E223}"/>
                </a:ext>
              </a:extLst>
            </p:cNvPr>
            <p:cNvSpPr/>
            <p:nvPr/>
          </p:nvSpPr>
          <p:spPr>
            <a:xfrm>
              <a:off x="1940560" y="2570480"/>
              <a:ext cx="8575040" cy="348017"/>
            </a:xfrm>
            <a:prstGeom prst="roundRect">
              <a:avLst>
                <a:gd name="adj" fmla="val 2857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>
                <a:solidFill>
                  <a:srgbClr val="0066FF"/>
                </a:solidFill>
              </a:endParaRP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0B8814E8-5D0E-4AB0-AFF0-9555FF9BE290}"/>
                </a:ext>
              </a:extLst>
            </p:cNvPr>
            <p:cNvSpPr/>
            <p:nvPr/>
          </p:nvSpPr>
          <p:spPr>
            <a:xfrm>
              <a:off x="1689735" y="2358111"/>
              <a:ext cx="8839200" cy="585152"/>
            </a:xfrm>
            <a:prstGeom prst="roundRect">
              <a:avLst>
                <a:gd name="adj" fmla="val 18588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7200" dirty="0">
                  <a:solidFill>
                    <a:srgbClr val="0066FF"/>
                  </a:solidFill>
                  <a:effectLst/>
                  <a:ea typeface="MS Mincho" panose="02020609040205080304" pitchFamily="49" charset="-128"/>
                </a:rPr>
                <a:t>Спасибо за внимание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85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Приложение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1897D-FDB7-43C0-B593-5710A4EF3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220044"/>
            <a:ext cx="4630498" cy="50783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org.junit.jupiter.api.BeforeEach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org.junit.jupiter.api.Test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static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org.junit.jupiter.api.Assertions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.*;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com.JointCalculator.Calculator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CalculatorTest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double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[][]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matrix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@BeforeEach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void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setUp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 {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matrix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double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[][]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          {{-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5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27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19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33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          {-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4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36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7.7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          {-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12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7.77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-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999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          {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47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15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0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37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12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},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          {-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111.3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333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333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-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96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}};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@Test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void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calculateFullyTest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() {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double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[]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expectedResult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double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[] {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999.0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96.0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27.0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12.0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};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D55FDE"/>
                </a:solidFill>
                <a:effectLst/>
                <a:latin typeface="JetBrains Mono"/>
              </a:rPr>
              <a:t>double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[]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resultOfCalculation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Calculator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.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CalculateFully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EF596F"/>
                </a:solidFill>
                <a:effectLst/>
                <a:latin typeface="JetBrains Mono"/>
              </a:rPr>
              <a:t>matrix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assertArrayEquals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expectedResult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1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resultOfCalculation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);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</a:b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JetBrains Mono"/>
              </a:rPr>
              <a:t>}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CF1F5-9EC3-456A-9A8D-68417F67CA0C}"/>
              </a:ext>
            </a:extLst>
          </p:cNvPr>
          <p:cNvSpPr txBox="1"/>
          <p:nvPr/>
        </p:nvSpPr>
        <p:spPr>
          <a:xfrm>
            <a:off x="1085889" y="6298357"/>
            <a:ext cx="314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Рис. 1 Файл </a:t>
            </a:r>
            <a:r>
              <a:rPr lang="en-US" dirty="0" err="1"/>
              <a:t>CalculatorTest.cs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362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526</Words>
  <Application>Microsoft Office PowerPoint</Application>
  <PresentationFormat>Широкоэкранный</PresentationFormat>
  <Paragraphs>84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Times New Roman</vt:lpstr>
      <vt:lpstr>Тема Office</vt:lpstr>
      <vt:lpstr>Никита Сергеевич Ольховский и  группа ИТИВ-223</vt:lpstr>
      <vt:lpstr>Модульное и интеграционное тестирование</vt:lpstr>
      <vt:lpstr>Big Bang Testing (метод большого взрыва)</vt:lpstr>
      <vt:lpstr>Инкрементальное тестирование</vt:lpstr>
      <vt:lpstr>Фреймворки и другие инструменты</vt:lpstr>
      <vt:lpstr>Вычислитель и тестовый метод</vt:lpstr>
      <vt:lpstr>Заключение</vt:lpstr>
      <vt:lpstr>Презентация PowerPoint</vt:lpstr>
      <vt:lpstr>Приложение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Admin</dc:creator>
  <cp:lastModifiedBy>Дмитрий Филатов</cp:lastModifiedBy>
  <cp:revision>117</cp:revision>
  <dcterms:created xsi:type="dcterms:W3CDTF">2023-11-13T17:19:20Z</dcterms:created>
  <dcterms:modified xsi:type="dcterms:W3CDTF">2024-06-01T13:19:43Z</dcterms:modified>
</cp:coreProperties>
</file>