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8" r:id="rId3"/>
    <p:sldId id="277" r:id="rId4"/>
    <p:sldId id="278" r:id="rId5"/>
    <p:sldId id="279" r:id="rId6"/>
    <p:sldId id="28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F23A3A"/>
    <a:srgbClr val="E668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347" autoAdjust="0"/>
  </p:normalViewPr>
  <p:slideViewPr>
    <p:cSldViewPr snapToGrid="0">
      <p:cViewPr varScale="1">
        <p:scale>
          <a:sx n="81" d="100"/>
          <a:sy n="81" d="100"/>
        </p:scale>
        <p:origin x="725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82308-A44B-4796-8771-3B728F658966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194DE-4357-475A-A603-5EA622CB6D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3201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194DE-4357-475A-A603-5EA622CB6DF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59690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194DE-4357-475A-A603-5EA622CB6DF1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78075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194DE-4357-475A-A603-5EA622CB6DF1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23170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194DE-4357-475A-A603-5EA622CB6DF1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9666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A5F635-093C-4462-9F53-10E1348D6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FA24AB-F9B6-4C67-8DAA-C5CCD618BE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0CD9B0-A836-4107-BAC6-A0D1A035D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A51A63-967A-4241-9101-A07BE4EB3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2F9AF2-2D71-40A3-BF57-314D5634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37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7F6235-BED7-4AEC-8938-512A2A6ED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AB89D8-4FF7-4EC5-9D4F-3DC301653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EC47C5-307D-4078-BCEA-0A59DF93B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07B90C-3DB5-4F8E-9D75-98937193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16B035-0A1A-4570-B64B-95A21223E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8166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ED9A44-1255-40F7-ADA3-6F3BE1014C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50DDEE2-42A4-4EE6-82D7-AAD1F0090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4A0FD30-CCE1-4C8F-A05A-76D6E3B454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681D47-95C3-4443-AA8E-9D482F174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875774-7498-4603-900E-BDF67490B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4188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5622B-77F3-4D90-BD7C-3F2186F2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30A6B2-8599-4C2B-A529-04A3BB955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A335C6-1B6C-471E-A9C5-FBF02279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3395856-05CD-4906-8A78-91B51AD32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BEBEAD-509F-44CE-AD70-E22C5FB39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6906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F56A3E-0C49-4CB0-BBE8-E19173DED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37A9C2-E0CA-45AB-99B1-68476B3CE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02B7F60-B674-4CD3-8EF5-ED2CD4E8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CF155F-51BF-4447-B478-D533CB78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848CA7D-AF61-42E1-990E-D93D34519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252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BE238-92C8-4EE2-9949-0BF18CDD9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4663AE3-1AC7-4AA5-8FE5-A2C2FCB79B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C8918D4-3A7D-4BA5-B44A-450E698C4E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A34E05-2717-4B8B-BB11-C73712CD4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FCAC25-4C7E-4986-A668-87F9A18A8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D053ABE-D703-4E56-8EA6-2CBC8460C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5075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41CB81-024D-406A-8E92-FE2D4F616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28FB7A6-0D74-4869-9A3B-B5279637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FF25C03-B3AA-4614-9950-4F61A61CB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0D52887-1168-4EBB-9FF7-2255DE028B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D0FB1E2-CCC2-465D-8C34-3D67A7F77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AE8738A-5047-45B2-AAD9-8207DFAE1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00A731A-6F05-496D-AD22-24BF082B7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1EEA05A-036C-4971-B6D1-D6A39F4B8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2986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E4F0C4-B5E2-4F02-863B-511D42C26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0DED3E-7FF6-44A2-9EC8-BEFF391A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CEC353B-4D8B-4B4C-9D7D-511E7AB23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71AE5E-0039-4741-8543-0269B2889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5230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8C8B687-6BE3-4FC4-A3EC-EF82F223E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DB7836-FF01-497D-B9B8-5553B6AE2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270B52-BF4E-43F2-8930-B7DF8166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3611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A0621-461E-46D7-BEB2-F9575BAFD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36AE5E6-5B9C-4CA0-963A-B86B4CD8D8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CD73714-A0BD-4332-9132-3646F32AF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55AEC1-5681-418B-A663-5CD4B4B3C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92F58D-FFC4-4450-9E58-038CFB2D2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94B08A-883E-40EA-8C63-3E5CE98B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5047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6F4DC-8FC8-4B81-84B5-6C75B6B1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77B3F9-83DE-45F2-8E3F-88E1CC904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F189788-341D-45E3-A40D-B9F605DC7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04775A4-80F2-40EB-8182-5DCAFCD45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335A1-1735-4E5C-8A1E-3E1D0FFB9F54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4E3E79-2EB8-4D23-AA09-D302EE8EC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C8E34B8-63FA-494E-83FD-B325595E3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6256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000812-5F41-4421-AC02-88AAD346A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F1198B-BE1D-49C0-ACE4-02FC60888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3E3155-624B-4772-85F2-3017ED0984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335A1-1735-4E5C-8A1E-3E1D0FFB9F54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991978-E7DF-4662-9AB2-3E4DC22E5C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A81F2C-54FB-4BC2-BAB7-02A3B497D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2A71D-9B20-48EE-A879-031D827304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714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2118882D-4258-4413-9330-2F3C9B0EBBC3}"/>
              </a:ext>
            </a:extLst>
          </p:cNvPr>
          <p:cNvSpPr/>
          <p:nvPr/>
        </p:nvSpPr>
        <p:spPr>
          <a:xfrm>
            <a:off x="1940560" y="2570480"/>
            <a:ext cx="8575040" cy="348017"/>
          </a:xfrm>
          <a:prstGeom prst="roundRect">
            <a:avLst>
              <a:gd name="adj" fmla="val 28571"/>
            </a:avLst>
          </a:prstGeom>
          <a:solidFill>
            <a:schemeClr val="bg1"/>
          </a:solidFill>
          <a:ln>
            <a:solidFill>
              <a:schemeClr val="bg1"/>
            </a:solidFill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>
              <a:solidFill>
                <a:srgbClr val="0066FF"/>
              </a:solidFill>
            </a:endParaRP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F6FF84F-5726-42E9-B4C1-2162349CAA53}"/>
              </a:ext>
            </a:extLst>
          </p:cNvPr>
          <p:cNvSpPr/>
          <p:nvPr/>
        </p:nvSpPr>
        <p:spPr>
          <a:xfrm>
            <a:off x="1689735" y="2358111"/>
            <a:ext cx="8839200" cy="585152"/>
          </a:xfrm>
          <a:prstGeom prst="roundRect">
            <a:avLst>
              <a:gd name="adj" fmla="val 18588"/>
            </a:avLst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>
                <a:solidFill>
                  <a:srgbClr val="0066FF"/>
                </a:solidFill>
                <a:effectLst/>
                <a:ea typeface="MS Mincho" panose="02020609040205080304" pitchFamily="49" charset="-128"/>
              </a:rPr>
              <a:t>Меры безопасности при пожаре</a:t>
            </a: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930FCC-69AD-46ED-B71A-423D2B20D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106578"/>
            <a:ext cx="9144000" cy="787082"/>
          </a:xfrm>
        </p:spPr>
        <p:txBody>
          <a:bodyPr>
            <a:normAutofit/>
          </a:bodyPr>
          <a:lstStyle/>
          <a:p>
            <a:r>
              <a:rPr lang="ru-RU" sz="2000" dirty="0"/>
              <a:t>Никита Сергеевич Ольховский</a:t>
            </a:r>
            <a:br>
              <a:rPr lang="ru-RU" sz="2000" dirty="0"/>
            </a:br>
            <a:r>
              <a:rPr lang="ru-RU" sz="2000" dirty="0"/>
              <a:t>группа ИТИВ-223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49F233-7B18-4ED0-AC36-FC52796D9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915819"/>
            <a:ext cx="9144000" cy="787082"/>
          </a:xfrm>
        </p:spPr>
        <p:txBody>
          <a:bodyPr>
            <a:normAutofit/>
          </a:bodyPr>
          <a:lstStyle/>
          <a:p>
            <a:r>
              <a:rPr lang="ru-RU" sz="1800" dirty="0"/>
              <a:t>Москва</a:t>
            </a:r>
            <a:br>
              <a:rPr lang="ru-RU" sz="1800" dirty="0"/>
            </a:br>
            <a:r>
              <a:rPr lang="ru-RU" sz="1800" dirty="0"/>
              <a:t>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DBB25B-7BA1-45E1-8523-EA74DF9ADE87}"/>
              </a:ext>
            </a:extLst>
          </p:cNvPr>
          <p:cNvSpPr txBox="1"/>
          <p:nvPr/>
        </p:nvSpPr>
        <p:spPr>
          <a:xfrm>
            <a:off x="1524000" y="396240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Российский государственный университет имени А. Н. Косыгина </a:t>
            </a:r>
          </a:p>
        </p:txBody>
      </p:sp>
    </p:spTree>
    <p:extLst>
      <p:ext uri="{BB962C8B-B14F-4D97-AF65-F5344CB8AC3E}">
        <p14:creationId xmlns:p14="http://schemas.microsoft.com/office/powerpoint/2010/main" val="39841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1DE4BCF-FF5F-4EB7-B84F-76F8234E2720}"/>
              </a:ext>
            </a:extLst>
          </p:cNvPr>
          <p:cNvSpPr/>
          <p:nvPr/>
        </p:nvSpPr>
        <p:spPr>
          <a:xfrm>
            <a:off x="0" y="1"/>
            <a:ext cx="12192000" cy="10668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4B5E37E-B0D1-406E-956D-4156B800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6680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66FF"/>
                </a:solidFill>
                <a:latin typeface="+mn-lt"/>
              </a:rPr>
              <a:t>Меры безопасности при пожаре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27C5304-C3BA-4C34-ACAC-8CE5C756D89B}"/>
              </a:ext>
            </a:extLst>
          </p:cNvPr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66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65EA86-743C-4A70-8EF5-C7294F33FD4C}"/>
              </a:ext>
            </a:extLst>
          </p:cNvPr>
          <p:cNvSpPr txBox="1"/>
          <p:nvPr/>
        </p:nvSpPr>
        <p:spPr>
          <a:xfrm>
            <a:off x="5950080" y="1584745"/>
            <a:ext cx="6798677" cy="3688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ctr">
              <a:lnSpc>
                <a:spcPct val="150000"/>
              </a:lnSpc>
              <a:spcAft>
                <a:spcPts val="600"/>
              </a:spcAft>
              <a:buNone/>
            </a:pPr>
            <a:r>
              <a:rPr lang="ru-RU" sz="24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24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ризнаки возгорания </a:t>
            </a:r>
          </a:p>
          <a:p>
            <a:pPr marL="342900" indent="-34290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аличие запаха дыма </a:t>
            </a:r>
            <a:endParaRPr lang="ru-RU" sz="28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Ха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рактерный запах горящей резины или пластмассы</a:t>
            </a:r>
            <a:endParaRPr lang="ru-RU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Снижение напряжения в электросети</a:t>
            </a:r>
            <a:endParaRPr lang="ru-RU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Н</a:t>
            </a: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арушение подачи электропитания 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7F53A8-BBBA-4FD1-A7C4-2C84989E12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03" y="1290489"/>
            <a:ext cx="3689376" cy="49191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49592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1DE4BCF-FF5F-4EB7-B84F-76F8234E2720}"/>
              </a:ext>
            </a:extLst>
          </p:cNvPr>
          <p:cNvSpPr/>
          <p:nvPr/>
        </p:nvSpPr>
        <p:spPr>
          <a:xfrm>
            <a:off x="0" y="1"/>
            <a:ext cx="12192000" cy="10668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4B5E37E-B0D1-406E-956D-4156B800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6680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66FF"/>
                </a:solidFill>
                <a:latin typeface="+mn-lt"/>
              </a:rPr>
              <a:t>Причины возгорания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27C5304-C3BA-4C34-ACAC-8CE5C756D89B}"/>
              </a:ext>
            </a:extLst>
          </p:cNvPr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66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65EA86-743C-4A70-8EF5-C7294F33FD4C}"/>
              </a:ext>
            </a:extLst>
          </p:cNvPr>
          <p:cNvSpPr txBox="1"/>
          <p:nvPr/>
        </p:nvSpPr>
        <p:spPr>
          <a:xfrm>
            <a:off x="6096000" y="1801811"/>
            <a:ext cx="6096000" cy="3580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Небрежное отношение к источникам огня 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арушение правил эксплуатации электрооборудования, приборов бытового назначения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риродные явления</a:t>
            </a:r>
          </a:p>
          <a:p>
            <a:pPr marL="342900" indent="-3429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Умышленный поджог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F42E3D2-EF9B-4D8C-9713-3F07CD79A7B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5" t="9453" r="1004" b="1335"/>
          <a:stretch/>
        </p:blipFill>
        <p:spPr>
          <a:xfrm>
            <a:off x="304800" y="1949743"/>
            <a:ext cx="5462954" cy="358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129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1DE4BCF-FF5F-4EB7-B84F-76F8234E2720}"/>
              </a:ext>
            </a:extLst>
          </p:cNvPr>
          <p:cNvSpPr/>
          <p:nvPr/>
        </p:nvSpPr>
        <p:spPr>
          <a:xfrm>
            <a:off x="0" y="1"/>
            <a:ext cx="12192000" cy="10668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4B5E37E-B0D1-406E-956D-4156B800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6680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66FF"/>
                </a:solidFill>
                <a:latin typeface="+mn-lt"/>
              </a:rPr>
              <a:t>Общий план действий при пожаре 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27C5304-C3BA-4C34-ACAC-8CE5C756D89B}"/>
              </a:ext>
            </a:extLst>
          </p:cNvPr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66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65EA86-743C-4A70-8EF5-C7294F33FD4C}"/>
              </a:ext>
            </a:extLst>
          </p:cNvPr>
          <p:cNvSpPr txBox="1"/>
          <p:nvPr/>
        </p:nvSpPr>
        <p:spPr>
          <a:xfrm>
            <a:off x="5038847" y="1593512"/>
            <a:ext cx="7048982" cy="4350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Вызвать пожарных.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Предупредить других людей о пожаре.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Немедленно покинуть помещение (</a:t>
            </a: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пользоваться лифтами запрещено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Дышать через влажную ткань, двигаться, пригибаясь к полу (</a:t>
            </a: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 случае задымления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невозможно покинуть помещение - оставаться в нем, закрыв окна и двери, привлекать внимание очевидцев через стекло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73A3CB1-A6F4-437A-AD3B-05D006426F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5" t="1172" r="2166" b="1443"/>
          <a:stretch/>
        </p:blipFill>
        <p:spPr>
          <a:xfrm>
            <a:off x="937548" y="1296365"/>
            <a:ext cx="3402957" cy="4930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42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1DE4BCF-FF5F-4EB7-B84F-76F8234E2720}"/>
              </a:ext>
            </a:extLst>
          </p:cNvPr>
          <p:cNvSpPr/>
          <p:nvPr/>
        </p:nvSpPr>
        <p:spPr>
          <a:xfrm>
            <a:off x="0" y="1"/>
            <a:ext cx="12192000" cy="10668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4B5E37E-B0D1-406E-956D-4156B800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6680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66FF"/>
                </a:solidFill>
                <a:latin typeface="+mn-lt"/>
              </a:rPr>
              <a:t>Оказание первой помощи пострадавшим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27C5304-C3BA-4C34-ACAC-8CE5C756D89B}"/>
              </a:ext>
            </a:extLst>
          </p:cNvPr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66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65EA86-743C-4A70-8EF5-C7294F33FD4C}"/>
              </a:ext>
            </a:extLst>
          </p:cNvPr>
          <p:cNvSpPr txBox="1"/>
          <p:nvPr/>
        </p:nvSpPr>
        <p:spPr>
          <a:xfrm>
            <a:off x="5694745" y="1359029"/>
            <a:ext cx="636993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Быстро </a:t>
            </a: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охладите место ожога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холодной </a:t>
            </a:r>
            <a:b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(не ледяной) или прохладной водой. Охлаждайте места ожога до тех пор, пока боль не уменьшится (не менее 15 минут). </a:t>
            </a: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ожог глубокий 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не лейте воду прямо на ожог, охлаждать необходимо через ткань или другой материал;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Попросите пострадавшего </a:t>
            </a: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снять одежду и украшения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если они не прилипли к коже;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Наложите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не тугую </a:t>
            </a:r>
            <a:r>
              <a:rPr lang="ru-RU" sz="2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повязку</a:t>
            </a: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Если есть волдыри, не прокалывайте их;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Обильно напоите пострадавшего. 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8A24FC5-D34E-49A3-834C-DBBBE48729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3" t="29438" r="1691" b="5076"/>
          <a:stretch/>
        </p:blipFill>
        <p:spPr>
          <a:xfrm>
            <a:off x="358814" y="1251936"/>
            <a:ext cx="5104436" cy="48947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73167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1DE4BCF-FF5F-4EB7-B84F-76F8234E2720}"/>
              </a:ext>
            </a:extLst>
          </p:cNvPr>
          <p:cNvSpPr/>
          <p:nvPr/>
        </p:nvSpPr>
        <p:spPr>
          <a:xfrm>
            <a:off x="0" y="1"/>
            <a:ext cx="12192000" cy="10668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4B5E37E-B0D1-406E-956D-4156B800A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06680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rgbClr val="0066FF"/>
                </a:solidFill>
                <a:latin typeface="+mn-lt"/>
              </a:rPr>
              <a:t>Что запрещено делать при пожаре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27C5304-C3BA-4C34-ACAC-8CE5C756D89B}"/>
              </a:ext>
            </a:extLst>
          </p:cNvPr>
          <p:cNvSpPr/>
          <p:nvPr/>
        </p:nvSpPr>
        <p:spPr>
          <a:xfrm>
            <a:off x="0" y="6451600"/>
            <a:ext cx="12192000" cy="40640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rgbClr val="0066FF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65EA86-743C-4A70-8EF5-C7294F33FD4C}"/>
              </a:ext>
            </a:extLst>
          </p:cNvPr>
          <p:cNvSpPr txBox="1"/>
          <p:nvPr/>
        </p:nvSpPr>
        <p:spPr>
          <a:xfrm>
            <a:off x="4722470" y="1336325"/>
            <a:ext cx="7261185" cy="484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ытаться выйти через задымленный коридор или лестницу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пускаться по водосточным трубам и стоякам, </a:t>
            </a:r>
            <a:b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 помощью простыней и веревок</a:t>
            </a: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Прыгать из окна начиная с четвёртого этажа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ткрывать окна и двери без необходимости</a:t>
            </a: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ушить водой электроприборы, включенные в сеть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Ходить в задымленном помещении в полный рост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ытаться покинуть горящий подъезд на лифте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Прятаться во время пожара (под диван, в шкаф)</a:t>
            </a:r>
            <a:endParaRPr lang="ru-RU" sz="24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88B3F0-D4E8-4ECE-86A8-C7C8EA2B7AF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56" t="32927" r="13610" b="6778"/>
          <a:stretch/>
        </p:blipFill>
        <p:spPr>
          <a:xfrm>
            <a:off x="706056" y="1816796"/>
            <a:ext cx="3761315" cy="322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715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FB42F801-0EA9-4D67-B5DC-AEF127AE7020}"/>
              </a:ext>
            </a:extLst>
          </p:cNvPr>
          <p:cNvGrpSpPr/>
          <p:nvPr/>
        </p:nvGrpSpPr>
        <p:grpSpPr>
          <a:xfrm>
            <a:off x="1251910" y="2136346"/>
            <a:ext cx="9688179" cy="2260188"/>
            <a:chOff x="1689735" y="2358111"/>
            <a:chExt cx="8839200" cy="585152"/>
          </a:xfrm>
        </p:grpSpPr>
        <p:sp>
          <p:nvSpPr>
            <p:cNvPr id="3" name="Прямоугольник: скругленные углы 2">
              <a:extLst>
                <a:ext uri="{FF2B5EF4-FFF2-40B4-BE49-F238E27FC236}">
                  <a16:creationId xmlns:a16="http://schemas.microsoft.com/office/drawing/2014/main" id="{223A7CC6-D486-43B6-A0C5-D0A2D620E223}"/>
                </a:ext>
              </a:extLst>
            </p:cNvPr>
            <p:cNvSpPr/>
            <p:nvPr/>
          </p:nvSpPr>
          <p:spPr>
            <a:xfrm>
              <a:off x="1940560" y="2570480"/>
              <a:ext cx="8575040" cy="348017"/>
            </a:xfrm>
            <a:prstGeom prst="roundRect">
              <a:avLst>
                <a:gd name="adj" fmla="val 28571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glow rad="228600">
                <a:schemeClr val="accent3">
                  <a:satMod val="175000"/>
                  <a:alpha val="4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2800" dirty="0">
                <a:solidFill>
                  <a:srgbClr val="0066FF"/>
                </a:solidFill>
              </a:endParaRPr>
            </a:p>
          </p:txBody>
        </p:sp>
        <p:sp>
          <p:nvSpPr>
            <p:cNvPr id="4" name="Прямоугольник: скругленные углы 3">
              <a:extLst>
                <a:ext uri="{FF2B5EF4-FFF2-40B4-BE49-F238E27FC236}">
                  <a16:creationId xmlns:a16="http://schemas.microsoft.com/office/drawing/2014/main" id="{0B8814E8-5D0E-4AB0-AFF0-9555FF9BE290}"/>
                </a:ext>
              </a:extLst>
            </p:cNvPr>
            <p:cNvSpPr/>
            <p:nvPr/>
          </p:nvSpPr>
          <p:spPr>
            <a:xfrm>
              <a:off x="1689735" y="2358111"/>
              <a:ext cx="8839200" cy="585152"/>
            </a:xfrm>
            <a:prstGeom prst="roundRect">
              <a:avLst>
                <a:gd name="adj" fmla="val 18588"/>
              </a:avLst>
            </a:prstGeom>
            <a:ln>
              <a:noFill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ru-RU" sz="7200" dirty="0">
                  <a:solidFill>
                    <a:srgbClr val="0066FF"/>
                  </a:solidFill>
                  <a:effectLst/>
                  <a:ea typeface="MS Mincho" panose="02020609040205080304" pitchFamily="49" charset="-128"/>
                </a:rPr>
                <a:t>Спасибо за внимание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738591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280</Words>
  <Application>Microsoft Office PowerPoint</Application>
  <PresentationFormat>Широкоэкранный</PresentationFormat>
  <Paragraphs>41</Paragraphs>
  <Slides>7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Тема Office</vt:lpstr>
      <vt:lpstr>Никита Сергеевич Ольховский группа ИТИВ-223</vt:lpstr>
      <vt:lpstr>Меры безопасности при пожаре</vt:lpstr>
      <vt:lpstr>Причины возгорания</vt:lpstr>
      <vt:lpstr>Общий план действий при пожаре </vt:lpstr>
      <vt:lpstr>Оказание первой помощи пострадавшим</vt:lpstr>
      <vt:lpstr>Что запрещено делать при пожаре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Admin Admin</dc:creator>
  <cp:lastModifiedBy>Дмитрий Филатов</cp:lastModifiedBy>
  <cp:revision>128</cp:revision>
  <dcterms:created xsi:type="dcterms:W3CDTF">2023-11-13T17:19:20Z</dcterms:created>
  <dcterms:modified xsi:type="dcterms:W3CDTF">2025-04-30T11:53:42Z</dcterms:modified>
</cp:coreProperties>
</file>