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7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9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Популярность</a:t>
            </a:r>
            <a:r>
              <a:rPr lang="ru-RU" sz="1800" dirty="0"/>
              <a:t> 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языка программирования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  <a:r>
              <a:rPr lang="ru-RU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%</a:t>
            </a:r>
            <a:endParaRPr lang="ru-RU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Лист1!$A$2:$A$9</c:f>
              <c:strCache>
                <c:ptCount val="8"/>
                <c:pt idx="0">
                  <c:v>JavaScript</c:v>
                </c:pt>
                <c:pt idx="1">
                  <c:v>Java</c:v>
                </c:pt>
                <c:pt idx="2">
                  <c:v>Python</c:v>
                </c:pt>
                <c:pt idx="3">
                  <c:v>C#</c:v>
                </c:pt>
                <c:pt idx="4">
                  <c:v>TypeScript</c:v>
                </c:pt>
                <c:pt idx="5">
                  <c:v>PHP</c:v>
                </c:pt>
                <c:pt idx="6">
                  <c:v>Kotlin</c:v>
                </c:pt>
                <c:pt idx="7">
                  <c:v>C++</c:v>
                </c:pt>
              </c:strCache>
            </c:strRef>
          </c:cat>
          <c:val>
            <c:numRef>
              <c:f>Лист1!$B$2:$B$9</c:f>
              <c:numCache>
                <c:formatCode>General</c:formatCode>
                <c:ptCount val="8"/>
                <c:pt idx="0">
                  <c:v>19.100000000000001</c:v>
                </c:pt>
                <c:pt idx="1">
                  <c:v>14</c:v>
                </c:pt>
                <c:pt idx="2">
                  <c:v>13.4</c:v>
                </c:pt>
                <c:pt idx="3">
                  <c:v>13.3</c:v>
                </c:pt>
                <c:pt idx="4">
                  <c:v>13.3</c:v>
                </c:pt>
                <c:pt idx="5">
                  <c:v>7.1</c:v>
                </c:pt>
                <c:pt idx="6">
                  <c:v>3.2</c:v>
                </c:pt>
                <c:pt idx="7" formatCode="0.0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8-4769-9258-2EA89F05C39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487049103"/>
        <c:axId val="1487051183"/>
      </c:barChart>
      <c:catAx>
        <c:axId val="1487049103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87051183"/>
        <c:crosses val="autoZero"/>
        <c:auto val="1"/>
        <c:lblAlgn val="ctr"/>
        <c:lblOffset val="100"/>
        <c:noMultiLvlLbl val="0"/>
      </c:catAx>
      <c:valAx>
        <c:axId val="14870511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487049103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0E837-3B74-42BA-BBE6-6BB32F9F21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07C5498-7CD5-41A8-89AC-CED1B76D2654}">
      <dgm:prSet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ru-RU" b="0" dirty="0">
              <a:solidFill>
                <a:schemeClr val="tx1">
                  <a:lumMod val="95000"/>
                  <a:lumOff val="5000"/>
                </a:schemeClr>
              </a:solidFill>
            </a:rPr>
            <a:t>Область IT сферы:</a:t>
          </a:r>
        </a:p>
      </dgm:t>
    </dgm:pt>
    <dgm:pt modelId="{235896B5-D401-4911-AA2E-D19C1E3C283F}" type="parTrans" cxnId="{DE90B492-C916-41A0-BA6C-1925EB8C6287}">
      <dgm:prSet/>
      <dgm:spPr/>
      <dgm:t>
        <a:bodyPr/>
        <a:lstStyle/>
        <a:p>
          <a:endParaRPr lang="ru-RU"/>
        </a:p>
      </dgm:t>
    </dgm:pt>
    <dgm:pt modelId="{7CA86B76-17EB-4128-93E1-15D2AC438272}" type="sibTrans" cxnId="{DE90B492-C916-41A0-BA6C-1925EB8C6287}">
      <dgm:prSet/>
      <dgm:spPr/>
      <dgm:t>
        <a:bodyPr/>
        <a:lstStyle/>
        <a:p>
          <a:endParaRPr lang="ru-RU"/>
        </a:p>
      </dgm:t>
    </dgm:pt>
    <dgm:pt modelId="{19EA3E51-3803-4C0D-86FA-EED946B743C6}">
      <dgm:prSet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ru-RU"/>
            <a:t>Разработка программного обеспечения</a:t>
          </a:r>
        </a:p>
      </dgm:t>
    </dgm:pt>
    <dgm:pt modelId="{426A5F60-772D-4889-8722-F20FBC630226}" type="parTrans" cxnId="{8E0C32D2-96CA-4FCA-8349-507CCDC74436}">
      <dgm:prSet/>
      <dgm:spPr/>
      <dgm:t>
        <a:bodyPr/>
        <a:lstStyle/>
        <a:p>
          <a:endParaRPr lang="ru-RU"/>
        </a:p>
      </dgm:t>
    </dgm:pt>
    <dgm:pt modelId="{B0439278-0DAA-4563-880D-9F5C9F343B08}" type="sibTrans" cxnId="{8E0C32D2-96CA-4FCA-8349-507CCDC74436}">
      <dgm:prSet/>
      <dgm:spPr/>
      <dgm:t>
        <a:bodyPr/>
        <a:lstStyle/>
        <a:p>
          <a:endParaRPr lang="ru-RU"/>
        </a:p>
      </dgm:t>
    </dgm:pt>
    <dgm:pt modelId="{9E6604C4-CDD4-488B-A82B-28F4580EE757}">
      <dgm:prSet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ru-RU" b="0" dirty="0">
              <a:solidFill>
                <a:schemeClr val="tx1">
                  <a:lumMod val="95000"/>
                  <a:lumOff val="5000"/>
                </a:schemeClr>
              </a:solidFill>
            </a:rPr>
            <a:t>Ключевые навыки:</a:t>
          </a:r>
        </a:p>
      </dgm:t>
    </dgm:pt>
    <dgm:pt modelId="{3AC6C9F2-71D9-46E7-98F2-C710DA6B16F5}" type="parTrans" cxnId="{7ED0015E-56A0-495C-AFE5-110419BE4AAD}">
      <dgm:prSet/>
      <dgm:spPr/>
      <dgm:t>
        <a:bodyPr/>
        <a:lstStyle/>
        <a:p>
          <a:endParaRPr lang="ru-RU"/>
        </a:p>
      </dgm:t>
    </dgm:pt>
    <dgm:pt modelId="{D24C00E5-60A5-4D73-BB51-160DC716CB78}" type="sibTrans" cxnId="{7ED0015E-56A0-495C-AFE5-110419BE4AAD}">
      <dgm:prSet/>
      <dgm:spPr/>
      <dgm:t>
        <a:bodyPr/>
        <a:lstStyle/>
        <a:p>
          <a:endParaRPr lang="ru-RU"/>
        </a:p>
      </dgm:t>
    </dgm:pt>
    <dgm:pt modelId="{EC065CB1-0CED-444D-92F4-57EEF954377C}">
      <dgm:prSet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ru-RU"/>
            <a:t>Знание языков программирования (Java, Python, C++, JavaScript и пр.)</a:t>
          </a:r>
        </a:p>
      </dgm:t>
    </dgm:pt>
    <dgm:pt modelId="{8CAECE01-315B-4CDB-8D9C-9E884B515789}" type="parTrans" cxnId="{A0A8D29C-C4A0-4E6E-9D64-ED8389F101BB}">
      <dgm:prSet/>
      <dgm:spPr/>
      <dgm:t>
        <a:bodyPr/>
        <a:lstStyle/>
        <a:p>
          <a:endParaRPr lang="ru-RU"/>
        </a:p>
      </dgm:t>
    </dgm:pt>
    <dgm:pt modelId="{736452E2-5AE1-42E6-AFF5-9FBECB27133A}" type="sibTrans" cxnId="{A0A8D29C-C4A0-4E6E-9D64-ED8389F101BB}">
      <dgm:prSet/>
      <dgm:spPr/>
      <dgm:t>
        <a:bodyPr/>
        <a:lstStyle/>
        <a:p>
          <a:endParaRPr lang="ru-RU"/>
        </a:p>
      </dgm:t>
    </dgm:pt>
    <dgm:pt modelId="{8062358C-8051-49DB-949D-559C7381704E}">
      <dgm:prSet/>
      <dgm:spPr>
        <a:solidFill>
          <a:schemeClr val="accent1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ru-RU" b="0" dirty="0">
              <a:solidFill>
                <a:schemeClr val="tx1">
                  <a:lumMod val="95000"/>
                  <a:lumOff val="5000"/>
                </a:schemeClr>
              </a:solidFill>
            </a:rPr>
            <a:t>Иные навыки:</a:t>
          </a:r>
        </a:p>
      </dgm:t>
    </dgm:pt>
    <dgm:pt modelId="{91628312-3D62-44E2-B091-3D550F1532EC}" type="parTrans" cxnId="{2C213D4C-6205-491C-888F-36B37147244F}">
      <dgm:prSet/>
      <dgm:spPr/>
      <dgm:t>
        <a:bodyPr/>
        <a:lstStyle/>
        <a:p>
          <a:endParaRPr lang="ru-RU"/>
        </a:p>
      </dgm:t>
    </dgm:pt>
    <dgm:pt modelId="{6BF13835-4718-47B1-85FF-385D2AFF0DE4}" type="sibTrans" cxnId="{2C213D4C-6205-491C-888F-36B37147244F}">
      <dgm:prSet/>
      <dgm:spPr/>
      <dgm:t>
        <a:bodyPr/>
        <a:lstStyle/>
        <a:p>
          <a:endParaRPr lang="ru-RU"/>
        </a:p>
      </dgm:t>
    </dgm:pt>
    <dgm:pt modelId="{77710D8B-5856-4D8C-877F-EBC0829274E6}">
      <dgm:prSet/>
      <dgm:spPr>
        <a:solidFill>
          <a:schemeClr val="bg1">
            <a:lumMod val="95000"/>
            <a:alpha val="90000"/>
          </a:schemeClr>
        </a:solidFill>
        <a:ln>
          <a:noFill/>
        </a:ln>
      </dgm:spPr>
      <dgm:t>
        <a:bodyPr/>
        <a:lstStyle/>
        <a:p>
          <a:r>
            <a:rPr lang="ru-RU" dirty="0"/>
            <a:t>Знание алгоритмов и структур данных, опыт работы с базами данных, коммуникационные навыки.</a:t>
          </a:r>
        </a:p>
      </dgm:t>
    </dgm:pt>
    <dgm:pt modelId="{7D9483DC-EFF4-499D-AF92-BCE2AD0BBBAC}" type="parTrans" cxnId="{88209A65-A994-43FC-B094-40E9B99D01F3}">
      <dgm:prSet/>
      <dgm:spPr/>
      <dgm:t>
        <a:bodyPr/>
        <a:lstStyle/>
        <a:p>
          <a:endParaRPr lang="ru-RU"/>
        </a:p>
      </dgm:t>
    </dgm:pt>
    <dgm:pt modelId="{9ADA1B25-4E4F-406F-A5AE-22FA1E6E2CBB}" type="sibTrans" cxnId="{88209A65-A994-43FC-B094-40E9B99D01F3}">
      <dgm:prSet/>
      <dgm:spPr/>
      <dgm:t>
        <a:bodyPr/>
        <a:lstStyle/>
        <a:p>
          <a:endParaRPr lang="ru-RU"/>
        </a:p>
      </dgm:t>
    </dgm:pt>
    <dgm:pt modelId="{00BDD110-F9B4-4BD5-B01A-8F9A4F3703F6}" type="pres">
      <dgm:prSet presAssocID="{7D60E837-3B74-42BA-BBE6-6BB32F9F2108}" presName="Name0" presStyleCnt="0">
        <dgm:presLayoutVars>
          <dgm:dir/>
          <dgm:animLvl val="lvl"/>
          <dgm:resizeHandles val="exact"/>
        </dgm:presLayoutVars>
      </dgm:prSet>
      <dgm:spPr/>
    </dgm:pt>
    <dgm:pt modelId="{0AA9D934-3C38-4303-95EF-1EFB7CD05CA2}" type="pres">
      <dgm:prSet presAssocID="{C07C5498-7CD5-41A8-89AC-CED1B76D2654}" presName="composite" presStyleCnt="0"/>
      <dgm:spPr/>
    </dgm:pt>
    <dgm:pt modelId="{6FDE9588-B33B-43A6-A40F-2AA14054E092}" type="pres">
      <dgm:prSet presAssocID="{C07C5498-7CD5-41A8-89AC-CED1B76D265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2F57826-373E-46E5-A162-E66E6724D611}" type="pres">
      <dgm:prSet presAssocID="{C07C5498-7CD5-41A8-89AC-CED1B76D2654}" presName="desTx" presStyleLbl="alignAccFollowNode1" presStyleIdx="0" presStyleCnt="3">
        <dgm:presLayoutVars>
          <dgm:bulletEnabled val="1"/>
        </dgm:presLayoutVars>
      </dgm:prSet>
      <dgm:spPr/>
    </dgm:pt>
    <dgm:pt modelId="{237ECC19-0D11-4580-9333-C4737EE7BEE9}" type="pres">
      <dgm:prSet presAssocID="{7CA86B76-17EB-4128-93E1-15D2AC438272}" presName="space" presStyleCnt="0"/>
      <dgm:spPr/>
    </dgm:pt>
    <dgm:pt modelId="{24E2D844-D5D4-4C3D-BBBD-D81613E966CE}" type="pres">
      <dgm:prSet presAssocID="{9E6604C4-CDD4-488B-A82B-28F4580EE757}" presName="composite" presStyleCnt="0"/>
      <dgm:spPr/>
    </dgm:pt>
    <dgm:pt modelId="{A6F20A9E-79EC-4E71-9BC5-E5143525333B}" type="pres">
      <dgm:prSet presAssocID="{9E6604C4-CDD4-488B-A82B-28F4580EE75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A753CCB-CDD3-4753-991A-B2FADDEB654F}" type="pres">
      <dgm:prSet presAssocID="{9E6604C4-CDD4-488B-A82B-28F4580EE757}" presName="desTx" presStyleLbl="alignAccFollowNode1" presStyleIdx="1" presStyleCnt="3">
        <dgm:presLayoutVars>
          <dgm:bulletEnabled val="1"/>
        </dgm:presLayoutVars>
      </dgm:prSet>
      <dgm:spPr/>
    </dgm:pt>
    <dgm:pt modelId="{CDBE3928-E003-4D8F-84F0-262E3AEE0A5C}" type="pres">
      <dgm:prSet presAssocID="{D24C00E5-60A5-4D73-BB51-160DC716CB78}" presName="space" presStyleCnt="0"/>
      <dgm:spPr/>
    </dgm:pt>
    <dgm:pt modelId="{A834717C-751A-403A-AF1D-4915B4CCD411}" type="pres">
      <dgm:prSet presAssocID="{8062358C-8051-49DB-949D-559C7381704E}" presName="composite" presStyleCnt="0"/>
      <dgm:spPr/>
    </dgm:pt>
    <dgm:pt modelId="{56C4A29E-2158-4C19-A2E4-52FDCE409569}" type="pres">
      <dgm:prSet presAssocID="{8062358C-8051-49DB-949D-559C7381704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E1BF74C-1A9F-4563-869B-1F15497E6F0C}" type="pres">
      <dgm:prSet presAssocID="{8062358C-8051-49DB-949D-559C7381704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79BA729-84AA-436E-B0EF-E33CB0E44868}" type="presOf" srcId="{EC065CB1-0CED-444D-92F4-57EEF954377C}" destId="{3A753CCB-CDD3-4753-991A-B2FADDEB654F}" srcOrd="0" destOrd="0" presId="urn:microsoft.com/office/officeart/2005/8/layout/hList1"/>
    <dgm:cxn modelId="{7ED0015E-56A0-495C-AFE5-110419BE4AAD}" srcId="{7D60E837-3B74-42BA-BBE6-6BB32F9F2108}" destId="{9E6604C4-CDD4-488B-A82B-28F4580EE757}" srcOrd="1" destOrd="0" parTransId="{3AC6C9F2-71D9-46E7-98F2-C710DA6B16F5}" sibTransId="{D24C00E5-60A5-4D73-BB51-160DC716CB78}"/>
    <dgm:cxn modelId="{6A2D9A61-D950-4A83-9E9C-2B78783358F6}" type="presOf" srcId="{19EA3E51-3803-4C0D-86FA-EED946B743C6}" destId="{72F57826-373E-46E5-A162-E66E6724D611}" srcOrd="0" destOrd="0" presId="urn:microsoft.com/office/officeart/2005/8/layout/hList1"/>
    <dgm:cxn modelId="{88209A65-A994-43FC-B094-40E9B99D01F3}" srcId="{8062358C-8051-49DB-949D-559C7381704E}" destId="{77710D8B-5856-4D8C-877F-EBC0829274E6}" srcOrd="0" destOrd="0" parTransId="{7D9483DC-EFF4-499D-AF92-BCE2AD0BBBAC}" sibTransId="{9ADA1B25-4E4F-406F-A5AE-22FA1E6E2CBB}"/>
    <dgm:cxn modelId="{2C213D4C-6205-491C-888F-36B37147244F}" srcId="{7D60E837-3B74-42BA-BBE6-6BB32F9F2108}" destId="{8062358C-8051-49DB-949D-559C7381704E}" srcOrd="2" destOrd="0" parTransId="{91628312-3D62-44E2-B091-3D550F1532EC}" sibTransId="{6BF13835-4718-47B1-85FF-385D2AFF0DE4}"/>
    <dgm:cxn modelId="{5A57206E-7404-4E94-9F64-F240CED29B18}" type="presOf" srcId="{C07C5498-7CD5-41A8-89AC-CED1B76D2654}" destId="{6FDE9588-B33B-43A6-A40F-2AA14054E092}" srcOrd="0" destOrd="0" presId="urn:microsoft.com/office/officeart/2005/8/layout/hList1"/>
    <dgm:cxn modelId="{ABB34955-4CD1-4A98-BBA4-B54139099FCB}" type="presOf" srcId="{77710D8B-5856-4D8C-877F-EBC0829274E6}" destId="{6E1BF74C-1A9F-4563-869B-1F15497E6F0C}" srcOrd="0" destOrd="0" presId="urn:microsoft.com/office/officeart/2005/8/layout/hList1"/>
    <dgm:cxn modelId="{DE90B492-C916-41A0-BA6C-1925EB8C6287}" srcId="{7D60E837-3B74-42BA-BBE6-6BB32F9F2108}" destId="{C07C5498-7CD5-41A8-89AC-CED1B76D2654}" srcOrd="0" destOrd="0" parTransId="{235896B5-D401-4911-AA2E-D19C1E3C283F}" sibTransId="{7CA86B76-17EB-4128-93E1-15D2AC438272}"/>
    <dgm:cxn modelId="{A0A8D29C-C4A0-4E6E-9D64-ED8389F101BB}" srcId="{9E6604C4-CDD4-488B-A82B-28F4580EE757}" destId="{EC065CB1-0CED-444D-92F4-57EEF954377C}" srcOrd="0" destOrd="0" parTransId="{8CAECE01-315B-4CDB-8D9C-9E884B515789}" sibTransId="{736452E2-5AE1-42E6-AFF5-9FBECB27133A}"/>
    <dgm:cxn modelId="{9793E7B4-24B4-4D3E-A925-658FC1680CC0}" type="presOf" srcId="{7D60E837-3B74-42BA-BBE6-6BB32F9F2108}" destId="{00BDD110-F9B4-4BD5-B01A-8F9A4F3703F6}" srcOrd="0" destOrd="0" presId="urn:microsoft.com/office/officeart/2005/8/layout/hList1"/>
    <dgm:cxn modelId="{8E0C32D2-96CA-4FCA-8349-507CCDC74436}" srcId="{C07C5498-7CD5-41A8-89AC-CED1B76D2654}" destId="{19EA3E51-3803-4C0D-86FA-EED946B743C6}" srcOrd="0" destOrd="0" parTransId="{426A5F60-772D-4889-8722-F20FBC630226}" sibTransId="{B0439278-0DAA-4563-880D-9F5C9F343B08}"/>
    <dgm:cxn modelId="{84B9C6DE-3C33-4692-B2C2-B28C91639E2D}" type="presOf" srcId="{9E6604C4-CDD4-488B-A82B-28F4580EE757}" destId="{A6F20A9E-79EC-4E71-9BC5-E5143525333B}" srcOrd="0" destOrd="0" presId="urn:microsoft.com/office/officeart/2005/8/layout/hList1"/>
    <dgm:cxn modelId="{AF2238E4-B8BD-479E-8812-F50996F59AC3}" type="presOf" srcId="{8062358C-8051-49DB-949D-559C7381704E}" destId="{56C4A29E-2158-4C19-A2E4-52FDCE409569}" srcOrd="0" destOrd="0" presId="urn:microsoft.com/office/officeart/2005/8/layout/hList1"/>
    <dgm:cxn modelId="{C318429E-A21A-43BF-A38B-AA192919A1DC}" type="presParOf" srcId="{00BDD110-F9B4-4BD5-B01A-8F9A4F3703F6}" destId="{0AA9D934-3C38-4303-95EF-1EFB7CD05CA2}" srcOrd="0" destOrd="0" presId="urn:microsoft.com/office/officeart/2005/8/layout/hList1"/>
    <dgm:cxn modelId="{9D6F5DFA-7553-4772-A53E-7A586CF7750D}" type="presParOf" srcId="{0AA9D934-3C38-4303-95EF-1EFB7CD05CA2}" destId="{6FDE9588-B33B-43A6-A40F-2AA14054E092}" srcOrd="0" destOrd="0" presId="urn:microsoft.com/office/officeart/2005/8/layout/hList1"/>
    <dgm:cxn modelId="{55FB617B-C56B-42C8-B74E-349DA514E414}" type="presParOf" srcId="{0AA9D934-3C38-4303-95EF-1EFB7CD05CA2}" destId="{72F57826-373E-46E5-A162-E66E6724D611}" srcOrd="1" destOrd="0" presId="urn:microsoft.com/office/officeart/2005/8/layout/hList1"/>
    <dgm:cxn modelId="{C82CB129-2E3D-4C3F-9259-6EC1EB91C7B6}" type="presParOf" srcId="{00BDD110-F9B4-4BD5-B01A-8F9A4F3703F6}" destId="{237ECC19-0D11-4580-9333-C4737EE7BEE9}" srcOrd="1" destOrd="0" presId="urn:microsoft.com/office/officeart/2005/8/layout/hList1"/>
    <dgm:cxn modelId="{79E37EB9-85A1-4EB4-8EA9-9AABBC75F085}" type="presParOf" srcId="{00BDD110-F9B4-4BD5-B01A-8F9A4F3703F6}" destId="{24E2D844-D5D4-4C3D-BBBD-D81613E966CE}" srcOrd="2" destOrd="0" presId="urn:microsoft.com/office/officeart/2005/8/layout/hList1"/>
    <dgm:cxn modelId="{B20038FA-E172-458F-AF21-CF6F4B3BAC4E}" type="presParOf" srcId="{24E2D844-D5D4-4C3D-BBBD-D81613E966CE}" destId="{A6F20A9E-79EC-4E71-9BC5-E5143525333B}" srcOrd="0" destOrd="0" presId="urn:microsoft.com/office/officeart/2005/8/layout/hList1"/>
    <dgm:cxn modelId="{A37FBB02-7FFB-4CA9-BBE3-D60520A6E9E8}" type="presParOf" srcId="{24E2D844-D5D4-4C3D-BBBD-D81613E966CE}" destId="{3A753CCB-CDD3-4753-991A-B2FADDEB654F}" srcOrd="1" destOrd="0" presId="urn:microsoft.com/office/officeart/2005/8/layout/hList1"/>
    <dgm:cxn modelId="{089A36DE-E45D-4B5D-BBB9-C10E081227BE}" type="presParOf" srcId="{00BDD110-F9B4-4BD5-B01A-8F9A4F3703F6}" destId="{CDBE3928-E003-4D8F-84F0-262E3AEE0A5C}" srcOrd="3" destOrd="0" presId="urn:microsoft.com/office/officeart/2005/8/layout/hList1"/>
    <dgm:cxn modelId="{AE729A46-3FA7-4FA1-8FB6-975BE8C03AC1}" type="presParOf" srcId="{00BDD110-F9B4-4BD5-B01A-8F9A4F3703F6}" destId="{A834717C-751A-403A-AF1D-4915B4CCD411}" srcOrd="4" destOrd="0" presId="urn:microsoft.com/office/officeart/2005/8/layout/hList1"/>
    <dgm:cxn modelId="{4F138DDA-1253-49B7-93D2-2D6F068D9EDE}" type="presParOf" srcId="{A834717C-751A-403A-AF1D-4915B4CCD411}" destId="{56C4A29E-2158-4C19-A2E4-52FDCE409569}" srcOrd="0" destOrd="0" presId="urn:microsoft.com/office/officeart/2005/8/layout/hList1"/>
    <dgm:cxn modelId="{06E5345B-5A87-4920-BAC7-C3EDF0F1B4D5}" type="presParOf" srcId="{A834717C-751A-403A-AF1D-4915B4CCD411}" destId="{6E1BF74C-1A9F-4563-869B-1F15497E6F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B67F25-CCE5-4052-BC1D-5C00C91BA3B0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ru-RU"/>
        </a:p>
      </dgm:t>
    </dgm:pt>
    <dgm:pt modelId="{3F075DD3-C04C-48F5-9D5F-EBB517375302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b="0" dirty="0">
              <a:solidFill>
                <a:schemeClr val="tx1">
                  <a:lumMod val="95000"/>
                  <a:lumOff val="5000"/>
                </a:schemeClr>
              </a:solidFill>
            </a:rPr>
            <a:t>Область IT сферы:</a:t>
          </a:r>
        </a:p>
      </dgm:t>
    </dgm:pt>
    <dgm:pt modelId="{F26C1EDF-A1AB-41FB-B8BE-796D1017B328}" type="parTrans" cxnId="{5186BC6C-4FFB-49BD-A7E1-272FE196523E}">
      <dgm:prSet/>
      <dgm:spPr/>
      <dgm:t>
        <a:bodyPr/>
        <a:lstStyle/>
        <a:p>
          <a:endParaRPr lang="ru-RU"/>
        </a:p>
      </dgm:t>
    </dgm:pt>
    <dgm:pt modelId="{F8C4B59E-AC50-4BE0-B22C-DF5F9354D494}" type="sibTrans" cxnId="{5186BC6C-4FFB-49BD-A7E1-272FE196523E}">
      <dgm:prSet/>
      <dgm:spPr/>
      <dgm:t>
        <a:bodyPr/>
        <a:lstStyle/>
        <a:p>
          <a:endParaRPr lang="ru-RU"/>
        </a:p>
      </dgm:t>
    </dgm:pt>
    <dgm:pt modelId="{E1C91350-382D-40FB-91C7-BD3565A4AD07}">
      <dgm:prSet/>
      <dgm:spPr/>
      <dgm:t>
        <a:bodyPr/>
        <a:lstStyle/>
        <a:p>
          <a:r>
            <a:rPr lang="ru-RU" dirty="0"/>
            <a:t>Инфраструктура и сети</a:t>
          </a:r>
        </a:p>
      </dgm:t>
    </dgm:pt>
    <dgm:pt modelId="{865709BE-1FB6-44EC-BD6F-84F6681EF189}" type="parTrans" cxnId="{A93D4F90-7670-4032-9BDE-ED4EDF1D52DD}">
      <dgm:prSet/>
      <dgm:spPr/>
      <dgm:t>
        <a:bodyPr/>
        <a:lstStyle/>
        <a:p>
          <a:endParaRPr lang="ru-RU"/>
        </a:p>
      </dgm:t>
    </dgm:pt>
    <dgm:pt modelId="{CADCD78E-F984-4D26-BE25-835A33D28801}" type="sibTrans" cxnId="{A93D4F90-7670-4032-9BDE-ED4EDF1D52DD}">
      <dgm:prSet/>
      <dgm:spPr/>
      <dgm:t>
        <a:bodyPr/>
        <a:lstStyle/>
        <a:p>
          <a:endParaRPr lang="ru-RU"/>
        </a:p>
      </dgm:t>
    </dgm:pt>
    <dgm:pt modelId="{9754BDFB-50CA-4B25-A7BA-4176705DA245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b="0" dirty="0">
              <a:solidFill>
                <a:schemeClr val="tx1">
                  <a:lumMod val="95000"/>
                  <a:lumOff val="5000"/>
                </a:schemeClr>
              </a:solidFill>
            </a:rPr>
            <a:t>Ключевые навыки:</a:t>
          </a:r>
        </a:p>
      </dgm:t>
    </dgm:pt>
    <dgm:pt modelId="{D5119125-F5D7-49ED-B715-57BFBC1C6182}" type="parTrans" cxnId="{12641620-D9E9-4F33-9443-D22F8EF279D7}">
      <dgm:prSet/>
      <dgm:spPr/>
      <dgm:t>
        <a:bodyPr/>
        <a:lstStyle/>
        <a:p>
          <a:endParaRPr lang="ru-RU"/>
        </a:p>
      </dgm:t>
    </dgm:pt>
    <dgm:pt modelId="{A834409B-2218-4B8F-B69E-1171BFB79982}" type="sibTrans" cxnId="{12641620-D9E9-4F33-9443-D22F8EF279D7}">
      <dgm:prSet/>
      <dgm:spPr/>
      <dgm:t>
        <a:bodyPr/>
        <a:lstStyle/>
        <a:p>
          <a:endParaRPr lang="ru-RU"/>
        </a:p>
      </dgm:t>
    </dgm:pt>
    <dgm:pt modelId="{4080653B-F010-407C-B3B4-E30BDE6A9DE9}">
      <dgm:prSet/>
      <dgm:spPr/>
      <dgm:t>
        <a:bodyPr/>
        <a:lstStyle/>
        <a:p>
          <a:r>
            <a:rPr lang="ru-RU" dirty="0"/>
            <a:t>Операционные системы (Windows, Linux), программное обеспечение для управления сетью (например, Cisco)</a:t>
          </a:r>
        </a:p>
      </dgm:t>
    </dgm:pt>
    <dgm:pt modelId="{23577666-12BA-47A9-B51C-3778EB89E16C}" type="parTrans" cxnId="{33EC1869-6B04-438F-A480-CCE30F6300AB}">
      <dgm:prSet/>
      <dgm:spPr/>
      <dgm:t>
        <a:bodyPr/>
        <a:lstStyle/>
        <a:p>
          <a:endParaRPr lang="ru-RU"/>
        </a:p>
      </dgm:t>
    </dgm:pt>
    <dgm:pt modelId="{28C0AB80-7A7A-49FE-8335-9CE5C8D3F569}" type="sibTrans" cxnId="{33EC1869-6B04-438F-A480-CCE30F6300AB}">
      <dgm:prSet/>
      <dgm:spPr/>
      <dgm:t>
        <a:bodyPr/>
        <a:lstStyle/>
        <a:p>
          <a:endParaRPr lang="ru-RU"/>
        </a:p>
      </dgm:t>
    </dgm:pt>
    <dgm:pt modelId="{E8363410-E356-40D5-9190-1C428311EB9C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ru-RU" b="0" dirty="0">
              <a:solidFill>
                <a:schemeClr val="tx1">
                  <a:lumMod val="95000"/>
                  <a:lumOff val="5000"/>
                </a:schemeClr>
              </a:solidFill>
            </a:rPr>
            <a:t>Иные навыки:</a:t>
          </a:r>
        </a:p>
      </dgm:t>
    </dgm:pt>
    <dgm:pt modelId="{9C6C8313-134A-4439-B4E6-C638D63DD514}" type="parTrans" cxnId="{B1876014-4C67-4065-B8E8-81473E94B0CE}">
      <dgm:prSet/>
      <dgm:spPr/>
      <dgm:t>
        <a:bodyPr/>
        <a:lstStyle/>
        <a:p>
          <a:endParaRPr lang="ru-RU"/>
        </a:p>
      </dgm:t>
    </dgm:pt>
    <dgm:pt modelId="{C545E317-4AF6-48B1-AAE4-5B51523D5A03}" type="sibTrans" cxnId="{B1876014-4C67-4065-B8E8-81473E94B0CE}">
      <dgm:prSet/>
      <dgm:spPr/>
      <dgm:t>
        <a:bodyPr/>
        <a:lstStyle/>
        <a:p>
          <a:endParaRPr lang="ru-RU"/>
        </a:p>
      </dgm:t>
    </dgm:pt>
    <dgm:pt modelId="{31BC4603-1154-47D0-A59D-D5F25A830634}">
      <dgm:prSet/>
      <dgm:spPr/>
      <dgm:t>
        <a:bodyPr/>
        <a:lstStyle/>
        <a:p>
          <a:r>
            <a:rPr lang="ru-RU" dirty="0"/>
            <a:t>Установка и настройка серверов, обеспечение безопасности сетей, управление резервными копиями данных, мониторинг и устранение неполадок.</a:t>
          </a:r>
        </a:p>
      </dgm:t>
    </dgm:pt>
    <dgm:pt modelId="{01D74E7E-25AC-44AD-990E-BBD2BC40FEC8}" type="parTrans" cxnId="{2378A821-C36E-4926-8055-9FF4F9CCB0C8}">
      <dgm:prSet/>
      <dgm:spPr/>
      <dgm:t>
        <a:bodyPr/>
        <a:lstStyle/>
        <a:p>
          <a:endParaRPr lang="ru-RU"/>
        </a:p>
      </dgm:t>
    </dgm:pt>
    <dgm:pt modelId="{A942E879-27BE-40B4-93FB-E85F01804AFE}" type="sibTrans" cxnId="{2378A821-C36E-4926-8055-9FF4F9CCB0C8}">
      <dgm:prSet/>
      <dgm:spPr/>
      <dgm:t>
        <a:bodyPr/>
        <a:lstStyle/>
        <a:p>
          <a:endParaRPr lang="ru-RU"/>
        </a:p>
      </dgm:t>
    </dgm:pt>
    <dgm:pt modelId="{73324E88-5E44-4835-B3C4-9C51AAD5ADAF}" type="pres">
      <dgm:prSet presAssocID="{5BB67F25-CCE5-4052-BC1D-5C00C91BA3B0}" presName="linear" presStyleCnt="0">
        <dgm:presLayoutVars>
          <dgm:animLvl val="lvl"/>
          <dgm:resizeHandles val="exact"/>
        </dgm:presLayoutVars>
      </dgm:prSet>
      <dgm:spPr/>
    </dgm:pt>
    <dgm:pt modelId="{FDBC007A-19FB-4D2B-8466-664F9BFA6E73}" type="pres">
      <dgm:prSet presAssocID="{3F075DD3-C04C-48F5-9D5F-EBB5173753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E1ED52-A5E1-4AF0-B983-8E5BEE4D065C}" type="pres">
      <dgm:prSet presAssocID="{3F075DD3-C04C-48F5-9D5F-EBB517375302}" presName="childText" presStyleLbl="revTx" presStyleIdx="0" presStyleCnt="3">
        <dgm:presLayoutVars>
          <dgm:bulletEnabled val="1"/>
        </dgm:presLayoutVars>
      </dgm:prSet>
      <dgm:spPr/>
    </dgm:pt>
    <dgm:pt modelId="{EB302F6D-0F03-4584-B026-79DF1E78C567}" type="pres">
      <dgm:prSet presAssocID="{9754BDFB-50CA-4B25-A7BA-4176705DA245}" presName="parentText" presStyleLbl="node1" presStyleIdx="1" presStyleCnt="3" custScaleY="83290">
        <dgm:presLayoutVars>
          <dgm:chMax val="0"/>
          <dgm:bulletEnabled val="1"/>
        </dgm:presLayoutVars>
      </dgm:prSet>
      <dgm:spPr/>
    </dgm:pt>
    <dgm:pt modelId="{DE84A541-3F39-4AEE-8926-87C0BBA4D05A}" type="pres">
      <dgm:prSet presAssocID="{9754BDFB-50CA-4B25-A7BA-4176705DA245}" presName="childText" presStyleLbl="revTx" presStyleIdx="1" presStyleCnt="3">
        <dgm:presLayoutVars>
          <dgm:bulletEnabled val="1"/>
        </dgm:presLayoutVars>
      </dgm:prSet>
      <dgm:spPr/>
    </dgm:pt>
    <dgm:pt modelId="{BDA4B533-FC20-4B7D-A3D1-E6CDA404B2E4}" type="pres">
      <dgm:prSet presAssocID="{E8363410-E356-40D5-9190-1C428311EB9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CE985A-0E38-4AB1-BACE-C6816E93F95E}" type="pres">
      <dgm:prSet presAssocID="{E8363410-E356-40D5-9190-1C428311EB9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1876014-4C67-4065-B8E8-81473E94B0CE}" srcId="{5BB67F25-CCE5-4052-BC1D-5C00C91BA3B0}" destId="{E8363410-E356-40D5-9190-1C428311EB9C}" srcOrd="2" destOrd="0" parTransId="{9C6C8313-134A-4439-B4E6-C638D63DD514}" sibTransId="{C545E317-4AF6-48B1-AAE4-5B51523D5A03}"/>
    <dgm:cxn modelId="{12641620-D9E9-4F33-9443-D22F8EF279D7}" srcId="{5BB67F25-CCE5-4052-BC1D-5C00C91BA3B0}" destId="{9754BDFB-50CA-4B25-A7BA-4176705DA245}" srcOrd="1" destOrd="0" parTransId="{D5119125-F5D7-49ED-B715-57BFBC1C6182}" sibTransId="{A834409B-2218-4B8F-B69E-1171BFB79982}"/>
    <dgm:cxn modelId="{2378A821-C36E-4926-8055-9FF4F9CCB0C8}" srcId="{E8363410-E356-40D5-9190-1C428311EB9C}" destId="{31BC4603-1154-47D0-A59D-D5F25A830634}" srcOrd="0" destOrd="0" parTransId="{01D74E7E-25AC-44AD-990E-BBD2BC40FEC8}" sibTransId="{A942E879-27BE-40B4-93FB-E85F01804AFE}"/>
    <dgm:cxn modelId="{6BAA8429-1628-4857-A48A-BD89FA9DE3D4}" type="presOf" srcId="{4080653B-F010-407C-B3B4-E30BDE6A9DE9}" destId="{DE84A541-3F39-4AEE-8926-87C0BBA4D05A}" srcOrd="0" destOrd="0" presId="urn:microsoft.com/office/officeart/2005/8/layout/vList2"/>
    <dgm:cxn modelId="{33EC1869-6B04-438F-A480-CCE30F6300AB}" srcId="{9754BDFB-50CA-4B25-A7BA-4176705DA245}" destId="{4080653B-F010-407C-B3B4-E30BDE6A9DE9}" srcOrd="0" destOrd="0" parTransId="{23577666-12BA-47A9-B51C-3778EB89E16C}" sibTransId="{28C0AB80-7A7A-49FE-8335-9CE5C8D3F569}"/>
    <dgm:cxn modelId="{F3AD444B-D4B6-4C26-AE72-52E766EB021B}" type="presOf" srcId="{E1C91350-382D-40FB-91C7-BD3565A4AD07}" destId="{F5E1ED52-A5E1-4AF0-B983-8E5BEE4D065C}" srcOrd="0" destOrd="0" presId="urn:microsoft.com/office/officeart/2005/8/layout/vList2"/>
    <dgm:cxn modelId="{5186BC6C-4FFB-49BD-A7E1-272FE196523E}" srcId="{5BB67F25-CCE5-4052-BC1D-5C00C91BA3B0}" destId="{3F075DD3-C04C-48F5-9D5F-EBB517375302}" srcOrd="0" destOrd="0" parTransId="{F26C1EDF-A1AB-41FB-B8BE-796D1017B328}" sibTransId="{F8C4B59E-AC50-4BE0-B22C-DF5F9354D494}"/>
    <dgm:cxn modelId="{1F8D0154-FE1F-4AD0-BD13-59BB1C5845E8}" type="presOf" srcId="{9754BDFB-50CA-4B25-A7BA-4176705DA245}" destId="{EB302F6D-0F03-4584-B026-79DF1E78C567}" srcOrd="0" destOrd="0" presId="urn:microsoft.com/office/officeart/2005/8/layout/vList2"/>
    <dgm:cxn modelId="{A93D4F90-7670-4032-9BDE-ED4EDF1D52DD}" srcId="{3F075DD3-C04C-48F5-9D5F-EBB517375302}" destId="{E1C91350-382D-40FB-91C7-BD3565A4AD07}" srcOrd="0" destOrd="0" parTransId="{865709BE-1FB6-44EC-BD6F-84F6681EF189}" sibTransId="{CADCD78E-F984-4D26-BE25-835A33D28801}"/>
    <dgm:cxn modelId="{CEEC87A6-9620-40FF-9449-D190CE9ED0BF}" type="presOf" srcId="{E8363410-E356-40D5-9190-1C428311EB9C}" destId="{BDA4B533-FC20-4B7D-A3D1-E6CDA404B2E4}" srcOrd="0" destOrd="0" presId="urn:microsoft.com/office/officeart/2005/8/layout/vList2"/>
    <dgm:cxn modelId="{EB8238D7-7948-4EF7-B365-9BEB0A22AC3B}" type="presOf" srcId="{31BC4603-1154-47D0-A59D-D5F25A830634}" destId="{B1CE985A-0E38-4AB1-BACE-C6816E93F95E}" srcOrd="0" destOrd="0" presId="urn:microsoft.com/office/officeart/2005/8/layout/vList2"/>
    <dgm:cxn modelId="{1793EBEC-7936-4F49-B2CE-5A50BF926C84}" type="presOf" srcId="{5BB67F25-CCE5-4052-BC1D-5C00C91BA3B0}" destId="{73324E88-5E44-4835-B3C4-9C51AAD5ADAF}" srcOrd="0" destOrd="0" presId="urn:microsoft.com/office/officeart/2005/8/layout/vList2"/>
    <dgm:cxn modelId="{7B420FF5-3E0D-4782-B86C-CC4C4A79F1F4}" type="presOf" srcId="{3F075DD3-C04C-48F5-9D5F-EBB517375302}" destId="{FDBC007A-19FB-4D2B-8466-664F9BFA6E73}" srcOrd="0" destOrd="0" presId="urn:microsoft.com/office/officeart/2005/8/layout/vList2"/>
    <dgm:cxn modelId="{C95ECC09-0045-494E-BB77-0C83F766B3AB}" type="presParOf" srcId="{73324E88-5E44-4835-B3C4-9C51AAD5ADAF}" destId="{FDBC007A-19FB-4D2B-8466-664F9BFA6E73}" srcOrd="0" destOrd="0" presId="urn:microsoft.com/office/officeart/2005/8/layout/vList2"/>
    <dgm:cxn modelId="{D8371651-B268-478C-ABB2-BF5A1CAACDC2}" type="presParOf" srcId="{73324E88-5E44-4835-B3C4-9C51AAD5ADAF}" destId="{F5E1ED52-A5E1-4AF0-B983-8E5BEE4D065C}" srcOrd="1" destOrd="0" presId="urn:microsoft.com/office/officeart/2005/8/layout/vList2"/>
    <dgm:cxn modelId="{320AC1A5-4B68-44DA-8D00-F27658CC2645}" type="presParOf" srcId="{73324E88-5E44-4835-B3C4-9C51AAD5ADAF}" destId="{EB302F6D-0F03-4584-B026-79DF1E78C567}" srcOrd="2" destOrd="0" presId="urn:microsoft.com/office/officeart/2005/8/layout/vList2"/>
    <dgm:cxn modelId="{DFA7144E-B124-49E7-BEC8-FECE8433E980}" type="presParOf" srcId="{73324E88-5E44-4835-B3C4-9C51AAD5ADAF}" destId="{DE84A541-3F39-4AEE-8926-87C0BBA4D05A}" srcOrd="3" destOrd="0" presId="urn:microsoft.com/office/officeart/2005/8/layout/vList2"/>
    <dgm:cxn modelId="{CAF0E0DA-7C27-4C5E-8F75-8B26863144D1}" type="presParOf" srcId="{73324E88-5E44-4835-B3C4-9C51AAD5ADAF}" destId="{BDA4B533-FC20-4B7D-A3D1-E6CDA404B2E4}" srcOrd="4" destOrd="0" presId="urn:microsoft.com/office/officeart/2005/8/layout/vList2"/>
    <dgm:cxn modelId="{95CB3A7F-2427-4B63-92DC-253104B94F90}" type="presParOf" srcId="{73324E88-5E44-4835-B3C4-9C51AAD5ADAF}" destId="{B1CE985A-0E38-4AB1-BACE-C6816E93F95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E9588-B33B-43A6-A40F-2AA14054E092}">
      <dsp:nvSpPr>
        <dsp:cNvPr id="0" name=""/>
        <dsp:cNvSpPr/>
      </dsp:nvSpPr>
      <dsp:spPr>
        <a:xfrm>
          <a:off x="3286" y="643070"/>
          <a:ext cx="3203971" cy="69120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kern="1200" dirty="0">
              <a:solidFill>
                <a:schemeClr val="tx1">
                  <a:lumMod val="95000"/>
                  <a:lumOff val="5000"/>
                </a:schemeClr>
              </a:solidFill>
            </a:rPr>
            <a:t>Область IT сферы:</a:t>
          </a:r>
        </a:p>
      </dsp:txBody>
      <dsp:txXfrm>
        <a:off x="3286" y="643070"/>
        <a:ext cx="3203971" cy="691200"/>
      </dsp:txXfrm>
    </dsp:sp>
    <dsp:sp modelId="{72F57826-373E-46E5-A162-E66E6724D611}">
      <dsp:nvSpPr>
        <dsp:cNvPr id="0" name=""/>
        <dsp:cNvSpPr/>
      </dsp:nvSpPr>
      <dsp:spPr>
        <a:xfrm>
          <a:off x="3286" y="1334270"/>
          <a:ext cx="3203971" cy="237399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/>
            <a:t>Разработка программного обеспечения</a:t>
          </a:r>
        </a:p>
      </dsp:txBody>
      <dsp:txXfrm>
        <a:off x="3286" y="1334270"/>
        <a:ext cx="3203971" cy="2373996"/>
      </dsp:txXfrm>
    </dsp:sp>
    <dsp:sp modelId="{A6F20A9E-79EC-4E71-9BC5-E5143525333B}">
      <dsp:nvSpPr>
        <dsp:cNvPr id="0" name=""/>
        <dsp:cNvSpPr/>
      </dsp:nvSpPr>
      <dsp:spPr>
        <a:xfrm>
          <a:off x="3655814" y="643070"/>
          <a:ext cx="3203971" cy="69120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kern="1200" dirty="0">
              <a:solidFill>
                <a:schemeClr val="tx1">
                  <a:lumMod val="95000"/>
                  <a:lumOff val="5000"/>
                </a:schemeClr>
              </a:solidFill>
            </a:rPr>
            <a:t>Ключевые навыки:</a:t>
          </a:r>
        </a:p>
      </dsp:txBody>
      <dsp:txXfrm>
        <a:off x="3655814" y="643070"/>
        <a:ext cx="3203971" cy="691200"/>
      </dsp:txXfrm>
    </dsp:sp>
    <dsp:sp modelId="{3A753CCB-CDD3-4753-991A-B2FADDEB654F}">
      <dsp:nvSpPr>
        <dsp:cNvPr id="0" name=""/>
        <dsp:cNvSpPr/>
      </dsp:nvSpPr>
      <dsp:spPr>
        <a:xfrm>
          <a:off x="3655814" y="1334270"/>
          <a:ext cx="3203971" cy="237399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/>
            <a:t>Знание языков программирования (Java, Python, C++, JavaScript и пр.)</a:t>
          </a:r>
        </a:p>
      </dsp:txBody>
      <dsp:txXfrm>
        <a:off x="3655814" y="1334270"/>
        <a:ext cx="3203971" cy="2373996"/>
      </dsp:txXfrm>
    </dsp:sp>
    <dsp:sp modelId="{56C4A29E-2158-4C19-A2E4-52FDCE409569}">
      <dsp:nvSpPr>
        <dsp:cNvPr id="0" name=""/>
        <dsp:cNvSpPr/>
      </dsp:nvSpPr>
      <dsp:spPr>
        <a:xfrm>
          <a:off x="7308342" y="643070"/>
          <a:ext cx="3203971" cy="69120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kern="1200" dirty="0">
              <a:solidFill>
                <a:schemeClr val="tx1">
                  <a:lumMod val="95000"/>
                  <a:lumOff val="5000"/>
                </a:schemeClr>
              </a:solidFill>
            </a:rPr>
            <a:t>Иные навыки:</a:t>
          </a:r>
        </a:p>
      </dsp:txBody>
      <dsp:txXfrm>
        <a:off x="7308342" y="643070"/>
        <a:ext cx="3203971" cy="691200"/>
      </dsp:txXfrm>
    </dsp:sp>
    <dsp:sp modelId="{6E1BF74C-1A9F-4563-869B-1F15497E6F0C}">
      <dsp:nvSpPr>
        <dsp:cNvPr id="0" name=""/>
        <dsp:cNvSpPr/>
      </dsp:nvSpPr>
      <dsp:spPr>
        <a:xfrm>
          <a:off x="7308342" y="1334270"/>
          <a:ext cx="3203971" cy="2373996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/>
            <a:t>Знание алгоритмов и структур данных, опыт работы с базами данных, коммуникационные навыки.</a:t>
          </a:r>
        </a:p>
      </dsp:txBody>
      <dsp:txXfrm>
        <a:off x="7308342" y="1334270"/>
        <a:ext cx="3203971" cy="2373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C007A-19FB-4D2B-8466-664F9BFA6E73}">
      <dsp:nvSpPr>
        <dsp:cNvPr id="0" name=""/>
        <dsp:cNvSpPr/>
      </dsp:nvSpPr>
      <dsp:spPr>
        <a:xfrm>
          <a:off x="0" y="15374"/>
          <a:ext cx="10515600" cy="71954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0" kern="1200" dirty="0">
              <a:solidFill>
                <a:schemeClr val="tx1">
                  <a:lumMod val="95000"/>
                  <a:lumOff val="5000"/>
                </a:schemeClr>
              </a:solidFill>
            </a:rPr>
            <a:t>Область IT сферы:</a:t>
          </a:r>
        </a:p>
      </dsp:txBody>
      <dsp:txXfrm>
        <a:off x="35125" y="50499"/>
        <a:ext cx="10445350" cy="649299"/>
      </dsp:txXfrm>
    </dsp:sp>
    <dsp:sp modelId="{F5E1ED52-A5E1-4AF0-B983-8E5BEE4D065C}">
      <dsp:nvSpPr>
        <dsp:cNvPr id="0" name=""/>
        <dsp:cNvSpPr/>
      </dsp:nvSpPr>
      <dsp:spPr>
        <a:xfrm>
          <a:off x="0" y="734924"/>
          <a:ext cx="1051560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Инфраструктура и сети</a:t>
          </a:r>
        </a:p>
      </dsp:txBody>
      <dsp:txXfrm>
        <a:off x="0" y="734924"/>
        <a:ext cx="10515600" cy="496800"/>
      </dsp:txXfrm>
    </dsp:sp>
    <dsp:sp modelId="{EB302F6D-0F03-4584-B026-79DF1E78C567}">
      <dsp:nvSpPr>
        <dsp:cNvPr id="0" name=""/>
        <dsp:cNvSpPr/>
      </dsp:nvSpPr>
      <dsp:spPr>
        <a:xfrm>
          <a:off x="0" y="1231724"/>
          <a:ext cx="10515600" cy="599313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0" kern="1200" dirty="0">
              <a:solidFill>
                <a:schemeClr val="tx1">
                  <a:lumMod val="95000"/>
                  <a:lumOff val="5000"/>
                </a:schemeClr>
              </a:solidFill>
            </a:rPr>
            <a:t>Ключевые навыки:</a:t>
          </a:r>
        </a:p>
      </dsp:txBody>
      <dsp:txXfrm>
        <a:off x="29256" y="1260980"/>
        <a:ext cx="10457088" cy="540801"/>
      </dsp:txXfrm>
    </dsp:sp>
    <dsp:sp modelId="{DE84A541-3F39-4AEE-8926-87C0BBA4D05A}">
      <dsp:nvSpPr>
        <dsp:cNvPr id="0" name=""/>
        <dsp:cNvSpPr/>
      </dsp:nvSpPr>
      <dsp:spPr>
        <a:xfrm>
          <a:off x="0" y="1831038"/>
          <a:ext cx="1051560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Операционные системы (Windows, Linux), программное обеспечение для управления сетью (например, Cisco)</a:t>
          </a:r>
        </a:p>
      </dsp:txBody>
      <dsp:txXfrm>
        <a:off x="0" y="1831038"/>
        <a:ext cx="10515600" cy="729675"/>
      </dsp:txXfrm>
    </dsp:sp>
    <dsp:sp modelId="{BDA4B533-FC20-4B7D-A3D1-E6CDA404B2E4}">
      <dsp:nvSpPr>
        <dsp:cNvPr id="0" name=""/>
        <dsp:cNvSpPr/>
      </dsp:nvSpPr>
      <dsp:spPr>
        <a:xfrm>
          <a:off x="0" y="2560713"/>
          <a:ext cx="10515600" cy="71954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b="0" kern="1200" dirty="0">
              <a:solidFill>
                <a:schemeClr val="tx1">
                  <a:lumMod val="95000"/>
                  <a:lumOff val="5000"/>
                </a:schemeClr>
              </a:solidFill>
            </a:rPr>
            <a:t>Иные навыки:</a:t>
          </a:r>
        </a:p>
      </dsp:txBody>
      <dsp:txXfrm>
        <a:off x="35125" y="2595838"/>
        <a:ext cx="10445350" cy="649299"/>
      </dsp:txXfrm>
    </dsp:sp>
    <dsp:sp modelId="{B1CE985A-0E38-4AB1-BACE-C6816E93F95E}">
      <dsp:nvSpPr>
        <dsp:cNvPr id="0" name=""/>
        <dsp:cNvSpPr/>
      </dsp:nvSpPr>
      <dsp:spPr>
        <a:xfrm>
          <a:off x="0" y="3280263"/>
          <a:ext cx="10515600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/>
            <a:t>Установка и настройка серверов, обеспечение безопасности сетей, управление резервными копиями данных, мониторинг и устранение неполадок.</a:t>
          </a:r>
        </a:p>
      </dsp:txBody>
      <dsp:txXfrm>
        <a:off x="0" y="3280263"/>
        <a:ext cx="10515600" cy="1055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5F635-093C-4462-9F53-10E1348D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FA24AB-F9B6-4C67-8DAA-C5CCD618B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CD9B0-A836-4107-BAC6-A0D1A035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51A63-967A-4241-9101-A07BE4EB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2F9AF2-2D71-40A3-BF57-314D5634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F6235-BED7-4AEC-8938-512A2A6E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AB89D8-4FF7-4EC5-9D4F-3DC30165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EC47C5-307D-4078-BCEA-0A59DF93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7B90C-3DB5-4F8E-9D75-98937193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6B035-0A1A-4570-B64B-95A21223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ED9A44-1255-40F7-ADA3-6F3BE1014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0DDEE2-42A4-4EE6-82D7-AAD1F0090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0FD30-CCE1-4C8F-A05A-76D6E3B4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81D47-95C3-4443-AA8E-9D482F17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875774-7498-4603-900E-BDF67490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8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5622B-77F3-4D90-BD7C-3F2186F2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0A6B2-8599-4C2B-A529-04A3BB95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335C6-1B6C-471E-A9C5-FBF02279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95856-05CD-4906-8A78-91B51AD3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BEBEAD-509F-44CE-AD70-E22C5FB3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0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56A3E-0C49-4CB0-BBE8-E19173DE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37A9C2-E0CA-45AB-99B1-68476B3C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B7F60-B674-4CD3-8EF5-ED2CD4E8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F155F-51BF-4447-B478-D533CB78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8CA7D-AF61-42E1-990E-D93D3451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52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E238-92C8-4EE2-9949-0BF18CDD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63AE3-1AC7-4AA5-8FE5-A2C2FCB79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8918D4-3A7D-4BA5-B44A-450E698C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A34E05-2717-4B8B-BB11-C73712CD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FCAC25-4C7E-4986-A668-87F9A18A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053ABE-D703-4E56-8EA6-2CBC8460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1CB81-024D-406A-8E92-FE2D4F61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FB7A6-0D74-4869-9A3B-B5279637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F25C03-B3AA-4614-9950-4F61A61C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D52887-1168-4EBB-9FF7-2255DE028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0FB1E2-CCC2-465D-8C34-3D67A7F77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E8738A-5047-45B2-AAD9-8207DFAE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0A731A-6F05-496D-AD22-24BF082B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EEA05A-036C-4971-B6D1-D6A39F4B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9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4F0C4-B5E2-4F02-863B-511D42C2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0DED3E-7FF6-44A2-9EC8-BEFF391A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EC353B-4D8B-4B4C-9D7D-511E7AB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71AE5E-0039-4741-8543-0269B288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2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C8B687-6BE3-4FC4-A3EC-EF82F223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DB7836-FF01-497D-B9B8-5553B6AE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270B52-BF4E-43F2-8930-B7DF8166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1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A0621-461E-46D7-BEB2-F9575BAF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AE5E6-5B9C-4CA0-963A-B86B4CD8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D73714-A0BD-4332-9132-3646F32AF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5AEC1-5681-418B-A663-5CD4B4B3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2F58D-FFC4-4450-9E58-038CFB2D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94B08A-883E-40EA-8C63-3E5CE98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4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6F4DC-8FC8-4B81-84B5-6C75B6B1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77B3F9-83DE-45F2-8E3F-88E1CC904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189788-341D-45E3-A40D-B9F605DC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4775A4-80F2-40EB-8182-5DCAFCD4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4E3E79-2EB8-4D23-AA09-D302EE8E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8E34B8-63FA-494E-83FD-B325595E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00812-5F41-4421-AC02-88AAD346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F1198B-BE1D-49C0-ACE4-02FC6088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3155-624B-4772-85F2-3017ED098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35A1-1735-4E5C-8A1E-3E1D0FFB9F54}" type="datetimeFigureOut">
              <a:rPr lang="ru-RU" smtClean="0"/>
              <a:t>13.11.2023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991978-E7DF-4662-9AB2-3E4DC22E5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81F2C-54FB-4BC2-BAB7-02A3B497D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71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118882D-4258-4413-9330-2F3C9B0EBBC3}"/>
              </a:ext>
            </a:extLst>
          </p:cNvPr>
          <p:cNvSpPr/>
          <p:nvPr/>
        </p:nvSpPr>
        <p:spPr>
          <a:xfrm>
            <a:off x="1940560" y="2570480"/>
            <a:ext cx="8575040" cy="348017"/>
          </a:xfrm>
          <a:prstGeom prst="roundRect">
            <a:avLst>
              <a:gd name="adj" fmla="val 2857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0066FF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F6FF84F-5726-42E9-B4C1-2162349CAA53}"/>
              </a:ext>
            </a:extLst>
          </p:cNvPr>
          <p:cNvSpPr/>
          <p:nvPr/>
        </p:nvSpPr>
        <p:spPr>
          <a:xfrm>
            <a:off x="1676400" y="2333346"/>
            <a:ext cx="8839200" cy="585152"/>
          </a:xfrm>
          <a:prstGeom prst="roundRect">
            <a:avLst>
              <a:gd name="adj" fmla="val 2857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0066FF"/>
                </a:solidFill>
                <a:effectLst/>
                <a:ea typeface="MS Mincho" panose="02020609040205080304" pitchFamily="49" charset="-128"/>
              </a:rPr>
              <a:t>Исследование рынка работ </a:t>
            </a:r>
            <a:r>
              <a:rPr lang="en-US" sz="2800" dirty="0">
                <a:solidFill>
                  <a:srgbClr val="0066FF"/>
                </a:solidFill>
                <a:effectLst/>
                <a:ea typeface="MS Mincho" panose="02020609040205080304" pitchFamily="49" charset="-128"/>
              </a:rPr>
              <a:t>IT </a:t>
            </a:r>
            <a:r>
              <a:rPr lang="ru-RU" sz="2800" dirty="0">
                <a:solidFill>
                  <a:srgbClr val="0066FF"/>
                </a:solidFill>
                <a:effectLst/>
                <a:ea typeface="MS Mincho" panose="02020609040205080304" pitchFamily="49" charset="-128"/>
              </a:rPr>
              <a:t>специальностей</a:t>
            </a:r>
            <a:endParaRPr lang="ru-RU" sz="2800" dirty="0">
              <a:solidFill>
                <a:srgbClr val="0066FF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30FCC-69AD-46ED-B71A-423D2B20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6578"/>
            <a:ext cx="9144000" cy="644843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+mn-lt"/>
              </a:rPr>
              <a:t>Ольховский Никита Сергеевич, группа ИТИВ-223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49F233-7B18-4ED0-AC36-FC52796D9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5819"/>
            <a:ext cx="9144000" cy="787082"/>
          </a:xfrm>
        </p:spPr>
        <p:txBody>
          <a:bodyPr>
            <a:normAutofit/>
          </a:bodyPr>
          <a:lstStyle/>
          <a:p>
            <a:r>
              <a:rPr lang="ru-RU" sz="1800" dirty="0"/>
              <a:t>Москва</a:t>
            </a:r>
            <a:br>
              <a:rPr lang="ru-RU" sz="1800" dirty="0"/>
            </a:br>
            <a:r>
              <a:rPr lang="ru-RU" sz="1800" dirty="0"/>
              <a:t>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BB25B-7BA1-45E1-8523-EA74DF9ADE87}"/>
              </a:ext>
            </a:extLst>
          </p:cNvPr>
          <p:cNvSpPr txBox="1"/>
          <p:nvPr/>
        </p:nvSpPr>
        <p:spPr>
          <a:xfrm>
            <a:off x="1524000" y="3962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Российский государственный университет имени А. Н. Косыгина </a:t>
            </a:r>
          </a:p>
        </p:txBody>
      </p:sp>
    </p:spTree>
    <p:extLst>
      <p:ext uri="{BB962C8B-B14F-4D97-AF65-F5344CB8AC3E}">
        <p14:creationId xmlns:p14="http://schemas.microsoft.com/office/powerpoint/2010/main" val="3984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Программист (</a:t>
            </a:r>
            <a:r>
              <a:rPr lang="en-US" sz="3600" dirty="0">
                <a:solidFill>
                  <a:srgbClr val="0066FF"/>
                </a:solidFill>
                <a:latin typeface="+mn-lt"/>
              </a:rPr>
              <a:t>Developer)</a:t>
            </a:r>
            <a:endParaRPr lang="ru-RU" sz="3600" dirty="0">
              <a:solidFill>
                <a:srgbClr val="0066FF"/>
              </a:solidFill>
              <a:latin typeface="+mn-lt"/>
            </a:endParaRPr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E6DDF552-1002-4DB1-A87F-A410EF4609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767180"/>
              </p:ext>
            </p:extLst>
          </p:nvPr>
        </p:nvGraphicFramePr>
        <p:xfrm>
          <a:off x="838200" y="65582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66FF"/>
                </a:solidFill>
              </a:rPr>
              <a:t>Исследование специальности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58F309-CAD2-4CEF-9C7C-62FAC3B55A2A}"/>
              </a:ext>
            </a:extLst>
          </p:cNvPr>
          <p:cNvSpPr txBox="1"/>
          <p:nvPr/>
        </p:nvSpPr>
        <p:spPr>
          <a:xfrm>
            <a:off x="838200" y="4397182"/>
            <a:ext cx="105156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spcAft>
                <a:spcPts val="600"/>
              </a:spcAft>
              <a:buNone/>
            </a:pPr>
            <a:r>
              <a:rPr lang="ru-RU" sz="2400" b="1" dirty="0"/>
              <a:t>Описание специальности: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Программисты разрабатывают, тестируют и поддерживают программное обеспечение, создавая приложения, веб-сайты и другие IT-системы.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Результатом их работы являются рабочие программы и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93099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F26116-4032-42A9-9419-3DA55E177297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3EE39B20-82A3-4725-91F4-7E461588DF95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66FF"/>
                </a:solidFill>
              </a:rPr>
              <a:t>Программист (</a:t>
            </a:r>
            <a:r>
              <a:rPr lang="en-US" dirty="0">
                <a:solidFill>
                  <a:srgbClr val="0066FF"/>
                </a:solidFill>
              </a:rPr>
              <a:t>Developer)</a:t>
            </a:r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96014F-C6AD-4736-82AF-01A04591AED4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66FF"/>
                </a:solidFill>
              </a:rPr>
              <a:t>Исследование предложений рынка труда </a:t>
            </a:r>
          </a:p>
        </p:txBody>
      </p:sp>
      <p:graphicFrame>
        <p:nvGraphicFramePr>
          <p:cNvPr id="14" name="Таблица 14">
            <a:extLst>
              <a:ext uri="{FF2B5EF4-FFF2-40B4-BE49-F238E27FC236}">
                <a16:creationId xmlns:a16="http://schemas.microsoft.com/office/drawing/2014/main" id="{7774EBD5-B657-4DB8-A6E4-EA0884353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102071"/>
              </p:ext>
            </p:extLst>
          </p:nvPr>
        </p:nvGraphicFramePr>
        <p:xfrm>
          <a:off x="271362" y="1367742"/>
          <a:ext cx="11649276" cy="456332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235767">
                  <a:extLst>
                    <a:ext uri="{9D8B030D-6E8A-4147-A177-3AD203B41FA5}">
                      <a16:colId xmlns:a16="http://schemas.microsoft.com/office/drawing/2014/main" val="2130606545"/>
                    </a:ext>
                  </a:extLst>
                </a:gridCol>
                <a:gridCol w="3760486">
                  <a:extLst>
                    <a:ext uri="{9D8B030D-6E8A-4147-A177-3AD203B41FA5}">
                      <a16:colId xmlns:a16="http://schemas.microsoft.com/office/drawing/2014/main" val="2849803463"/>
                    </a:ext>
                  </a:extLst>
                </a:gridCol>
                <a:gridCol w="4653023">
                  <a:extLst>
                    <a:ext uri="{9D8B030D-6E8A-4147-A177-3AD203B41FA5}">
                      <a16:colId xmlns:a16="http://schemas.microsoft.com/office/drawing/2014/main" val="2161331006"/>
                    </a:ext>
                  </a:extLst>
                </a:gridCol>
              </a:tblGrid>
              <a:tr h="4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Сайт с вакансиями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dirty="0"/>
                        <a:t>hh.ru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dirty="0"/>
                        <a:t>linkedin.com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106984"/>
                  </a:ext>
                </a:extLst>
              </a:tr>
              <a:tr h="320356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ru-RU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Минимальные требования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Бакалаврская степень в компьютерных науках или связанных областях.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Знание одного или нескольких языков программирования (например, Java, Python, C++, JavaScript).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Опыт работы с разработкой программного обеспечения.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Понимание алгоритмов и структур данных.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Бакалаврская степень в компьютерных науках или связанных областях.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Знание одного или нескольких языков программирования (например, Java, Python, C++, JavaScript).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Опыт работы в разработке веб-приложений или веб-сайтов.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Знание фреймворков для веб-разработки (например, </a:t>
                      </a:r>
                      <a:r>
                        <a:rPr lang="ru-RU" dirty="0" err="1"/>
                        <a:t>React</a:t>
                      </a:r>
                      <a:r>
                        <a:rPr lang="ru-RU" dirty="0"/>
                        <a:t>, </a:t>
                      </a:r>
                      <a:r>
                        <a:rPr lang="ru-RU" dirty="0" err="1"/>
                        <a:t>Angular</a:t>
                      </a:r>
                      <a:r>
                        <a:rPr lang="ru-RU" dirty="0"/>
                        <a:t>, </a:t>
                      </a:r>
                      <a:r>
                        <a:rPr lang="ru-RU" dirty="0" err="1"/>
                        <a:t>Django</a:t>
                      </a:r>
                      <a:r>
                        <a:rPr lang="ru-RU" dirty="0"/>
                        <a:t>).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Навыки работы с базами данных (SQL или </a:t>
                      </a:r>
                      <a:r>
                        <a:rPr lang="ru-RU" dirty="0" err="1"/>
                        <a:t>NoSQL</a:t>
                      </a:r>
                      <a:r>
                        <a:rPr lang="ru-RU" dirty="0"/>
                        <a:t>).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85558"/>
                  </a:ext>
                </a:extLst>
              </a:tr>
              <a:tr h="65378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ru-RU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Предлагаемая зарплата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dirty="0"/>
                        <a:t>60 000 – 100 000 рублей в месяц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dirty="0"/>
                        <a:t>70 000 – 120 000 рублей в месяц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06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54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F26116-4032-42A9-9419-3DA55E177297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3EE39B20-82A3-4725-91F4-7E461588DF95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66FF"/>
                </a:solidFill>
              </a:rPr>
              <a:t>Программист (</a:t>
            </a:r>
            <a:r>
              <a:rPr lang="en-US" dirty="0">
                <a:solidFill>
                  <a:srgbClr val="0066FF"/>
                </a:solidFill>
              </a:rPr>
              <a:t>Developer)</a:t>
            </a:r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96014F-C6AD-4736-82AF-01A04591AED4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66FF"/>
                </a:solidFill>
              </a:rPr>
              <a:t>Исследование предложений рынка труда 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1C9C7109-8B20-4A5C-860B-D49B8430D0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259414"/>
              </p:ext>
            </p:extLst>
          </p:nvPr>
        </p:nvGraphicFramePr>
        <p:xfrm>
          <a:off x="2250311" y="1232561"/>
          <a:ext cx="8444696" cy="5035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171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F26116-4032-42A9-9419-3DA55E177297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3EE39B20-82A3-4725-91F4-7E461588DF95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1222620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66FF"/>
                </a:solidFill>
              </a:rPr>
              <a:t>Системный администратор (</a:t>
            </a:r>
            <a:r>
              <a:rPr lang="en-US" dirty="0">
                <a:solidFill>
                  <a:srgbClr val="0066FF"/>
                </a:solidFill>
              </a:rPr>
              <a:t>System Administrator)</a:t>
            </a:r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96014F-C6AD-4736-82AF-01A04591AED4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66FF"/>
                </a:solidFill>
              </a:rPr>
              <a:t>Исследование специальности</a:t>
            </a:r>
          </a:p>
        </p:txBody>
      </p:sp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FDA51A92-7918-4A47-A0BB-A0EED5E8C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756958"/>
              </p:ext>
            </p:extLst>
          </p:nvPr>
        </p:nvGraphicFramePr>
        <p:xfrm>
          <a:off x="838200" y="149034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71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F26116-4032-42A9-9419-3DA55E177297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3EE39B20-82A3-4725-91F4-7E461588DF95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1222620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66FF"/>
                </a:solidFill>
              </a:rPr>
              <a:t>Системный администратор (</a:t>
            </a:r>
            <a:r>
              <a:rPr lang="en-US" dirty="0">
                <a:solidFill>
                  <a:srgbClr val="0066FF"/>
                </a:solidFill>
              </a:rPr>
              <a:t>System Administrator)</a:t>
            </a:r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96014F-C6AD-4736-82AF-01A04591AED4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66FF"/>
                </a:solidFill>
              </a:rPr>
              <a:t>Исследование специальности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FE22C-5C47-444E-B22F-CD835D25BBC1}"/>
              </a:ext>
            </a:extLst>
          </p:cNvPr>
          <p:cNvSpPr txBox="1"/>
          <p:nvPr/>
        </p:nvSpPr>
        <p:spPr>
          <a:xfrm>
            <a:off x="838200" y="1733788"/>
            <a:ext cx="504173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spcAft>
                <a:spcPts val="600"/>
              </a:spcAft>
              <a:buNone/>
            </a:pPr>
            <a:r>
              <a:rPr lang="ru-RU" sz="2400" b="1" dirty="0"/>
              <a:t>	Описание специальности</a:t>
            </a:r>
            <a:r>
              <a:rPr lang="ru-RU" sz="2400" dirty="0"/>
              <a:t>: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Системные администраторы отвечают за управление и обслуживание IT-инфраструктуры компании, включая серверы, сети, хранилища данных и другое оборудование.</a:t>
            </a:r>
          </a:p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Результатом их работы является надежная и безопасная работа</a:t>
            </a:r>
            <a:br>
              <a:rPr lang="ru-RU" sz="2400" dirty="0"/>
            </a:br>
            <a:r>
              <a:rPr lang="ru-RU" sz="2400" dirty="0"/>
              <a:t>IT-инфраструктуры.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DCAD5B-52DF-4AEF-9CE6-92ACF57FC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63328"/>
            <a:ext cx="5715000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204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F26116-4032-42A9-9419-3DA55E177297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3EE39B20-82A3-4725-91F4-7E461588DF95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1222620" cy="1066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rgbClr val="0066FF"/>
                </a:solidFill>
              </a:rPr>
              <a:t>Системный администратор (</a:t>
            </a:r>
            <a:r>
              <a:rPr lang="en-US" dirty="0">
                <a:solidFill>
                  <a:srgbClr val="0066FF"/>
                </a:solidFill>
              </a:rPr>
              <a:t>System Administrator)</a:t>
            </a:r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D96014F-C6AD-4736-82AF-01A04591AED4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66FF"/>
                </a:solidFill>
              </a:rPr>
              <a:t>Исследование предложений рынка труда </a:t>
            </a:r>
          </a:p>
        </p:txBody>
      </p:sp>
      <p:graphicFrame>
        <p:nvGraphicFramePr>
          <p:cNvPr id="7" name="Таблица 14">
            <a:extLst>
              <a:ext uri="{FF2B5EF4-FFF2-40B4-BE49-F238E27FC236}">
                <a16:creationId xmlns:a16="http://schemas.microsoft.com/office/drawing/2014/main" id="{F592BDDC-C698-4DDB-9CF2-6E7C780B2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47140"/>
              </p:ext>
            </p:extLst>
          </p:nvPr>
        </p:nvGraphicFramePr>
        <p:xfrm>
          <a:off x="271362" y="1212343"/>
          <a:ext cx="11649276" cy="511196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305215">
                  <a:extLst>
                    <a:ext uri="{9D8B030D-6E8A-4147-A177-3AD203B41FA5}">
                      <a16:colId xmlns:a16="http://schemas.microsoft.com/office/drawing/2014/main" val="2130606545"/>
                    </a:ext>
                  </a:extLst>
                </a:gridCol>
                <a:gridCol w="4213185">
                  <a:extLst>
                    <a:ext uri="{9D8B030D-6E8A-4147-A177-3AD203B41FA5}">
                      <a16:colId xmlns:a16="http://schemas.microsoft.com/office/drawing/2014/main" val="2849803463"/>
                    </a:ext>
                  </a:extLst>
                </a:gridCol>
                <a:gridCol w="4130876">
                  <a:extLst>
                    <a:ext uri="{9D8B030D-6E8A-4147-A177-3AD203B41FA5}">
                      <a16:colId xmlns:a16="http://schemas.microsoft.com/office/drawing/2014/main" val="2161331006"/>
                    </a:ext>
                  </a:extLst>
                </a:gridCol>
              </a:tblGrid>
              <a:tr h="49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Сайт с вакансиями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dirty="0"/>
                        <a:t>superjob.ru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dirty="0"/>
                        <a:t>linkedin.com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106984"/>
                  </a:ext>
                </a:extLst>
              </a:tr>
              <a:tr h="3203560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ru-RU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Минимальные требования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Техническое образование в области IT (бакалавр компьютерных наук или связанных специальностей) желательно, но не обязательно.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Знание основных операционных систем, таких как Windows и Linux.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Опыт работы в системной администрации не требуется,</a:t>
                      </a:r>
                      <a:br>
                        <a:rPr lang="ru-RU" dirty="0"/>
                      </a:br>
                      <a:r>
                        <a:rPr lang="ru-RU" dirty="0"/>
                        <a:t>но будет плюсом.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Основные навыки в области сетевого администрирования.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Опыт с установкой и настройкой серверов не обязателен.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Бакалаврская степень в компьютерных науках или связанных областях.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Глубокие знания операционных систем, таких как Windows и Linux.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Опыт работы в системной администрации (3-5 лет).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Знание сетевой безопасности и навыки в области сетевого администрирования.</a:t>
                      </a:r>
                    </a:p>
                    <a:p>
                      <a:pPr marL="285750" indent="-2857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Опыт с установкой и настройкой серверов.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85558"/>
                  </a:ext>
                </a:extLst>
              </a:tr>
              <a:tr h="653787">
                <a:tc>
                  <a:txBody>
                    <a:bodyPr/>
                    <a:lstStyle/>
                    <a:p>
                      <a:pPr algn="l">
                        <a:spcAft>
                          <a:spcPts val="600"/>
                        </a:spcAft>
                      </a:pPr>
                      <a:r>
                        <a:rPr lang="ru-RU" sz="20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Предлагаемая зарплата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dirty="0"/>
                        <a:t>4</a:t>
                      </a:r>
                      <a:r>
                        <a:rPr lang="ru-RU" dirty="0"/>
                        <a:t>0 000 – </a:t>
                      </a:r>
                      <a:r>
                        <a:rPr lang="en-US" dirty="0"/>
                        <a:t>6</a:t>
                      </a:r>
                      <a:r>
                        <a:rPr lang="ru-RU" dirty="0"/>
                        <a:t>0 000 рублей в месяц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dirty="0"/>
                        <a:t>6</a:t>
                      </a:r>
                      <a:r>
                        <a:rPr lang="ru-RU" dirty="0"/>
                        <a:t>0 000 – 1</a:t>
                      </a:r>
                      <a:r>
                        <a:rPr lang="en-US" dirty="0"/>
                        <a:t>0</a:t>
                      </a:r>
                      <a:r>
                        <a:rPr lang="ru-RU" dirty="0"/>
                        <a:t>0 000 рублей в месяц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0067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822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9898-4984-4EBE-B8FF-273F03A79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473859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499</Words>
  <Application>Microsoft Office PowerPoint</Application>
  <PresentationFormat>Широкоэкранный</PresentationFormat>
  <Paragraphs>69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Ольховский Никита Сергеевич, группа ИТИВ-223</vt:lpstr>
      <vt:lpstr>Программист (Developer)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 Admin</dc:creator>
  <cp:lastModifiedBy>Admin Admin</cp:lastModifiedBy>
  <cp:revision>33</cp:revision>
  <dcterms:created xsi:type="dcterms:W3CDTF">2023-11-13T17:19:20Z</dcterms:created>
  <dcterms:modified xsi:type="dcterms:W3CDTF">2023-11-13T19:44:06Z</dcterms:modified>
</cp:coreProperties>
</file>