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</p:sldIdLst>
  <p:sldSz cx="14630400" cy="10972800"/>
  <p:notesSz cx="10972800" cy="14630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4" d="100"/>
          <a:sy n="54" d="100"/>
        </p:scale>
        <p:origin x="136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9567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109728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04927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EA6A65-FC05-4B28-9C21-C678D26267F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920874" y="3838575"/>
            <a:ext cx="10788650" cy="2632075"/>
          </a:xfrm>
        </p:spPr>
        <p:txBody>
          <a:bodyPr/>
          <a:lstStyle/>
          <a:p>
            <a:r>
              <a:rPr lang="ru-RU" sz="4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История административного законодательства в Российской Федерации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4D7FD00-04BD-41AA-B8BE-DF9D818331D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233737" y="7434130"/>
            <a:ext cx="8162925" cy="14874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360" dirty="0"/>
              <a:t>Ольховский Никита</a:t>
            </a:r>
            <a:br>
              <a:rPr lang="ru-RU" sz="3360" dirty="0"/>
            </a:br>
            <a:r>
              <a:rPr lang="ru-RU" sz="3360" dirty="0"/>
              <a:t>группа ИТА-123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387CB8DA-830F-409E-9C61-D9E603C91701}"/>
              </a:ext>
            </a:extLst>
          </p:cNvPr>
          <p:cNvSpPr txBox="1">
            <a:spLocks/>
          </p:cNvSpPr>
          <p:nvPr/>
        </p:nvSpPr>
        <p:spPr>
          <a:xfrm>
            <a:off x="1828800" y="10041066"/>
            <a:ext cx="10972800" cy="944498"/>
          </a:xfrm>
          <a:prstGeom prst="rect">
            <a:avLst/>
          </a:prstGeom>
          <a:noFill/>
        </p:spPr>
        <p:txBody>
          <a:bodyPr vert="horz" lIns="109728" tIns="54864" rIns="109728" bIns="54864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160" dirty="0"/>
              <a:t>Москва</a:t>
            </a:r>
            <a:br>
              <a:rPr lang="ru-RU" sz="2160" dirty="0"/>
            </a:br>
            <a:r>
              <a:rPr lang="en-US" sz="2160" dirty="0"/>
              <a:t>2025</a:t>
            </a:r>
            <a:endParaRPr lang="ru-RU" sz="216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AE8CB8-06B6-4D36-8EA2-1D34E96E07DA}"/>
              </a:ext>
            </a:extLst>
          </p:cNvPr>
          <p:cNvSpPr txBox="1"/>
          <p:nvPr/>
        </p:nvSpPr>
        <p:spPr>
          <a:xfrm>
            <a:off x="1828800" y="230441"/>
            <a:ext cx="1097280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97280">
              <a:defRPr/>
            </a:pPr>
            <a:r>
              <a:rPr lang="ru-RU" sz="2880" dirty="0"/>
              <a:t>РГУ им. А.Н. Косыгина</a:t>
            </a:r>
          </a:p>
          <a:p>
            <a:pPr algn="ctr" defTabSz="1097280">
              <a:defRPr/>
            </a:pPr>
            <a:endParaRPr lang="ru-RU" sz="2880" dirty="0"/>
          </a:p>
          <a:p>
            <a:pPr algn="ctr" defTabSz="1097280">
              <a:defRPr/>
            </a:pPr>
            <a:endParaRPr lang="ru-RU" sz="2880" dirty="0"/>
          </a:p>
          <a:p>
            <a:pPr algn="ctr" defTabSz="1097280">
              <a:defRPr/>
            </a:pPr>
            <a:r>
              <a:rPr lang="ru-RU" sz="2880" dirty="0"/>
              <a:t>Основы правоведения и профилактика противоправных деяний</a:t>
            </a:r>
            <a:endParaRPr lang="ru-RU" sz="288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8C08F6A-BCCE-464B-84FC-F68436116CB9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2813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9144000" y="0"/>
            <a:ext cx="5486400" cy="10972800"/>
          </a:xfrm>
          <a:prstGeom prst="rect">
            <a:avLst/>
          </a:prstGeom>
          <a:solidFill>
            <a:srgbClr val="DFDFE0"/>
          </a:solidFill>
          <a:ln/>
        </p:spPr>
      </p:sp>
      <p:sp>
        <p:nvSpPr>
          <p:cNvPr id="4" name="Text 1"/>
          <p:cNvSpPr/>
          <p:nvPr/>
        </p:nvSpPr>
        <p:spPr>
          <a:xfrm>
            <a:off x="793790" y="1223963"/>
            <a:ext cx="7556421" cy="28351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Основные направления развития административного права</a:t>
            </a:r>
            <a:endParaRPr lang="en-US" sz="4450" dirty="0"/>
          </a:p>
        </p:txBody>
      </p:sp>
      <p:sp>
        <p:nvSpPr>
          <p:cNvPr id="5" name="Shape 2"/>
          <p:cNvSpPr/>
          <p:nvPr/>
        </p:nvSpPr>
        <p:spPr>
          <a:xfrm>
            <a:off x="793790" y="4399240"/>
            <a:ext cx="226814" cy="1669852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247418" y="4626054"/>
            <a:ext cx="528018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Дебюрократизация и цифровизация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247418" y="5116473"/>
            <a:ext cx="710279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Оптимизация административных процедур и развитие электронного госуправления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1133951" y="6239113"/>
            <a:ext cx="226814" cy="1669852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587579" y="6465927"/>
            <a:ext cx="627923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Повышение эффективности госуправления</a:t>
            </a:r>
            <a:endParaRPr lang="en-US" sz="2200" dirty="0"/>
          </a:p>
        </p:txBody>
      </p:sp>
      <p:sp>
        <p:nvSpPr>
          <p:cNvPr id="10" name="Text 7"/>
          <p:cNvSpPr/>
          <p:nvPr/>
        </p:nvSpPr>
        <p:spPr>
          <a:xfrm>
            <a:off x="1587579" y="6956346"/>
            <a:ext cx="676263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Внедрение современных методов и технологий управления в органах власти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1474232" y="8078986"/>
            <a:ext cx="226814" cy="1669852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1927860" y="8305800"/>
            <a:ext cx="461736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Усиление защиты прав граждан</a:t>
            </a:r>
            <a:endParaRPr lang="en-US" sz="2200" dirty="0"/>
          </a:p>
        </p:txBody>
      </p:sp>
      <p:sp>
        <p:nvSpPr>
          <p:cNvPr id="13" name="Text 10"/>
          <p:cNvSpPr/>
          <p:nvPr/>
        </p:nvSpPr>
        <p:spPr>
          <a:xfrm>
            <a:off x="1927860" y="8796218"/>
            <a:ext cx="642235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Расширение механизмов обжалования действий/бездействия органов власти</a:t>
            </a:r>
            <a:endParaRPr lang="en-US" sz="17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2835235"/>
          </a:xfrm>
          <a:prstGeom prst="rect">
            <a:avLst/>
          </a:prstGeom>
          <a:solidFill>
            <a:srgbClr val="DFDFE0"/>
          </a:solidFill>
          <a:ln/>
        </p:spPr>
      </p:sp>
      <p:sp>
        <p:nvSpPr>
          <p:cNvPr id="4" name="Text 1"/>
          <p:cNvSpPr/>
          <p:nvPr/>
        </p:nvSpPr>
        <p:spPr>
          <a:xfrm>
            <a:off x="793790" y="4446746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Роль административного права в обеспечении правопорядка</a:t>
            </a:r>
            <a:endParaRPr lang="en-US" sz="4450" dirty="0"/>
          </a:p>
        </p:txBody>
      </p:sp>
      <p:sp>
        <p:nvSpPr>
          <p:cNvPr id="5" name="Shape 2"/>
          <p:cNvSpPr/>
          <p:nvPr/>
        </p:nvSpPr>
        <p:spPr>
          <a:xfrm>
            <a:off x="822127" y="6193155"/>
            <a:ext cx="510183" cy="589598"/>
          </a:xfrm>
          <a:prstGeom prst="roundRect">
            <a:avLst>
              <a:gd name="adj" fmla="val 10754"/>
            </a:avLst>
          </a:prstGeom>
          <a:solidFill>
            <a:srgbClr val="DFDFE0"/>
          </a:solidFill>
          <a:ln/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6204466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644253" y="6339126"/>
            <a:ext cx="219753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Баланс прав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1644253" y="6829544"/>
            <a:ext cx="2197537" cy="18145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Регулирование взаимоотношений между государством и гражданами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4153614" y="6193155"/>
            <a:ext cx="510183" cy="589598"/>
          </a:xfrm>
          <a:prstGeom prst="roundRect">
            <a:avLst>
              <a:gd name="adj" fmla="val 10754"/>
            </a:avLst>
          </a:prstGeom>
          <a:solidFill>
            <a:srgbClr val="DFDFE0"/>
          </a:solidFill>
          <a:ln/>
        </p:spPr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278" y="6204466"/>
            <a:ext cx="566976" cy="566976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4975741" y="6339126"/>
            <a:ext cx="2197656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Эффективное управление</a:t>
            </a:r>
            <a:endParaRPr lang="en-US" sz="2200" dirty="0"/>
          </a:p>
        </p:txBody>
      </p:sp>
      <p:sp>
        <p:nvSpPr>
          <p:cNvPr id="12" name="Text 7"/>
          <p:cNvSpPr/>
          <p:nvPr/>
        </p:nvSpPr>
        <p:spPr>
          <a:xfrm>
            <a:off x="4975741" y="7183874"/>
            <a:ext cx="2197656" cy="18145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Организация и деятельность органов государственной власти</a:t>
            </a:r>
            <a:endParaRPr lang="en-US" sz="1750" dirty="0"/>
          </a:p>
        </p:txBody>
      </p:sp>
      <p:sp>
        <p:nvSpPr>
          <p:cNvPr id="13" name="Shape 8"/>
          <p:cNvSpPr/>
          <p:nvPr/>
        </p:nvSpPr>
        <p:spPr>
          <a:xfrm>
            <a:off x="7485221" y="6193155"/>
            <a:ext cx="510183" cy="589598"/>
          </a:xfrm>
          <a:prstGeom prst="roundRect">
            <a:avLst>
              <a:gd name="adj" fmla="val 10754"/>
            </a:avLst>
          </a:prstGeom>
          <a:solidFill>
            <a:srgbClr val="DFDFE0"/>
          </a:solidFill>
          <a:ln/>
        </p:spPr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6884" y="6204466"/>
            <a:ext cx="566976" cy="566976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8307348" y="6339126"/>
            <a:ext cx="2197656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Административная юстиция</a:t>
            </a:r>
            <a:endParaRPr lang="en-US" sz="2200" dirty="0"/>
          </a:p>
        </p:txBody>
      </p:sp>
      <p:sp>
        <p:nvSpPr>
          <p:cNvPr id="16" name="Text 10"/>
          <p:cNvSpPr/>
          <p:nvPr/>
        </p:nvSpPr>
        <p:spPr>
          <a:xfrm>
            <a:off x="8307348" y="7183874"/>
            <a:ext cx="219765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Разрешение споров в сфере государственного управления</a:t>
            </a:r>
            <a:endParaRPr lang="en-US" sz="1750" dirty="0"/>
          </a:p>
        </p:txBody>
      </p:sp>
      <p:sp>
        <p:nvSpPr>
          <p:cNvPr id="17" name="Shape 11"/>
          <p:cNvSpPr/>
          <p:nvPr/>
        </p:nvSpPr>
        <p:spPr>
          <a:xfrm>
            <a:off x="10816828" y="6193155"/>
            <a:ext cx="510183" cy="589598"/>
          </a:xfrm>
          <a:prstGeom prst="roundRect">
            <a:avLst>
              <a:gd name="adj" fmla="val 10754"/>
            </a:avLst>
          </a:prstGeom>
          <a:solidFill>
            <a:srgbClr val="DFDFE0"/>
          </a:solidFill>
          <a:ln/>
        </p:spPr>
      </p:sp>
      <p:pic>
        <p:nvPicPr>
          <p:cNvPr id="18" name="Image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8491" y="6204466"/>
            <a:ext cx="566976" cy="566976"/>
          </a:xfrm>
          <a:prstGeom prst="rect">
            <a:avLst/>
          </a:prstGeom>
        </p:spPr>
      </p:pic>
      <p:sp>
        <p:nvSpPr>
          <p:cNvPr id="19" name="Text 12"/>
          <p:cNvSpPr/>
          <p:nvPr/>
        </p:nvSpPr>
        <p:spPr>
          <a:xfrm>
            <a:off x="11638955" y="6339126"/>
            <a:ext cx="2197656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Правовая культура</a:t>
            </a:r>
            <a:endParaRPr lang="en-US" sz="2200" dirty="0"/>
          </a:p>
        </p:txBody>
      </p:sp>
      <p:sp>
        <p:nvSpPr>
          <p:cNvPr id="20" name="Text 13"/>
          <p:cNvSpPr/>
          <p:nvPr/>
        </p:nvSpPr>
        <p:spPr>
          <a:xfrm>
            <a:off x="11638955" y="7183874"/>
            <a:ext cx="2197656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Повышение правовой грамотности государственных служащих и граждан</a:t>
            </a:r>
            <a:endParaRPr lang="en-US" sz="1750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24FB54AF-7369-4DFA-B4E0-DFD6D85122D8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EA6A65-FC05-4B28-9C21-C678D26267F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920875" y="4426808"/>
            <a:ext cx="10788650" cy="2198687"/>
          </a:xfrm>
        </p:spPr>
        <p:txBody>
          <a:bodyPr/>
          <a:lstStyle/>
          <a:p>
            <a:r>
              <a:rPr lang="ru-RU" sz="4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Спасибо за внимание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4D7FD00-04BD-41AA-B8BE-DF9D818331D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233737" y="7434130"/>
            <a:ext cx="8162925" cy="14874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360" dirty="0"/>
              <a:t>Ольховский Никита</a:t>
            </a:r>
            <a:br>
              <a:rPr lang="ru-RU" sz="3360" dirty="0"/>
            </a:br>
            <a:r>
              <a:rPr lang="ru-RU" sz="3360" dirty="0"/>
              <a:t>группа ИТА-123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387CB8DA-830F-409E-9C61-D9E603C91701}"/>
              </a:ext>
            </a:extLst>
          </p:cNvPr>
          <p:cNvSpPr txBox="1">
            <a:spLocks/>
          </p:cNvSpPr>
          <p:nvPr/>
        </p:nvSpPr>
        <p:spPr>
          <a:xfrm>
            <a:off x="1828800" y="10041066"/>
            <a:ext cx="10972800" cy="944498"/>
          </a:xfrm>
          <a:prstGeom prst="rect">
            <a:avLst/>
          </a:prstGeom>
          <a:noFill/>
        </p:spPr>
        <p:txBody>
          <a:bodyPr vert="horz" lIns="109728" tIns="54864" rIns="109728" bIns="54864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160" dirty="0"/>
              <a:t>Москва</a:t>
            </a:r>
            <a:br>
              <a:rPr lang="ru-RU" sz="2160" dirty="0"/>
            </a:br>
            <a:r>
              <a:rPr lang="en-US" sz="2160" dirty="0"/>
              <a:t>2025</a:t>
            </a:r>
            <a:endParaRPr lang="ru-RU" sz="216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AE8CB8-06B6-4D36-8EA2-1D34E96E07DA}"/>
              </a:ext>
            </a:extLst>
          </p:cNvPr>
          <p:cNvSpPr txBox="1"/>
          <p:nvPr/>
        </p:nvSpPr>
        <p:spPr>
          <a:xfrm>
            <a:off x="1828800" y="230441"/>
            <a:ext cx="1097280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097280">
              <a:defRPr/>
            </a:pPr>
            <a:r>
              <a:rPr lang="ru-RU" sz="2880" dirty="0"/>
              <a:t>РГУ им. А.Н. Косыгина</a:t>
            </a:r>
          </a:p>
          <a:p>
            <a:pPr algn="ctr" defTabSz="1097280">
              <a:defRPr/>
            </a:pPr>
            <a:endParaRPr lang="ru-RU" sz="2880" dirty="0"/>
          </a:p>
          <a:p>
            <a:pPr algn="ctr" defTabSz="1097280">
              <a:defRPr/>
            </a:pPr>
            <a:endParaRPr lang="ru-RU" sz="2880" dirty="0"/>
          </a:p>
          <a:p>
            <a:pPr algn="ctr" defTabSz="1097280">
              <a:defRPr/>
            </a:pPr>
            <a:r>
              <a:rPr lang="ru-RU" sz="2880" dirty="0"/>
              <a:t>Основы правоведения и профилактика противоправных деяний</a:t>
            </a:r>
            <a:endParaRPr lang="ru-RU" sz="288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8C08F6A-BCCE-464B-84FC-F68436116CB9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550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5486400" cy="10972800"/>
          </a:xfrm>
          <a:prstGeom prst="rect">
            <a:avLst/>
          </a:prstGeom>
          <a:solidFill>
            <a:srgbClr val="DFDFE0"/>
          </a:solidFill>
          <a:ln/>
        </p:spPr>
      </p:sp>
      <p:sp>
        <p:nvSpPr>
          <p:cNvPr id="4" name="Text 1"/>
          <p:cNvSpPr/>
          <p:nvPr/>
        </p:nvSpPr>
        <p:spPr>
          <a:xfrm>
            <a:off x="6280190" y="2484001"/>
            <a:ext cx="7556421" cy="28351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История административного законодательства в Российской Федерации</a:t>
            </a:r>
            <a:endParaRPr lang="en-US" sz="4450" dirty="0"/>
          </a:p>
        </p:txBody>
      </p:sp>
      <p:sp>
        <p:nvSpPr>
          <p:cNvPr id="5" name="Text 2"/>
          <p:cNvSpPr/>
          <p:nvPr/>
        </p:nvSpPr>
        <p:spPr>
          <a:xfrm>
            <a:off x="6280190" y="5659279"/>
            <a:ext cx="7556421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Данная презентация проследит эволюцию административного законодательства в России, начиная с предпосылок его формирования и заканчивая современным состоянием и направлениями развития. Мы рассмотрим ключевые вехи, оказавшие влияние на становление и трансформацию этой важной отрасли права.</a:t>
            </a:r>
            <a:endParaRPr lang="en-US" sz="175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8FB8009-B1DD-402C-909B-1145A8E62CD8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9144000" y="0"/>
            <a:ext cx="5486400" cy="10972800"/>
          </a:xfrm>
          <a:prstGeom prst="rect">
            <a:avLst/>
          </a:prstGeom>
          <a:solidFill>
            <a:srgbClr val="DFDFE0"/>
          </a:solidFill>
          <a:ln/>
        </p:spPr>
      </p:sp>
      <p:sp>
        <p:nvSpPr>
          <p:cNvPr id="4" name="Text 1"/>
          <p:cNvSpPr/>
          <p:nvPr/>
        </p:nvSpPr>
        <p:spPr>
          <a:xfrm>
            <a:off x="793790" y="1503998"/>
            <a:ext cx="7556421" cy="28351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Предпосылки формирования административного права в России</a:t>
            </a:r>
            <a:endParaRPr lang="en-US" sz="4450" dirty="0"/>
          </a:p>
        </p:txBody>
      </p:sp>
      <p:sp>
        <p:nvSpPr>
          <p:cNvPr id="5" name="Shape 2"/>
          <p:cNvSpPr/>
          <p:nvPr/>
        </p:nvSpPr>
        <p:spPr>
          <a:xfrm>
            <a:off x="1048941" y="4679275"/>
            <a:ext cx="30480" cy="4789527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6" name="Shape 3"/>
          <p:cNvSpPr/>
          <p:nvPr/>
        </p:nvSpPr>
        <p:spPr>
          <a:xfrm>
            <a:off x="1273612" y="4919186"/>
            <a:ext cx="680442" cy="30480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7" name="Shape 4"/>
          <p:cNvSpPr/>
          <p:nvPr/>
        </p:nvSpPr>
        <p:spPr>
          <a:xfrm>
            <a:off x="793790" y="467927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878860" y="4721781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650" dirty="0"/>
          </a:p>
        </p:txBody>
      </p:sp>
      <p:sp>
        <p:nvSpPr>
          <p:cNvPr id="9" name="Text 6"/>
          <p:cNvSpPr/>
          <p:nvPr/>
        </p:nvSpPr>
        <p:spPr>
          <a:xfrm>
            <a:off x="2183011" y="4757142"/>
            <a:ext cx="316599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Петровские реформы</a:t>
            </a:r>
            <a:endParaRPr lang="en-US" sz="2200" dirty="0"/>
          </a:p>
        </p:txBody>
      </p:sp>
      <p:sp>
        <p:nvSpPr>
          <p:cNvPr id="10" name="Text 7"/>
          <p:cNvSpPr/>
          <p:nvPr/>
        </p:nvSpPr>
        <p:spPr>
          <a:xfrm>
            <a:off x="2183011" y="5247561"/>
            <a:ext cx="61671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Создание новой системы государственного управления и бюрократического аппарата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1273612" y="6666905"/>
            <a:ext cx="680442" cy="30480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12" name="Shape 9"/>
          <p:cNvSpPr/>
          <p:nvPr/>
        </p:nvSpPr>
        <p:spPr>
          <a:xfrm>
            <a:off x="793790" y="642699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878860" y="6469499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2183011" y="650486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Эпоха Екатерины II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2183011" y="6995279"/>
            <a:ext cx="61671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Оформление административно-территориального деления и система местного управления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1273612" y="8414623"/>
            <a:ext cx="680442" cy="30480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17" name="Shape 14"/>
          <p:cNvSpPr/>
          <p:nvPr/>
        </p:nvSpPr>
        <p:spPr>
          <a:xfrm>
            <a:off x="793790" y="817471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878860" y="8217218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650" dirty="0"/>
          </a:p>
        </p:txBody>
      </p:sp>
      <p:sp>
        <p:nvSpPr>
          <p:cNvPr id="19" name="Text 16"/>
          <p:cNvSpPr/>
          <p:nvPr/>
        </p:nvSpPr>
        <p:spPr>
          <a:xfrm>
            <a:off x="2183011" y="8252579"/>
            <a:ext cx="404633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Александровские реформы</a:t>
            </a:r>
            <a:endParaRPr lang="en-US" sz="2200" dirty="0"/>
          </a:p>
        </p:txBody>
      </p:sp>
      <p:sp>
        <p:nvSpPr>
          <p:cNvPr id="20" name="Text 17"/>
          <p:cNvSpPr/>
          <p:nvPr/>
        </p:nvSpPr>
        <p:spPr>
          <a:xfrm>
            <a:off x="2183011" y="8742998"/>
            <a:ext cx="61671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Формирование основ гражданской службы и разграничение ветвей власти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198495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Становление административного законодательства в царской России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5183029"/>
            <a:ext cx="3978116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Свод законов Российской империи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6118503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Первая систематизация нормативно-правовых актов, регулирующих государственное управление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5183029"/>
            <a:ext cx="3978116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Устав о службе гражданской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6118503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Правовое оформление статуса и полномочий государственных служащих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5183029"/>
            <a:ext cx="3978116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Судебные уставы 1864 года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6118503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Разграничение компетенции административных и судебных органов</a:t>
            </a:r>
            <a:endParaRPr lang="en-US" sz="175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DC99EB0-CB90-44C9-B2F3-190FDC8E1357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9144000" y="0"/>
            <a:ext cx="5486400" cy="10972800"/>
          </a:xfrm>
          <a:prstGeom prst="rect">
            <a:avLst/>
          </a:prstGeom>
          <a:solidFill>
            <a:srgbClr val="DFDFE0"/>
          </a:solidFill>
          <a:ln/>
        </p:spPr>
      </p:sp>
      <p:sp>
        <p:nvSpPr>
          <p:cNvPr id="4" name="Text 1"/>
          <p:cNvSpPr/>
          <p:nvPr/>
        </p:nvSpPr>
        <p:spPr>
          <a:xfrm>
            <a:off x="769739" y="781764"/>
            <a:ext cx="7604522" cy="2748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Советское административное законодательство: основные вехи</a:t>
            </a:r>
            <a:endParaRPr lang="en-US" sz="4300" dirty="0"/>
          </a:p>
        </p:txBody>
      </p:sp>
      <p:sp>
        <p:nvSpPr>
          <p:cNvPr id="5" name="Shape 2"/>
          <p:cNvSpPr/>
          <p:nvPr/>
        </p:nvSpPr>
        <p:spPr>
          <a:xfrm>
            <a:off x="769739" y="3860602"/>
            <a:ext cx="494824" cy="494824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852190" y="3901857"/>
            <a:ext cx="329922" cy="4123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550" dirty="0"/>
          </a:p>
        </p:txBody>
      </p:sp>
      <p:sp>
        <p:nvSpPr>
          <p:cNvPr id="7" name="Text 4"/>
          <p:cNvSpPr/>
          <p:nvPr/>
        </p:nvSpPr>
        <p:spPr>
          <a:xfrm>
            <a:off x="1484471" y="3936206"/>
            <a:ext cx="3836075" cy="343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Декреты Советской власти</a:t>
            </a:r>
            <a:endParaRPr lang="en-US" sz="2150" dirty="0"/>
          </a:p>
        </p:txBody>
      </p:sp>
      <p:sp>
        <p:nvSpPr>
          <p:cNvPr id="8" name="Text 5"/>
          <p:cNvSpPr/>
          <p:nvPr/>
        </p:nvSpPr>
        <p:spPr>
          <a:xfrm>
            <a:off x="1484471" y="4411742"/>
            <a:ext cx="6889790" cy="351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Формирование новой системы государственного управления</a:t>
            </a:r>
            <a:endParaRPr lang="en-US" sz="1700" dirty="0"/>
          </a:p>
        </p:txBody>
      </p:sp>
      <p:sp>
        <p:nvSpPr>
          <p:cNvPr id="9" name="Shape 6"/>
          <p:cNvSpPr/>
          <p:nvPr/>
        </p:nvSpPr>
        <p:spPr>
          <a:xfrm>
            <a:off x="769739" y="5203388"/>
            <a:ext cx="494824" cy="494824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852190" y="5244644"/>
            <a:ext cx="329922" cy="4123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550" dirty="0"/>
          </a:p>
        </p:txBody>
      </p:sp>
      <p:sp>
        <p:nvSpPr>
          <p:cNvPr id="11" name="Text 8"/>
          <p:cNvSpPr/>
          <p:nvPr/>
        </p:nvSpPr>
        <p:spPr>
          <a:xfrm>
            <a:off x="1484471" y="5278993"/>
            <a:ext cx="4231838" cy="343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Конституция РСФСР 1918 года</a:t>
            </a:r>
            <a:endParaRPr lang="en-US" sz="2150" dirty="0"/>
          </a:p>
        </p:txBody>
      </p:sp>
      <p:sp>
        <p:nvSpPr>
          <p:cNvPr id="12" name="Text 9"/>
          <p:cNvSpPr/>
          <p:nvPr/>
        </p:nvSpPr>
        <p:spPr>
          <a:xfrm>
            <a:off x="1484471" y="5754529"/>
            <a:ext cx="6889790" cy="7036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Закрепление основ советской административно-командной системы</a:t>
            </a:r>
            <a:endParaRPr lang="en-US" sz="1700" dirty="0"/>
          </a:p>
        </p:txBody>
      </p:sp>
      <p:sp>
        <p:nvSpPr>
          <p:cNvPr id="13" name="Shape 10"/>
          <p:cNvSpPr/>
          <p:nvPr/>
        </p:nvSpPr>
        <p:spPr>
          <a:xfrm>
            <a:off x="769739" y="6898005"/>
            <a:ext cx="494824" cy="494824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852190" y="6939260"/>
            <a:ext cx="329922" cy="4123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550" dirty="0"/>
          </a:p>
        </p:txBody>
      </p:sp>
      <p:sp>
        <p:nvSpPr>
          <p:cNvPr id="15" name="Text 12"/>
          <p:cNvSpPr/>
          <p:nvPr/>
        </p:nvSpPr>
        <p:spPr>
          <a:xfrm>
            <a:off x="1484471" y="6973610"/>
            <a:ext cx="6889790" cy="6872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Административное законодательство 1920-1930-х гг.</a:t>
            </a:r>
            <a:endParaRPr lang="en-US" sz="2150" dirty="0"/>
          </a:p>
        </p:txBody>
      </p:sp>
      <p:sp>
        <p:nvSpPr>
          <p:cNvPr id="16" name="Text 13"/>
          <p:cNvSpPr/>
          <p:nvPr/>
        </p:nvSpPr>
        <p:spPr>
          <a:xfrm>
            <a:off x="1484471" y="7792760"/>
            <a:ext cx="6889790" cy="7036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Централизация власти и унификация управленческих процессов</a:t>
            </a:r>
            <a:endParaRPr lang="en-US" sz="1700" dirty="0"/>
          </a:p>
        </p:txBody>
      </p:sp>
      <p:sp>
        <p:nvSpPr>
          <p:cNvPr id="17" name="Shape 14"/>
          <p:cNvSpPr/>
          <p:nvPr/>
        </p:nvSpPr>
        <p:spPr>
          <a:xfrm>
            <a:off x="769739" y="8936236"/>
            <a:ext cx="494824" cy="494824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852190" y="8977491"/>
            <a:ext cx="329922" cy="4123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4</a:t>
            </a:r>
            <a:endParaRPr lang="en-US" sz="2550" dirty="0"/>
          </a:p>
        </p:txBody>
      </p:sp>
      <p:sp>
        <p:nvSpPr>
          <p:cNvPr id="19" name="Text 16"/>
          <p:cNvSpPr/>
          <p:nvPr/>
        </p:nvSpPr>
        <p:spPr>
          <a:xfrm>
            <a:off x="1484471" y="9011841"/>
            <a:ext cx="4049673" cy="343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Конституция СССР 1977 года</a:t>
            </a:r>
            <a:endParaRPr lang="en-US" sz="2150" dirty="0"/>
          </a:p>
        </p:txBody>
      </p:sp>
      <p:sp>
        <p:nvSpPr>
          <p:cNvPr id="20" name="Text 17"/>
          <p:cNvSpPr/>
          <p:nvPr/>
        </p:nvSpPr>
        <p:spPr>
          <a:xfrm>
            <a:off x="1484471" y="9487376"/>
            <a:ext cx="6889790" cy="7036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Кодификация норм и принципов социалистического административного права</a:t>
            </a:r>
            <a:endParaRPr lang="en-US" sz="1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9144000" y="0"/>
            <a:ext cx="5486400" cy="10972800"/>
          </a:xfrm>
          <a:prstGeom prst="rect">
            <a:avLst/>
          </a:prstGeom>
          <a:solidFill>
            <a:srgbClr val="DFDFE0"/>
          </a:solidFill>
          <a:ln/>
        </p:spPr>
      </p:sp>
      <p:sp>
        <p:nvSpPr>
          <p:cNvPr id="4" name="Text 1"/>
          <p:cNvSpPr/>
          <p:nvPr/>
        </p:nvSpPr>
        <p:spPr>
          <a:xfrm>
            <a:off x="793790" y="1733074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Перестройка и административная реформа 1990-х годов</a:t>
            </a:r>
            <a:endParaRPr lang="en-US" sz="4450" dirty="0"/>
          </a:p>
        </p:txBody>
      </p:sp>
      <p:sp>
        <p:nvSpPr>
          <p:cNvPr id="5" name="Shape 2"/>
          <p:cNvSpPr/>
          <p:nvPr/>
        </p:nvSpPr>
        <p:spPr>
          <a:xfrm>
            <a:off x="793790" y="4199573"/>
            <a:ext cx="3664744" cy="3128129"/>
          </a:xfrm>
          <a:prstGeom prst="roundRect">
            <a:avLst>
              <a:gd name="adj" fmla="val 3046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028224" y="443400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Распад СССР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028224" y="4924425"/>
            <a:ext cx="3195876" cy="18145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Необходимость формирования самостоятельной системы государственного управления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4685348" y="4199573"/>
            <a:ext cx="3664863" cy="3128129"/>
          </a:xfrm>
          <a:prstGeom prst="roundRect">
            <a:avLst>
              <a:gd name="adj" fmla="val 3046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919782" y="4434007"/>
            <a:ext cx="319599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Конституция РФ 1993 года</a:t>
            </a:r>
            <a:endParaRPr lang="en-US" sz="2200" dirty="0"/>
          </a:p>
        </p:txBody>
      </p:sp>
      <p:sp>
        <p:nvSpPr>
          <p:cNvPr id="10" name="Text 7"/>
          <p:cNvSpPr/>
          <p:nvPr/>
        </p:nvSpPr>
        <p:spPr>
          <a:xfrm>
            <a:off x="4919782" y="5278755"/>
            <a:ext cx="3195995" cy="18145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Закрепление принципов разделения властей и демократизации административного управления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793790" y="7554516"/>
            <a:ext cx="7556421" cy="1685092"/>
          </a:xfrm>
          <a:prstGeom prst="roundRect">
            <a:avLst>
              <a:gd name="adj" fmla="val 565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1028224" y="7788950"/>
            <a:ext cx="432268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Административные реформы</a:t>
            </a:r>
            <a:endParaRPr lang="en-US" sz="2200" dirty="0"/>
          </a:p>
        </p:txBody>
      </p:sp>
      <p:sp>
        <p:nvSpPr>
          <p:cNvPr id="13" name="Text 10"/>
          <p:cNvSpPr/>
          <p:nvPr/>
        </p:nvSpPr>
        <p:spPr>
          <a:xfrm>
            <a:off x="1028224" y="8279368"/>
            <a:ext cx="70875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Переход к рыночной экономике, деэтатизация и децентрализация госуправления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998589"/>
            <a:ext cx="11239143" cy="4961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900"/>
              </a:lnSpc>
              <a:buNone/>
            </a:pPr>
            <a:r>
              <a:rPr lang="en-US" sz="31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Современное административное законодательство РФ</a:t>
            </a:r>
            <a:endParaRPr lang="en-US" sz="31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167" y="5235297"/>
            <a:ext cx="5477947" cy="547794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402044" y="6779597"/>
            <a:ext cx="267891" cy="3349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50"/>
              </a:lnSpc>
              <a:buNone/>
            </a:pPr>
            <a:r>
              <a:rPr lang="en-US" sz="21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1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167" y="5235297"/>
            <a:ext cx="5477947" cy="547794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181076" y="5752564"/>
            <a:ext cx="267891" cy="3349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50"/>
              </a:lnSpc>
              <a:buNone/>
            </a:pPr>
            <a:r>
              <a:rPr lang="en-US" sz="21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1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6167" y="5235297"/>
            <a:ext cx="5477947" cy="5477947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959989" y="6779597"/>
            <a:ext cx="267891" cy="3349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50"/>
              </a:lnSpc>
              <a:buNone/>
            </a:pPr>
            <a:r>
              <a:rPr lang="en-US" sz="21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100" dirty="0"/>
          </a:p>
        </p:txBody>
      </p:sp>
      <p:sp>
        <p:nvSpPr>
          <p:cNvPr id="9" name="Text 4"/>
          <p:cNvSpPr/>
          <p:nvPr/>
        </p:nvSpPr>
        <p:spPr>
          <a:xfrm>
            <a:off x="1895832" y="4887992"/>
            <a:ext cx="1984653" cy="248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5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Конституция РФ</a:t>
            </a:r>
            <a:endParaRPr lang="en-US" sz="1550" dirty="0"/>
          </a:p>
        </p:txBody>
      </p:sp>
      <p:sp>
        <p:nvSpPr>
          <p:cNvPr id="10" name="Text 5"/>
          <p:cNvSpPr/>
          <p:nvPr/>
        </p:nvSpPr>
        <p:spPr>
          <a:xfrm>
            <a:off x="793790" y="5231249"/>
            <a:ext cx="4188857" cy="508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Закрепление основ государственного управления и административно-правового статуса личности</a:t>
            </a:r>
            <a:endParaRPr lang="en-US" sz="1250" dirty="0"/>
          </a:p>
        </p:txBody>
      </p:sp>
      <p:sp>
        <p:nvSpPr>
          <p:cNvPr id="11" name="Text 6"/>
          <p:cNvSpPr/>
          <p:nvPr/>
        </p:nvSpPr>
        <p:spPr>
          <a:xfrm>
            <a:off x="5672138" y="3812262"/>
            <a:ext cx="3286006" cy="248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5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Кодексы и федеральные законы</a:t>
            </a:r>
            <a:endParaRPr lang="en-US" sz="1550" dirty="0"/>
          </a:p>
        </p:txBody>
      </p:sp>
      <p:sp>
        <p:nvSpPr>
          <p:cNvPr id="12" name="Text 7"/>
          <p:cNvSpPr/>
          <p:nvPr/>
        </p:nvSpPr>
        <p:spPr>
          <a:xfrm>
            <a:off x="5220772" y="4155519"/>
            <a:ext cx="4188857" cy="7622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Детальная регламентация порядка государственного управления и административных процедур</a:t>
            </a:r>
            <a:endParaRPr lang="en-US" sz="1250" dirty="0"/>
          </a:p>
        </p:txBody>
      </p:sp>
      <p:sp>
        <p:nvSpPr>
          <p:cNvPr id="13" name="Text 8"/>
          <p:cNvSpPr/>
          <p:nvPr/>
        </p:nvSpPr>
        <p:spPr>
          <a:xfrm>
            <a:off x="10749796" y="4887992"/>
            <a:ext cx="1984653" cy="248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5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Подзаконные акты</a:t>
            </a:r>
            <a:endParaRPr lang="en-US" sz="1550" dirty="0"/>
          </a:p>
        </p:txBody>
      </p:sp>
      <p:sp>
        <p:nvSpPr>
          <p:cNvPr id="14" name="Text 9"/>
          <p:cNvSpPr/>
          <p:nvPr/>
        </p:nvSpPr>
        <p:spPr>
          <a:xfrm>
            <a:off x="9647753" y="5231249"/>
            <a:ext cx="4188857" cy="508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Регулирование организации и деятельности исполнительной власти</a:t>
            </a:r>
            <a:endParaRPr lang="en-US" sz="125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816FF490-33E4-4DB3-87B5-402FAF0B0F21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02105"/>
            <a:ext cx="13042821" cy="12758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000"/>
              </a:lnSpc>
              <a:buNone/>
            </a:pPr>
            <a:r>
              <a:rPr lang="en-US" sz="40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Источники административного права в Российской Федерации</a:t>
            </a:r>
            <a:endParaRPr lang="en-US" sz="40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759" y="3286244"/>
            <a:ext cx="1291233" cy="1176099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10727" y="3840599"/>
            <a:ext cx="287060" cy="3587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600"/>
              </a:lnSpc>
              <a:buNone/>
            </a:pPr>
            <a:r>
              <a:rPr lang="en-US" sz="22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4904065" y="3490317"/>
            <a:ext cx="3543062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Международные договоры</a:t>
            </a:r>
            <a:endParaRPr lang="en-US" sz="2000" dirty="0"/>
          </a:p>
        </p:txBody>
      </p:sp>
      <p:sp>
        <p:nvSpPr>
          <p:cNvPr id="6" name="Text 3"/>
          <p:cNvSpPr/>
          <p:nvPr/>
        </p:nvSpPr>
        <p:spPr>
          <a:xfrm>
            <a:off x="4904065" y="3931563"/>
            <a:ext cx="5171123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Участие России в международном сотрудничестве</a:t>
            </a:r>
            <a:endParaRPr lang="en-US" sz="1600" dirty="0"/>
          </a:p>
        </p:txBody>
      </p:sp>
      <p:sp>
        <p:nvSpPr>
          <p:cNvPr id="7" name="Shape 4"/>
          <p:cNvSpPr/>
          <p:nvPr/>
        </p:nvSpPr>
        <p:spPr>
          <a:xfrm>
            <a:off x="4750951" y="4478298"/>
            <a:ext cx="9034701" cy="11430"/>
          </a:xfrm>
          <a:prstGeom prst="roundRect">
            <a:avLst>
              <a:gd name="adj" fmla="val 750139"/>
            </a:avLst>
          </a:prstGeom>
          <a:solidFill>
            <a:srgbClr val="C0C1D7"/>
          </a:solidFill>
          <a:ln/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3203" y="4513302"/>
            <a:ext cx="2582466" cy="1176099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10846" y="4921925"/>
            <a:ext cx="287060" cy="3587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600"/>
              </a:lnSpc>
              <a:buNone/>
            </a:pPr>
            <a:r>
              <a:rPr lang="en-US" sz="22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250" dirty="0"/>
          </a:p>
        </p:txBody>
      </p:sp>
      <p:sp>
        <p:nvSpPr>
          <p:cNvPr id="10" name="Text 6"/>
          <p:cNvSpPr/>
          <p:nvPr/>
        </p:nvSpPr>
        <p:spPr>
          <a:xfrm>
            <a:off x="5549741" y="4717375"/>
            <a:ext cx="521993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Федеральные конституционные законы</a:t>
            </a:r>
            <a:endParaRPr lang="en-US" sz="2000" dirty="0"/>
          </a:p>
        </p:txBody>
      </p:sp>
      <p:sp>
        <p:nvSpPr>
          <p:cNvPr id="11" name="Text 7"/>
          <p:cNvSpPr/>
          <p:nvPr/>
        </p:nvSpPr>
        <p:spPr>
          <a:xfrm>
            <a:off x="5549741" y="5158621"/>
            <a:ext cx="5525810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Базовые принципы и нормы административного права</a:t>
            </a:r>
            <a:endParaRPr lang="en-US" sz="1600" dirty="0"/>
          </a:p>
        </p:txBody>
      </p:sp>
      <p:sp>
        <p:nvSpPr>
          <p:cNvPr id="12" name="Shape 8"/>
          <p:cNvSpPr/>
          <p:nvPr/>
        </p:nvSpPr>
        <p:spPr>
          <a:xfrm>
            <a:off x="5396627" y="5705356"/>
            <a:ext cx="8389025" cy="11430"/>
          </a:xfrm>
          <a:prstGeom prst="roundRect">
            <a:avLst>
              <a:gd name="adj" fmla="val 750139"/>
            </a:avLst>
          </a:prstGeom>
          <a:solidFill>
            <a:srgbClr val="C0C1D7"/>
          </a:solidFill>
          <a:ln/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7527" y="5740360"/>
            <a:ext cx="3873698" cy="1176099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10727" y="6148983"/>
            <a:ext cx="287060" cy="3587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600"/>
              </a:lnSpc>
              <a:buNone/>
            </a:pPr>
            <a:r>
              <a:rPr lang="en-US" sz="22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250" dirty="0"/>
          </a:p>
        </p:txBody>
      </p:sp>
      <p:sp>
        <p:nvSpPr>
          <p:cNvPr id="15" name="Text 10"/>
          <p:cNvSpPr/>
          <p:nvPr/>
        </p:nvSpPr>
        <p:spPr>
          <a:xfrm>
            <a:off x="6195298" y="5944433"/>
            <a:ext cx="2816543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Федеральные законы</a:t>
            </a:r>
            <a:endParaRPr lang="en-US" sz="2000" dirty="0"/>
          </a:p>
        </p:txBody>
      </p:sp>
      <p:sp>
        <p:nvSpPr>
          <p:cNvPr id="16" name="Text 11"/>
          <p:cNvSpPr/>
          <p:nvPr/>
        </p:nvSpPr>
        <p:spPr>
          <a:xfrm>
            <a:off x="6195298" y="6385679"/>
            <a:ext cx="6418421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Детальное регулирование административных правоотношений</a:t>
            </a:r>
            <a:endParaRPr lang="en-US" sz="1600" dirty="0"/>
          </a:p>
        </p:txBody>
      </p:sp>
      <p:sp>
        <p:nvSpPr>
          <p:cNvPr id="17" name="Shape 12"/>
          <p:cNvSpPr/>
          <p:nvPr/>
        </p:nvSpPr>
        <p:spPr>
          <a:xfrm>
            <a:off x="6042184" y="6932414"/>
            <a:ext cx="7743468" cy="11430"/>
          </a:xfrm>
          <a:prstGeom prst="roundRect">
            <a:avLst>
              <a:gd name="adj" fmla="val 750139"/>
            </a:avLst>
          </a:prstGeom>
          <a:solidFill>
            <a:srgbClr val="C0C1D7"/>
          </a:solidFill>
          <a:ln/>
        </p:spPr>
      </p:sp>
      <p:pic>
        <p:nvPicPr>
          <p:cNvPr id="1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1970" y="6967418"/>
            <a:ext cx="5164931" cy="1176099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3910846" y="7376041"/>
            <a:ext cx="287060" cy="3587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600"/>
              </a:lnSpc>
              <a:buNone/>
            </a:pPr>
            <a:r>
              <a:rPr lang="en-US" sz="22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4</a:t>
            </a:r>
            <a:endParaRPr lang="en-US" sz="2250" dirty="0"/>
          </a:p>
        </p:txBody>
      </p:sp>
      <p:sp>
        <p:nvSpPr>
          <p:cNvPr id="20" name="Text 14"/>
          <p:cNvSpPr/>
          <p:nvPr/>
        </p:nvSpPr>
        <p:spPr>
          <a:xfrm>
            <a:off x="6840974" y="7171492"/>
            <a:ext cx="2843927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Указы Президента РФ</a:t>
            </a:r>
            <a:endParaRPr lang="en-US" sz="2000" dirty="0"/>
          </a:p>
        </p:txBody>
      </p:sp>
      <p:sp>
        <p:nvSpPr>
          <p:cNvPr id="21" name="Text 15"/>
          <p:cNvSpPr/>
          <p:nvPr/>
        </p:nvSpPr>
        <p:spPr>
          <a:xfrm>
            <a:off x="6840974" y="7612737"/>
            <a:ext cx="6205895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Организация и деятельность органов исполнительной власти</a:t>
            </a:r>
            <a:endParaRPr lang="en-US" sz="1600" dirty="0"/>
          </a:p>
        </p:txBody>
      </p:sp>
      <p:sp>
        <p:nvSpPr>
          <p:cNvPr id="22" name="Shape 16"/>
          <p:cNvSpPr/>
          <p:nvPr/>
        </p:nvSpPr>
        <p:spPr>
          <a:xfrm>
            <a:off x="6687860" y="8159472"/>
            <a:ext cx="7097792" cy="11430"/>
          </a:xfrm>
          <a:prstGeom prst="roundRect">
            <a:avLst>
              <a:gd name="adj" fmla="val 750139"/>
            </a:avLst>
          </a:prstGeom>
          <a:solidFill>
            <a:srgbClr val="C0C1D7"/>
          </a:solidFill>
          <a:ln/>
        </p:spPr>
      </p:sp>
      <p:pic>
        <p:nvPicPr>
          <p:cNvPr id="2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294" y="8194477"/>
            <a:ext cx="6456164" cy="1176099"/>
          </a:xfrm>
          <a:prstGeom prst="rect">
            <a:avLst/>
          </a:prstGeom>
        </p:spPr>
      </p:pic>
      <p:sp>
        <p:nvSpPr>
          <p:cNvPr id="24" name="Text 17"/>
          <p:cNvSpPr/>
          <p:nvPr/>
        </p:nvSpPr>
        <p:spPr>
          <a:xfrm>
            <a:off x="3910846" y="8603099"/>
            <a:ext cx="287060" cy="3587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600"/>
              </a:lnSpc>
              <a:buNone/>
            </a:pPr>
            <a:r>
              <a:rPr lang="en-US" sz="22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5</a:t>
            </a:r>
            <a:endParaRPr lang="en-US" sz="2250" dirty="0"/>
          </a:p>
        </p:txBody>
      </p:sp>
      <p:sp>
        <p:nvSpPr>
          <p:cNvPr id="25" name="Text 18"/>
          <p:cNvSpPr/>
          <p:nvPr/>
        </p:nvSpPr>
        <p:spPr>
          <a:xfrm>
            <a:off x="7486531" y="8398550"/>
            <a:ext cx="3140393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Акты Правительства РФ</a:t>
            </a:r>
            <a:endParaRPr lang="en-US" sz="2000" dirty="0"/>
          </a:p>
        </p:txBody>
      </p:sp>
      <p:sp>
        <p:nvSpPr>
          <p:cNvPr id="26" name="Text 19"/>
          <p:cNvSpPr/>
          <p:nvPr/>
        </p:nvSpPr>
        <p:spPr>
          <a:xfrm>
            <a:off x="7486531" y="8839795"/>
            <a:ext cx="4910614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Реализация полномочий исполнительной власти</a:t>
            </a:r>
            <a:endParaRPr lang="en-US" sz="1600" dirty="0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BDB24EDF-0232-4D4C-BEA0-88EB5AB7A1F0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95525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Кодификация административного законодательства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4166711"/>
            <a:ext cx="2173724" cy="1306949"/>
          </a:xfrm>
          <a:prstGeom prst="roundRect">
            <a:avLst>
              <a:gd name="adj" fmla="val 728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721167" y="4620816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500" dirty="0"/>
          </a:p>
        </p:txBody>
      </p:sp>
      <p:sp>
        <p:nvSpPr>
          <p:cNvPr id="5" name="Text 3"/>
          <p:cNvSpPr/>
          <p:nvPr/>
        </p:nvSpPr>
        <p:spPr>
          <a:xfrm>
            <a:off x="3194328" y="43935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КоАП РФ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3194328" y="4883944"/>
            <a:ext cx="926187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Систематизация норм об административных правонарушениях и ответственности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3080861" y="5458420"/>
            <a:ext cx="10642402" cy="15240"/>
          </a:xfrm>
          <a:prstGeom prst="roundRect">
            <a:avLst>
              <a:gd name="adj" fmla="val 625116"/>
            </a:avLst>
          </a:prstGeom>
          <a:solidFill>
            <a:srgbClr val="C0C1D7"/>
          </a:solidFill>
          <a:ln/>
        </p:spPr>
      </p:sp>
      <p:sp>
        <p:nvSpPr>
          <p:cNvPr id="8" name="Shape 6"/>
          <p:cNvSpPr/>
          <p:nvPr/>
        </p:nvSpPr>
        <p:spPr>
          <a:xfrm>
            <a:off x="793790" y="5587008"/>
            <a:ext cx="4347567" cy="1306949"/>
          </a:xfrm>
          <a:prstGeom prst="roundRect">
            <a:avLst>
              <a:gd name="adj" fmla="val 728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2808089" y="6041112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500" dirty="0"/>
          </a:p>
        </p:txBody>
      </p:sp>
      <p:sp>
        <p:nvSpPr>
          <p:cNvPr id="10" name="Text 8"/>
          <p:cNvSpPr/>
          <p:nvPr/>
        </p:nvSpPr>
        <p:spPr>
          <a:xfrm>
            <a:off x="5368171" y="5813822"/>
            <a:ext cx="676275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Кодекс административного судопроизводства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5368171" y="6304240"/>
            <a:ext cx="80592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Регулирование процедур рассмотрения административных дел в судах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5254704" y="6878717"/>
            <a:ext cx="8468558" cy="15240"/>
          </a:xfrm>
          <a:prstGeom prst="roundRect">
            <a:avLst>
              <a:gd name="adj" fmla="val 625116"/>
            </a:avLst>
          </a:prstGeom>
          <a:solidFill>
            <a:srgbClr val="C0C1D7"/>
          </a:solidFill>
          <a:ln/>
        </p:spPr>
      </p:sp>
      <p:sp>
        <p:nvSpPr>
          <p:cNvPr id="13" name="Shape 11"/>
          <p:cNvSpPr/>
          <p:nvPr/>
        </p:nvSpPr>
        <p:spPr>
          <a:xfrm>
            <a:off x="793790" y="7007304"/>
            <a:ext cx="6521410" cy="1669852"/>
          </a:xfrm>
          <a:prstGeom prst="roundRect">
            <a:avLst>
              <a:gd name="adj" fmla="val 5705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3895011" y="7642860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500" dirty="0"/>
          </a:p>
        </p:txBody>
      </p:sp>
      <p:sp>
        <p:nvSpPr>
          <p:cNvPr id="15" name="Text 13"/>
          <p:cNvSpPr/>
          <p:nvPr/>
        </p:nvSpPr>
        <p:spPr>
          <a:xfrm>
            <a:off x="7542014" y="7234118"/>
            <a:ext cx="447770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Административный регламент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7542014" y="7724537"/>
            <a:ext cx="606778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Установление стандартов предоставления государственных и муниципальных услуг</a:t>
            </a:r>
            <a:endParaRPr lang="en-US" sz="1750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5B775BFB-6145-4988-BC15-64E431F751E8}"/>
              </a:ext>
            </a:extLst>
          </p:cNvPr>
          <p:cNvSpPr/>
          <p:nvPr/>
        </p:nvSpPr>
        <p:spPr>
          <a:xfrm>
            <a:off x="12649200" y="10379393"/>
            <a:ext cx="1981200" cy="5943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469</Words>
  <Application>Microsoft Office PowerPoint</Application>
  <PresentationFormat>Произвольный</PresentationFormat>
  <Paragraphs>115</Paragraphs>
  <Slides>12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Inter</vt:lpstr>
      <vt:lpstr>Inter Bold</vt:lpstr>
      <vt:lpstr>Times New Roman</vt:lpstr>
      <vt:lpstr>Office Theme</vt:lpstr>
      <vt:lpstr>История административного законодательства в Российской Федерации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Дмитрий Филатов</cp:lastModifiedBy>
  <cp:revision>3</cp:revision>
  <dcterms:created xsi:type="dcterms:W3CDTF">2025-06-15T20:56:03Z</dcterms:created>
  <dcterms:modified xsi:type="dcterms:W3CDTF">2025-06-15T22:02:14Z</dcterms:modified>
</cp:coreProperties>
</file>