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23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уголовного законодательства в Российской Федерации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732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Уроки прошлого и современные подходы к борьбе с коррупцией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822127" y="4297204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308515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51589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Законодательство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5649397"/>
            <a:ext cx="3048000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Необходимость совершенствования правовой базы, ужесточения наказаний и усиления контроля.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153614" y="4297204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78" y="4308515"/>
            <a:ext cx="566976" cy="56697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25278" y="5158978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Правоохранительные органы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125278" y="6003727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Повышение эффективности работы полиции, прокуратуры и служб безопасности.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485221" y="4297204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84" y="4308515"/>
            <a:ext cx="566976" cy="56697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456884" y="5158978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Экономические меры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456884" y="6003727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Устранение предпосылок для коррупции путем проведения экономических реформ.</a:t>
            </a:r>
            <a:endParaRPr lang="en-US" sz="175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491" y="4308515"/>
            <a:ext cx="566976" cy="566976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0788491" y="5158978"/>
            <a:ext cx="3048119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Институты гражданского общества</a:t>
            </a:r>
            <a:endParaRPr lang="en-US" sz="2200" dirty="0"/>
          </a:p>
        </p:txBody>
      </p:sp>
      <p:sp>
        <p:nvSpPr>
          <p:cNvPr id="17" name="Text 11"/>
          <p:cNvSpPr/>
          <p:nvPr/>
        </p:nvSpPr>
        <p:spPr>
          <a:xfrm>
            <a:off x="10788491" y="6358057"/>
            <a:ext cx="304811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Вовлечение общественности, СМИ и независимых наблюдателей в антикоррупционные усилия.</a:t>
            </a:r>
            <a:endParaRPr lang="en-US" sz="175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56AFDD0-BFC4-42B4-B4B8-08D1C6D8C5F3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21330"/>
            <a:ext cx="72530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Выводы и рекомендации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18373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422624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4261604"/>
            <a:ext cx="31383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Комплексный подход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752023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Борьба с коррупцией требует сочетания правовых, организационных, экономических и общественных мер.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418373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41955" y="422624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94000" y="4261604"/>
            <a:ext cx="39828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Неотвратимость наказания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94000" y="4752023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Ужесточение санкций и повышение вероятности их применения являются ключевыми факторами сдерживания.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62943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78860" y="633686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6372225"/>
            <a:ext cx="42733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Роль гражданского общества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6862643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Вовлечение общественности и средств массовой информации усиливает эффективность антикоррупционных усилий.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56884" y="62943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41955" y="633686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94000" y="6372225"/>
            <a:ext cx="35198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Непрерывность реформ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94000" y="6862643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Борьба с коррупцией - длительный процесс, требующий постоянного совершенствования подходов.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87970D9-5F60-4020-AC93-C05C5D5F4737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1990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История борьбы с коррупцией в Российской Империи и СССР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486400"/>
            <a:ext cx="7556421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Данная презентация исследует историю противодействия коррупционным преступлениям в двух ключевых периодах российской истории - Российской Империи и Советском Союзе. Мы рассмотрим эволюцию правовой базы, методов борьбы и эффективность усилий государства в этом направлении.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015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Определение коррупции и ее влияние на общество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4688"/>
            <a:ext cx="31706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Что такое коррупция?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5833"/>
            <a:ext cx="624470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Коррупция - это злоупотребление служебным положением, дача взятки, получение взятки, злоупотребление полномочиями, коммерческий подкуп либо иное незаконное использование физическим лицом своего должностного положения.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4203025"/>
            <a:ext cx="4227433" cy="230576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99521" y="6763941"/>
            <a:ext cx="624470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Коррупция наносит серьезный вред обществу, подрывая доверие к власти, ухудшая экономическое развитие и социальную сферу. Борьба с ней является одним из ключевых приоритетов для любого государства.</a:t>
            </a:r>
            <a:endParaRPr lang="en-US" sz="17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64C1AA6-7AD2-4DE5-AF83-F569CBC4C416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8668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Правовая база борьбы с коррупцией в Российской Империи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857869"/>
            <a:ext cx="4196358" cy="3128129"/>
          </a:xfrm>
          <a:prstGeom prst="roundRect">
            <a:avLst>
              <a:gd name="adj" fmla="val 304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5092303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Соборное Уложение 1649 г.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5937052"/>
            <a:ext cx="3727490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Первый свод законов Российского государства, содержавший статьи о взяточничестве и казнокрадстве.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4857869"/>
            <a:ext cx="4196358" cy="3128129"/>
          </a:xfrm>
          <a:prstGeom prst="roundRect">
            <a:avLst>
              <a:gd name="adj" fmla="val 304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5092303"/>
            <a:ext cx="372749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Уложение о наказаниях уголовных и исправительных 1845 г.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6291382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Ввело понятие "лихоимство" - взяточничество, и установило за него серьезные наказания.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4857869"/>
            <a:ext cx="4196358" cy="3128129"/>
          </a:xfrm>
          <a:prstGeom prst="roundRect">
            <a:avLst>
              <a:gd name="adj" fmla="val 304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5092303"/>
            <a:ext cx="372749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Устав о наказаниях, налагаемых мировыми судьями 1864 г.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6291382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Расширил состав коррупционных преступлений, ввел понятие "злоупотребление властью".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EEA53DC-813A-4952-BB3D-AFCD7486170F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442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Методы борьбы с коррупцией в Российской Империи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6421993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3968353" y="5741551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3728442" y="616684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813512" y="620934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665803" y="3935611"/>
            <a:ext cx="46354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Создание специальных органов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4426029"/>
            <a:ext cx="592597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Учреждение в 1864 г. института государственных контролеров для проверки государственных расходов.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299841" y="6421993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059930" y="616684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45000" y="620934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5897523" y="73292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Судебная реформа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4352092" y="7819668"/>
            <a:ext cx="592609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Судебные уставы 1864 г. ввели независимый суд присяжных, что повысило объективность правосудия.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0631448" y="5741551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10391537" y="616684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476607" y="620934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702397" y="4298513"/>
            <a:ext cx="38887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Усиление ответственности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683698" y="4788932"/>
            <a:ext cx="59260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в 1845 г. особо строгих наказаний за взяточничество, вплоть до смертной казни.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D75E1C9-6183-4407-AC2C-648B4BFC612E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98589"/>
            <a:ext cx="11710154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Коррупция в Советской России: новые вызовы и подходы</a:t>
            </a:r>
            <a:endParaRPr lang="en-US" sz="3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67" y="5235297"/>
            <a:ext cx="5477947" cy="547794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044" y="6813054"/>
            <a:ext cx="267891" cy="267891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167" y="5235297"/>
            <a:ext cx="5477947" cy="5477947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076" y="5786021"/>
            <a:ext cx="267891" cy="267891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6167" y="5235297"/>
            <a:ext cx="5477947" cy="5477947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989" y="6813054"/>
            <a:ext cx="267891" cy="267891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895832" y="4633913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Национализация</a:t>
            </a:r>
            <a:endParaRPr lang="en-US" sz="1550" dirty="0"/>
          </a:p>
        </p:txBody>
      </p:sp>
      <p:sp>
        <p:nvSpPr>
          <p:cNvPr id="10" name="Text 2"/>
          <p:cNvSpPr/>
          <p:nvPr/>
        </p:nvSpPr>
        <p:spPr>
          <a:xfrm>
            <a:off x="793790" y="4977170"/>
            <a:ext cx="4188857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Переход к государственной собственности на средства производства открыл новые возможности для коррупции.</a:t>
            </a:r>
            <a:endParaRPr lang="en-US" sz="1250" dirty="0"/>
          </a:p>
        </p:txBody>
      </p:sp>
      <p:sp>
        <p:nvSpPr>
          <p:cNvPr id="11" name="Text 3"/>
          <p:cNvSpPr/>
          <p:nvPr/>
        </p:nvSpPr>
        <p:spPr>
          <a:xfrm>
            <a:off x="6229350" y="3812262"/>
            <a:ext cx="2171581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Политическая власть</a:t>
            </a:r>
            <a:endParaRPr lang="en-US" sz="1550" dirty="0"/>
          </a:p>
        </p:txBody>
      </p:sp>
      <p:sp>
        <p:nvSpPr>
          <p:cNvPr id="12" name="Text 4"/>
          <p:cNvSpPr/>
          <p:nvPr/>
        </p:nvSpPr>
        <p:spPr>
          <a:xfrm>
            <a:off x="5220772" y="4155519"/>
            <a:ext cx="4188857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Совмещение политической и экономической власти в руках партийной номенклатуры усугубляло коррупцию.</a:t>
            </a:r>
            <a:endParaRPr lang="en-US" sz="1250" dirty="0"/>
          </a:p>
        </p:txBody>
      </p:sp>
      <p:sp>
        <p:nvSpPr>
          <p:cNvPr id="13" name="Text 5"/>
          <p:cNvSpPr/>
          <p:nvPr/>
        </p:nvSpPr>
        <p:spPr>
          <a:xfrm>
            <a:off x="10462736" y="4633913"/>
            <a:ext cx="2558772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Правовое регулирование</a:t>
            </a:r>
            <a:endParaRPr lang="en-US" sz="1550" dirty="0"/>
          </a:p>
        </p:txBody>
      </p:sp>
      <p:sp>
        <p:nvSpPr>
          <p:cNvPr id="14" name="Text 6"/>
          <p:cNvSpPr/>
          <p:nvPr/>
        </p:nvSpPr>
        <p:spPr>
          <a:xfrm>
            <a:off x="9647753" y="4977170"/>
            <a:ext cx="4188857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Ограниченность и непрозрачность законодательства создавали благоприятную среду для злоупотреблений.</a:t>
            </a:r>
            <a:endParaRPr lang="en-US" sz="12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213CBD5-C7DC-43E3-80AA-8E7C35388E03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72289"/>
            <a:ext cx="112634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Антикоррупционные кампании в СССР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915138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0604" y="5368766"/>
            <a:ext cx="30191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Борьба с хищениями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5859185"/>
            <a:ext cx="3780592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Разоблачение и наказание высокопоставленных чиновников, замешанных в хищениях социалистической собственности.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198031" y="4574858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24845" y="5028486"/>
            <a:ext cx="28795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Чистка госаппарата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24845" y="5518904"/>
            <a:ext cx="378059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Массовые кадровые чистки в целях устранения коррумпированных элементов из органов власти.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02272" y="4234696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9086" y="4688324"/>
            <a:ext cx="36189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Укрепление дисциплины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29086" y="5178743"/>
            <a:ext cx="3780592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Ужесточение мер ответственности за взяточничество и злоупотребление служебным положением.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6A47718-2EDC-43FB-B4BC-D5C1B1A681DD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493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Правовое регулирование противодействия коррупции в СССР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226123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54674" y="44529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Уголовный кодекс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154674" y="4943356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Содержал статьи об ответственности за взяточничество, растрату, злоупотребление властью.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587008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54674" y="5813822"/>
            <a:ext cx="34385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Дисциплинарные меры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154674" y="6304240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Увольнение, понижение в должности, партийные взыскания за коррупционные правонарушения.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947892"/>
            <a:ext cx="1134070" cy="166985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54674" y="71747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Судебная практика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154674" y="7665125"/>
            <a:ext cx="116819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Широкое применение высшей меры наказания - расстрела - за особо тяжкие коррупционные преступления.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FD68F57-226D-40C2-8344-C9192F716BAA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5812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Эффективность борьбы с коррупцией в Советскую эпоху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42661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1.2M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793790" y="5174456"/>
            <a:ext cx="304800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Осужденные за взяточничество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6019205"/>
            <a:ext cx="304800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Количество лиц, осужденных за получение и дачу взятки в 1920-1940-е гг.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125278" y="4142661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15K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4125278" y="5174456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Высшая мера наказания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125278" y="6019205"/>
            <a:ext cx="304811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Количество лиц, приговоренных к расстрелу за коррупционные преступления.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456884" y="4142661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40%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7559516" y="5174456"/>
            <a:ext cx="28427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Снижение хищений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56884" y="5664875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Оценочное сокращение хищений социалистической собственности в 1930-е гг.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788491" y="4142661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$0</a:t>
            </a:r>
            <a:endParaRPr lang="en-US" sz="5850" dirty="0"/>
          </a:p>
        </p:txBody>
      </p:sp>
      <p:sp>
        <p:nvSpPr>
          <p:cNvPr id="13" name="Text 11"/>
          <p:cNvSpPr/>
          <p:nvPr/>
        </p:nvSpPr>
        <p:spPr>
          <a:xfrm>
            <a:off x="10826472" y="5174456"/>
            <a:ext cx="29721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Ущерб от коррупции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788491" y="5664875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Практическое отсутствие статистики по ущербу от коррупции в советское время.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80888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Несмотря на жесткие меры, советская система так и не смогла полностью искоренить коррупцию. Она оставалась серьезной проблемой на протяжении всего периода существования СССР.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16984D2-A74C-4956-AE85-3D40F3161A5C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Произвольный</PresentationFormat>
  <Paragraphs>104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Times New Roman</vt:lpstr>
      <vt:lpstr>Office Theme</vt:lpstr>
      <vt:lpstr>История уголовного законодательства в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3</cp:revision>
  <dcterms:created xsi:type="dcterms:W3CDTF">2025-06-15T21:32:06Z</dcterms:created>
  <dcterms:modified xsi:type="dcterms:W3CDTF">2025-06-15T22:01:36Z</dcterms:modified>
</cp:coreProperties>
</file>