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4630400" cy="10972800"/>
  <p:notesSz cx="109728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20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4" y="3838575"/>
            <a:ext cx="10788650" cy="2632075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и развитие бюджетной системы Российской Федерации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6281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3836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Принципы и методы бюджетного планирования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009549"/>
            <a:ext cx="1134070" cy="263354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54674" y="42363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Принципы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154674" y="4726781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Прозрачность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154674" y="5168979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Достоверность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154674" y="5611178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Сбалансированность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154674" y="6053376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Адресность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6643092"/>
            <a:ext cx="1134070" cy="219134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2154674" y="6869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Методы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2154674" y="7360325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Программно-целевой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2154674" y="7802523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Нормативно-затратный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2154674" y="8244721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Индикативный</a:t>
            </a:r>
            <a:endParaRPr lang="en-US" sz="175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E816E0C-08D0-4569-85A7-07CABFE6A9D7}"/>
              </a:ext>
            </a:extLst>
          </p:cNvPr>
          <p:cNvSpPr/>
          <p:nvPr/>
        </p:nvSpPr>
        <p:spPr>
          <a:xfrm>
            <a:off x="12649200" y="10393680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58026"/>
            <a:ext cx="106828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Контроль за исполнением бюджетов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5100876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0604" y="5554504"/>
            <a:ext cx="378059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Предварительный контроль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6399252"/>
            <a:ext cx="378059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Экспертиза проектов бюджетов, оценка обоснованности бюджетных расходов.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198031" y="4760595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24845" y="52142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Текущий контроль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24845" y="5704642"/>
            <a:ext cx="378059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Мониторинг поступлений доходов и осуществления расходов в ходе исполнения бюджетов.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02272" y="4420433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9086" y="4874062"/>
            <a:ext cx="35047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Последующий контроль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29086" y="5364480"/>
            <a:ext cx="378059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Проверка годовой бюджетной отчетности, выявление нарушений и принятие мер реагирования.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04AE3B6-5BBF-491B-9A4A-0CE4646BA6D5}"/>
              </a:ext>
            </a:extLst>
          </p:cNvPr>
          <p:cNvSpPr/>
          <p:nvPr/>
        </p:nvSpPr>
        <p:spPr>
          <a:xfrm>
            <a:off x="12649200" y="10393680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5" y="4426808"/>
            <a:ext cx="10788650" cy="2198687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49900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История и развитие бюджетной системы Российской Федерации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370195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Бюджетная система России имеет богатую историю, берущую начало еще в период Древнерусского государства. На протяжении веков она претерпевала значительные изменения, отражая политические, экономические и социальные трансформации в стране. Понимание этой эволюции важно для осмысления современной структуры и принципов функционирования бюджетной системы Российской Федерации.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709386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09D53F7-E7C6-4F5F-AE6F-DC1B90234485}"/>
              </a:ext>
            </a:extLst>
          </p:cNvPr>
          <p:cNvSpPr/>
          <p:nvPr/>
        </p:nvSpPr>
        <p:spPr>
          <a:xfrm>
            <a:off x="12649200" y="10393680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1910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Понятие и структура бюджетной системы России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303639"/>
            <a:ext cx="29533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Бюджетная система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884783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Совокупность федерального бюджета, бюджетов субъектов Российской Федерации, местных бюджетов и бюджетов государственных внебюджетных фондов.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53036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Структура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58847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Федеральный бюджет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63269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Бюджеты субъектов РФ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676917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Местные бюджеты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721137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Бюджеты государственных внебюджетных фондов</a:t>
            </a:r>
            <a:endParaRPr lang="en-US" sz="175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C0F6100-5EE0-4E41-B066-16D02CE33350}"/>
              </a:ext>
            </a:extLst>
          </p:cNvPr>
          <p:cNvSpPr/>
          <p:nvPr/>
        </p:nvSpPr>
        <p:spPr>
          <a:xfrm>
            <a:off x="12649200" y="10393680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8400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Этапы становления и развития бюджетной системы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6365200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3968353" y="5684758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3728442" y="611004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813512" y="615255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013466" y="4241721"/>
            <a:ext cx="39401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Дореволюционный период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0604" y="4732139"/>
            <a:ext cx="59259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Становление основ государственного бюджета, централизация управления финансами.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299841" y="6365200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059930" y="611004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45000" y="615255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5897523" y="72724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Советский период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4352092" y="7762875"/>
            <a:ext cx="59260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Унификация бюджетной системы, финансирование плановой экономики.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0631448" y="5684758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10391537" y="611004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476607" y="615255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9058751" y="4241721"/>
            <a:ext cx="31758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Современный период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683698" y="4732139"/>
            <a:ext cx="59260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Переход к рыночной экономике, формирование федеративной бюджетной системы.</a:t>
            </a:r>
            <a:endParaRPr lang="en-US" sz="17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360CC26-02B0-4189-8B20-47FE7015C52E}"/>
              </a:ext>
            </a:extLst>
          </p:cNvPr>
          <p:cNvSpPr/>
          <p:nvPr/>
        </p:nvSpPr>
        <p:spPr>
          <a:xfrm>
            <a:off x="12649200" y="10393680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8218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Конституционные основы организации бюджетной системы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505337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509587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5131237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Разграничение полномочий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5975985"/>
            <a:ext cx="342149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Определение компетенции органов государственной власти и местного самоуправления в бюджетной сфере.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35893" y="505337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20963" y="509587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73008" y="5131237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Принципы бюджетной системы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73008" y="5975985"/>
            <a:ext cx="342149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Единство, самостоятельность, гласность, достоверность, адресность и целевой характер бюджетных средств.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77995" y="505337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63065" y="509587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415111" y="5131237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Бюджетное регулирование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415111" y="5975985"/>
            <a:ext cx="342149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Установление федеральным законодательством общих принципов организации и функционирования бюджетной системы.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B97C83B-699E-4391-A34D-C4124B075192}"/>
              </a:ext>
            </a:extLst>
          </p:cNvPr>
          <p:cNvSpPr/>
          <p:nvPr/>
        </p:nvSpPr>
        <p:spPr>
          <a:xfrm>
            <a:off x="12649200" y="10393680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1910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Федеральный бюджет, его доходы и расходы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3036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Доходы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8847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Налоговые доходы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63269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Неналоговые доходы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676917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Безвозмездные поступления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53036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Расходы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58847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Социальная сфера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63269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Национальная оборона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676917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Национальная экономика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721137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Межбюджетные трансферты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865BE4E-F85A-417D-8C10-D8D5E50D98E0}"/>
              </a:ext>
            </a:extLst>
          </p:cNvPr>
          <p:cNvSpPr/>
          <p:nvPr/>
        </p:nvSpPr>
        <p:spPr>
          <a:xfrm>
            <a:off x="12649200" y="10393680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580805"/>
            <a:ext cx="129325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Бюджеты субъектов Российской Федерации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743212"/>
            <a:ext cx="4196358" cy="2648783"/>
          </a:xfrm>
          <a:prstGeom prst="roundRect">
            <a:avLst>
              <a:gd name="adj" fmla="val 359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49776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Доходы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5468064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Налоговые доходы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591026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Неналоговые доходы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8224" y="6352461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Безвозмездные поступления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4743212"/>
            <a:ext cx="4196358" cy="2648783"/>
          </a:xfrm>
          <a:prstGeom prst="roundRect">
            <a:avLst>
              <a:gd name="adj" fmla="val 359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1396" y="49776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Расходы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451396" y="5468064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Социальная политика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451396" y="591026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Национальная экономика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451396" y="6352461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Образование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451396" y="6794659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Здравоохранение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640133" y="4743212"/>
            <a:ext cx="4196358" cy="2648783"/>
          </a:xfrm>
          <a:prstGeom prst="roundRect">
            <a:avLst>
              <a:gd name="adj" fmla="val 359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9874568" y="4977646"/>
            <a:ext cx="30883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Сбалансированность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9874568" y="5468064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Использование дотаций, субсидий и субвенций из федерального бюджета для покрытия дефицитов.</a:t>
            </a:r>
            <a:endParaRPr lang="en-US" sz="175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3CCF70B-C1AD-4C6A-8CDF-A131E52C2051}"/>
              </a:ext>
            </a:extLst>
          </p:cNvPr>
          <p:cNvSpPr/>
          <p:nvPr/>
        </p:nvSpPr>
        <p:spPr>
          <a:xfrm>
            <a:off x="12649200" y="10393680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5934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Местные бюджеты, их значение и особенности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523053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53084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Доходы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5798820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Налоговые и неналоговые доходы, а также финансовая помощь из бюджетов вышестоящих уровней.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523053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973008" y="53084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Расходы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5798820"/>
            <a:ext cx="342149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Финансирование вопросов местного значения: образование, ЖКХ, благоустройство, культура и др.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523053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415111" y="5308402"/>
            <a:ext cx="28950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Самостоятельность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15111" y="5798820"/>
            <a:ext cx="342149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Местные бюджеты имеют собственные источники доходов и относительную независимость в расходовании средств.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F669A75-DBAE-4E7D-AE39-833201D5FADA}"/>
              </a:ext>
            </a:extLst>
          </p:cNvPr>
          <p:cNvSpPr/>
          <p:nvPr/>
        </p:nvSpPr>
        <p:spPr>
          <a:xfrm>
            <a:off x="12649200" y="10393680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682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Источники доходов бюджетов различных уровней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332548" y="5450919"/>
            <a:ext cx="32464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Федеральный бюджет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941338"/>
            <a:ext cx="3785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Налоги (НДС, акцизы, налог на прибыль), таможенные пошлины, доходы от управления государственным имуществом.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980033" y="622256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500" dirty="0"/>
          </a:p>
        </p:txBody>
      </p:sp>
      <p:sp>
        <p:nvSpPr>
          <p:cNvPr id="7" name="Text 4"/>
          <p:cNvSpPr/>
          <p:nvPr/>
        </p:nvSpPr>
        <p:spPr>
          <a:xfrm>
            <a:off x="9597628" y="4224576"/>
            <a:ext cx="34592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Бюджеты субъектов РФ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597628" y="4714994"/>
            <a:ext cx="423898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Региональные налоги (налог на имущество, транспортный налог), отчисления от федеральных налогов, неналоговые доходы.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743230" y="520457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500" dirty="0"/>
          </a:p>
        </p:txBody>
      </p:sp>
      <p:sp>
        <p:nvSpPr>
          <p:cNvPr id="11" name="Text 7"/>
          <p:cNvSpPr/>
          <p:nvPr/>
        </p:nvSpPr>
        <p:spPr>
          <a:xfrm>
            <a:off x="9597628" y="6677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Местные бюджеты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597628" y="7167563"/>
            <a:ext cx="423898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Местные налоги (земельный налог, налог на имущество физических лиц), доходы от муниципального имущества.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413944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743230" y="724054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E68EFF5-DC3C-40A7-B82E-C0A0A8660A4B}"/>
              </a:ext>
            </a:extLst>
          </p:cNvPr>
          <p:cNvSpPr/>
          <p:nvPr/>
        </p:nvSpPr>
        <p:spPr>
          <a:xfrm>
            <a:off x="12649200" y="10393680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Произвольный</PresentationFormat>
  <Paragraphs>110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Inter Bold</vt:lpstr>
      <vt:lpstr>Times New Roman</vt:lpstr>
      <vt:lpstr>Office Theme</vt:lpstr>
      <vt:lpstr>История и развитие бюджетной системы Российской Федерации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Филатов</cp:lastModifiedBy>
  <cp:revision>3</cp:revision>
  <dcterms:created xsi:type="dcterms:W3CDTF">2025-06-15T21:13:58Z</dcterms:created>
  <dcterms:modified xsi:type="dcterms:W3CDTF">2025-06-15T22:01:33Z</dcterms:modified>
</cp:coreProperties>
</file>