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4630400" cy="10972800"/>
  <p:notesSz cx="109728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13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80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4" y="3838575"/>
            <a:ext cx="10788650" cy="2632075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История и развитие экологического законодательства в РФ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6281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4496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Заключение: перспективы и задачи экологического законодательства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5096589"/>
            <a:ext cx="423422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0604" y="5550218"/>
            <a:ext cx="3780592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Дальнейшее совершенствование законодательной базы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6749296"/>
            <a:ext cx="378059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Систематизация и консолидация нормативных актов, кодификация экологического законодательства.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198031" y="4756309"/>
            <a:ext cx="423422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24845" y="5209937"/>
            <a:ext cx="3780592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Повышение эффективности правоприменения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24845" y="6409015"/>
            <a:ext cx="378059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Усиление контроля над соблюдением природоохранных требований, ужесточение ответственности за нарушения.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02272" y="4416147"/>
            <a:ext cx="423422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29086" y="4869775"/>
            <a:ext cx="378059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Формирование экологической культуры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29086" y="5714524"/>
            <a:ext cx="3780592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Активное вовлечение граждан и бизнеса в решение экологических проблем, развитие экологического просвещения.</a:t>
            </a:r>
            <a:endParaRPr lang="en-US" sz="175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4C4FFB7-75D4-4FC1-AF04-A2BAAB2CD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00" y="10382250"/>
            <a:ext cx="1981200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5" y="4426808"/>
            <a:ext cx="10788650" cy="2198687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C08F6A-BCCE-464B-84FC-F68436116CB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5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3278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Введение: важность экологического права в современном мире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94578"/>
            <a:ext cx="6244709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современном мире вопросы охраны окружающей среды и рационального использования природных ресурсов приобретают все большую актуальность. Экологическое право играет ключевую роль в регулировании этих процессов, обеспечивая баланс между экономическим развитием и сохранением природы.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21" y="3345656"/>
            <a:ext cx="4697135" cy="60390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959FCF-71AD-4582-80DE-03AF9766B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9200" y="10382250"/>
            <a:ext cx="1981200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8297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Истоки экологического законодательства в СССР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6603444"/>
            <a:ext cx="13042821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3968353" y="5923002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3728442" y="63482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813512" y="639079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565916" y="375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1960-е годы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20604" y="4244578"/>
            <a:ext cx="592597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Принятие первых нормативных актов по охране природы: Закон об охране природы РСФСР, Постановление Совета Министров СССР "Об усилении охраны природы в стране".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299841" y="6603444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0" name="Shape 8"/>
          <p:cNvSpPr/>
          <p:nvPr/>
        </p:nvSpPr>
        <p:spPr>
          <a:xfrm>
            <a:off x="7059930" y="63482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145000" y="639079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5897523" y="75107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1970-е годы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4352092" y="8001119"/>
            <a:ext cx="592609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Создание государственной системы контроля за состоянием окружающей среды, развитие природоохранного законодательства.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0631448" y="5923002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5" name="Shape 13"/>
          <p:cNvSpPr/>
          <p:nvPr/>
        </p:nvSpPr>
        <p:spPr>
          <a:xfrm>
            <a:off x="10391537" y="63482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0476607" y="639079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9229130" y="41170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1980-е годы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683698" y="4607481"/>
            <a:ext cx="592609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Принятие Основ законодательства Союза ССР и союзных республик об охране природы, Земельного, Водного, Лесного кодексов.</a:t>
            </a:r>
            <a:endParaRPr lang="en-US" sz="175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A62900B-C7C7-4111-A654-7EE4C54BA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00" y="10382250"/>
            <a:ext cx="1981200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18218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Становление экологического права в Российской Федерации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505337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78860" y="509587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51312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Первые законы РФ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5621655"/>
            <a:ext cx="34214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Закон РСФСР "Об охране окружающей природной среды" (1991 г.), Закон РФ "О недрах" (1992 г.).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35893" y="505337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320963" y="509587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73008" y="5131237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Конституция РФ 1993 года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73008" y="5975985"/>
            <a:ext cx="3421499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Закрепление права граждан на благоприятную окружающую среду, обязанность государства по ее охране.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77995" y="505337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763065" y="509587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415111" y="5131237"/>
            <a:ext cx="32935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Экологический кодекс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415111" y="5621655"/>
            <a:ext cx="34214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Неудачные попытки принять единый Экологический кодекс в 1990-х - 2000-х годах.</a:t>
            </a:r>
            <a:endParaRPr lang="en-US" sz="175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D4EAE7B-2967-415C-B5CB-7ED495D46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00" y="10382250"/>
            <a:ext cx="1981200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6826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Основные вехи развития экологического законодательства в 1990-х годах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197418" y="44060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Земельное право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896445"/>
            <a:ext cx="423886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Принятие Земельного кодекса РФ (1991 г.), определение правового режима земель.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362" y="5431155"/>
            <a:ext cx="318968" cy="31896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597628" y="44060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Водное право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597628" y="4896445"/>
            <a:ext cx="423898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Введение Водного кодекса РФ (1995 г.), регулирование использования и охраны водных объектов.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713" y="5431155"/>
            <a:ext cx="318968" cy="31896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597628" y="6858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Лесное право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597628" y="7349014"/>
            <a:ext cx="423898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Принятие Лесного кодекса РФ (1997 г.), установление правового режима лесов.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713" y="7093506"/>
            <a:ext cx="318968" cy="318968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879634" y="6858595"/>
            <a:ext cx="41530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Отходы и вредные вещества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7349014"/>
            <a:ext cx="423886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Законы об обращении с отходами производства и потребления, об охране атмосферного воздуха.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362" y="7093506"/>
            <a:ext cx="318968" cy="31896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082C44E-8765-42B1-B20E-71DC57D404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49200" y="10382250"/>
            <a:ext cx="1981200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747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Федеральный закон "Об охране окружающей среды" 2002 года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229933"/>
            <a:ext cx="4196358" cy="4384000"/>
          </a:xfrm>
          <a:prstGeom prst="roundRect">
            <a:avLst>
              <a:gd name="adj" fmla="val 22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4464368"/>
            <a:ext cx="31497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Основные положения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4954786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Закрепление принципов рационального природопользования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8224" y="6122789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Установление нормативов и требований к охране окружающей среды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28224" y="7290792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Регулирование экологического надзора и контроля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4229933"/>
            <a:ext cx="4196358" cy="4384000"/>
          </a:xfrm>
          <a:prstGeom prst="roundRect">
            <a:avLst>
              <a:gd name="adj" fmla="val 22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451396" y="4464368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Значение для развития законодательства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451396" y="5309116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Закон стал основополагающим актом, вокруг которого формируется современное экологическое право.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4229933"/>
            <a:ext cx="4196358" cy="4384000"/>
          </a:xfrm>
          <a:prstGeom prst="roundRect">
            <a:avLst>
              <a:gd name="adj" fmla="val 22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74568" y="4464368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Дальнейшее совершенствование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9874568" y="5309116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Внесение многочисленных изменений и дополнений в последующие годы.</a:t>
            </a:r>
            <a:endParaRPr lang="en-US" sz="175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2598AD3-FC0E-4EEA-AADC-2B8622522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00" y="10382250"/>
            <a:ext cx="1981200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0949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Государственная экологическая политика Российской Федерации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480679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44253" y="4615339"/>
            <a:ext cx="219753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Ресурсосбережение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644253" y="5460087"/>
            <a:ext cx="2197537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Стимулирование использования вторичных ресурсов, развитие переработки отходов.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278" y="4480679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975741" y="4615339"/>
            <a:ext cx="219765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Сохранение природы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975741" y="5460087"/>
            <a:ext cx="219765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Расширение сети особо охраняемых природных территорий, восстановление экосистем.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884" y="4480679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307348" y="4615339"/>
            <a:ext cx="219765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Снижение загрязнений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307348" y="5460087"/>
            <a:ext cx="219765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Ужесточение норм выбросов, внедрение наилучших доступных технологий.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491" y="4480679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1638955" y="4615339"/>
            <a:ext cx="219765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Экологическое образование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1638955" y="5460087"/>
            <a:ext cx="2197656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Повышение экологической грамотности населения, воспитание бережного отношения к природе.</a:t>
            </a:r>
            <a:endParaRPr lang="en-US" sz="175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6CD47E4-3D02-41DE-982D-95539D7B9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9200" y="10382250"/>
            <a:ext cx="1981200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9224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Реформирование экологического законодательства в 2010-х годах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63434"/>
            <a:ext cx="6521410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47975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Отходы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5287923"/>
            <a:ext cx="606778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Введение новой системы обращения с твердыми коммунальными отходами, расширение раздельного сбора.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663434"/>
            <a:ext cx="6521410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42014" y="47975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Промышленность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542014" y="5287923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Внедрение принципа наилучших доступных технологий, оптимизация экологических платежей.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6603444"/>
            <a:ext cx="6521410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20604" y="77375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Лесопользование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20604" y="8227933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Совершенствование государственного лесного контроля, борьба с незаконными рубками.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6603444"/>
            <a:ext cx="6521410" cy="90725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542014" y="77375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Биоразнообразие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542014" y="8227933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Усиление охраны редких и исчезающих видов, развитие особо охраняемых природных территорий.</a:t>
            </a:r>
            <a:endParaRPr lang="en-US" sz="175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A1F450E-C026-4595-82C1-F9E9AB2CF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9200" y="10382250"/>
            <a:ext cx="1981200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1599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Современные тенденции в развитии экологического права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7784"/>
            <a:ext cx="6244709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Экологическое право в Российской Федерации продолжает активно развиваться, отражая современные вызовы и приоритеты в сфере охраны окружающей среды. Наблюдаются следующие ключевые тенденции: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619637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Усиление государственного контроля и надзора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663856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Внедрение принципов "зеленой" экономики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708076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Гармонизация законодательства с международными нормами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788586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Развитие механизмов возмещения вреда окружающей среде</a:t>
            </a:r>
            <a:endParaRPr lang="en-US" sz="17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21" y="4228862"/>
            <a:ext cx="6244709" cy="42726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1DED11E-4D0C-4602-B496-2ACE5C02B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9200" y="10382250"/>
            <a:ext cx="1981200" cy="590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Произвольный</PresentationFormat>
  <Paragraphs>94</Paragraphs>
  <Slides>11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Inter</vt:lpstr>
      <vt:lpstr>Inter Bold</vt:lpstr>
      <vt:lpstr>Times New Roman</vt:lpstr>
      <vt:lpstr>Office Theme</vt:lpstr>
      <vt:lpstr>История и развитие экологического законодательства в РФ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Дмитрий Филатов</cp:lastModifiedBy>
  <cp:revision>3</cp:revision>
  <dcterms:created xsi:type="dcterms:W3CDTF">2025-06-15T21:25:40Z</dcterms:created>
  <dcterms:modified xsi:type="dcterms:W3CDTF">2025-06-15T22:01:53Z</dcterms:modified>
</cp:coreProperties>
</file>