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4630400" cy="10972800"/>
  <p:notesSz cx="109728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13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22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4" y="3838575"/>
            <a:ext cx="10788650" cy="2632075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История и тренды развития авторского права в Российской Федерации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81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8929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Влияние цифровых технологий на авторское право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386048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4712494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357217" y="42687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Новые вызовы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4759166"/>
            <a:ext cx="664059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Онлайн-пиратство, нарушение авторских прав в интернете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5543431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558700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94892" y="622256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6"/>
          <p:cNvSpPr/>
          <p:nvPr/>
        </p:nvSpPr>
        <p:spPr>
          <a:xfrm>
            <a:off x="6433304" y="5813822"/>
            <a:ext cx="42672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Адаптация законодательства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6304240"/>
            <a:ext cx="71764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Регулирование распространения и использования цифровых произведений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7269956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731353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94773" y="794908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0"/>
          <p:cNvSpPr/>
          <p:nvPr/>
        </p:nvSpPr>
        <p:spPr>
          <a:xfrm>
            <a:off x="7509272" y="7540347"/>
            <a:ext cx="44184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Цифровые технологии защиты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803076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Технические средства защиты, идентификация авторов, коллективное управление правами</a:t>
            </a:r>
            <a:endParaRPr lang="en-US" sz="175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C84D13D-7FFC-48D9-82CD-EFF47DE3B2DB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99410"/>
            <a:ext cx="126800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Ключевые выводы и перспективы развития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742259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0604" y="5195888"/>
            <a:ext cx="3780592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Непрерывное совершенствование законодательства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6394966"/>
            <a:ext cx="378059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Адаптация норм об авторском праве к цифровой среде и новым объектам интеллектуальной собственности.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198031" y="4401979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24845" y="4855607"/>
            <a:ext cx="378059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Эффективные механизмы защиты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24845" y="5700355"/>
            <a:ext cx="378059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Развитие систем коллективного управления правами, внедрение цифровых технологий защиты.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02272" y="4061817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29086" y="4515445"/>
            <a:ext cx="378059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Международное сотрудничество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29086" y="5360194"/>
            <a:ext cx="3780592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Гармонизация национального законодательства с нормами международного права, укрепление трансграничного сотрудничества.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2DB84CC-5291-4BCD-86C2-B86B63899572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5" y="4426808"/>
            <a:ext cx="10788650" cy="2198687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3713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История и тренды развития авторского права в Российской Федерации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494853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Авторское право в России имеет богатую историю, начиная с дореволюционного периода и до современности. В этой презентации мы проследим эволюцию законодательства, рассмотрим основные объекты защиты, а также выявим ключевые тенденции развития авторского права в условиях цифровых технологий.</a:t>
            </a:r>
            <a:endParaRPr lang="en-US" sz="175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2EF28C4-06BF-47CB-BCC9-583D960E580E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2732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Развитие авторского права в дореволюционный период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6421993"/>
            <a:ext cx="13042821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5078849" y="5741551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4838938" y="616684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4924008" y="620934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3676531" y="42985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1828 г.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20604" y="4788932"/>
            <a:ext cx="81470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Принятие первого российского закона об авторском праве - "Положение о правах сочинителей".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520952" y="6421993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9281041" y="616684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366111" y="620934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8118634" y="73292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1911 г.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5462707" y="7819668"/>
            <a:ext cx="81470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Вступление в силу нового Закона об авторском праве, соответствовавшего международным стандартам.</a:t>
            </a:r>
            <a:endParaRPr lang="en-US" sz="175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CE3784B-A8C5-4D9A-8B9A-E855245C62BD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98589"/>
            <a:ext cx="9358432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Изменения в авторском праве после 1917 года</a:t>
            </a:r>
            <a:endParaRPr lang="en-US" sz="3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167" y="5235297"/>
            <a:ext cx="5477947" cy="54779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402044" y="6779597"/>
            <a:ext cx="267891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1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167" y="5235297"/>
            <a:ext cx="5477947" cy="547794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81076" y="5752564"/>
            <a:ext cx="267891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1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167" y="5235297"/>
            <a:ext cx="5477947" cy="547794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59989" y="6779597"/>
            <a:ext cx="267891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1895832" y="4887992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1917-1925 гг.</a:t>
            </a:r>
            <a:endParaRPr lang="en-US" sz="1550" dirty="0"/>
          </a:p>
        </p:txBody>
      </p:sp>
      <p:sp>
        <p:nvSpPr>
          <p:cNvPr id="10" name="Text 5"/>
          <p:cNvSpPr/>
          <p:nvPr/>
        </p:nvSpPr>
        <p:spPr>
          <a:xfrm>
            <a:off x="793790" y="5231249"/>
            <a:ext cx="4188857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Национализация произведений и централизованное управление авторскими правами.</a:t>
            </a:r>
            <a:endParaRPr lang="en-US" sz="1250" dirty="0"/>
          </a:p>
        </p:txBody>
      </p:sp>
      <p:sp>
        <p:nvSpPr>
          <p:cNvPr id="11" name="Text 6"/>
          <p:cNvSpPr/>
          <p:nvPr/>
        </p:nvSpPr>
        <p:spPr>
          <a:xfrm>
            <a:off x="6322814" y="3812262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1925-1991 гг.</a:t>
            </a:r>
            <a:endParaRPr lang="en-US" sz="1550" dirty="0"/>
          </a:p>
        </p:txBody>
      </p:sp>
      <p:sp>
        <p:nvSpPr>
          <p:cNvPr id="12" name="Text 7"/>
          <p:cNvSpPr/>
          <p:nvPr/>
        </p:nvSpPr>
        <p:spPr>
          <a:xfrm>
            <a:off x="5220772" y="4155519"/>
            <a:ext cx="4188857" cy="762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Принятие нового авторского законодательства, в котором произведения становились "всенародным достоянием".</a:t>
            </a:r>
            <a:endParaRPr lang="en-US" sz="1250" dirty="0"/>
          </a:p>
        </p:txBody>
      </p:sp>
      <p:sp>
        <p:nvSpPr>
          <p:cNvPr id="13" name="Text 8"/>
          <p:cNvSpPr/>
          <p:nvPr/>
        </p:nvSpPr>
        <p:spPr>
          <a:xfrm>
            <a:off x="10749796" y="4633913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1991 г.</a:t>
            </a:r>
            <a:endParaRPr lang="en-US" sz="1550" dirty="0"/>
          </a:p>
        </p:txBody>
      </p:sp>
      <p:sp>
        <p:nvSpPr>
          <p:cNvPr id="14" name="Text 9"/>
          <p:cNvSpPr/>
          <p:nvPr/>
        </p:nvSpPr>
        <p:spPr>
          <a:xfrm>
            <a:off x="9647753" y="4977170"/>
            <a:ext cx="4188857" cy="762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Распад СССР и переход к рыночной экономике. Принятие нового закона, возвращающего авторские права.</a:t>
            </a:r>
            <a:endParaRPr lang="en-US" sz="12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13D865F-7E0C-4975-B0D7-52D31C17C09C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9585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Современное законодательство об авторском праве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9803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Ключевые законы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56152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Гражданский кодекс РФ (части 1, 4)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600372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Закон РФ "Об авторском праве и смежных правах"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64459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Международные конвенции и договоры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980384"/>
            <a:ext cx="30082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Основные принципы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556152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Исключительное право автора на использование произведения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63666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Защита прав автора в течение всей жизни и 70 лет после смерти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717173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Возможность передачи авторских прав другим лицам</a:t>
            </a:r>
            <a:endParaRPr lang="en-US" sz="175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296E25E-7C20-4F06-A39B-C2A21482268B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881199"/>
            <a:ext cx="107647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Основные объекты авторского права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5043607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5278041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Литературные произведения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6122789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Книги, статьи, сценарии, компьютерные программы и др.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5043607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5278041"/>
            <a:ext cx="36374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Произведения искусства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5768459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Картины, скульптуры, музыкальные композиции, фотографии и др.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5043607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5278041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Аудиовизуальные произведения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6122789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Фильмы, телепередачи, видеоролики и др.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9697039-B535-4C51-9123-138F4076CD1F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540919"/>
            <a:ext cx="77456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Права авторов и их защита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7033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78860" y="474583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4781193"/>
            <a:ext cx="3421499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Личные неимущественные права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5980271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Право на авторство, право на имя, право на неприкосновенность произведения и др.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35893" y="47033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20963" y="474583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73008" y="4781193"/>
            <a:ext cx="33362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Имущественные права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73008" y="5271611"/>
            <a:ext cx="342149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Право на воспроизведение, распространение, публичный показ, перевод и другие способы использования произведения.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77995" y="47033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763065" y="474583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415111" y="4781193"/>
            <a:ext cx="289476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Механизмы защиты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415111" y="5271611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Судебная защита, системы коллективного управления правами, регистрация авторских прав и др.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D6BD6FE-9388-4676-8F1C-5E94786C61F1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16813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Использование произведений без согласия автора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5039320"/>
            <a:ext cx="4196358" cy="2765227"/>
          </a:xfrm>
          <a:prstGeom prst="roundRect">
            <a:avLst>
              <a:gd name="adj" fmla="val 34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5273754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Свободное использование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6118503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Цитирование, воспроизведение в личных целях, использование в научных, учебных и информационных целях.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5039320"/>
            <a:ext cx="4196358" cy="2765227"/>
          </a:xfrm>
          <a:prstGeom prst="roundRect">
            <a:avLst>
              <a:gd name="adj" fmla="val 34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5273754"/>
            <a:ext cx="36223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Лицензионные договоры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5764173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Передача авторских прав на использование произведения на основе лицензионных соглашений.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5039320"/>
            <a:ext cx="4196358" cy="2765227"/>
          </a:xfrm>
          <a:prstGeom prst="roundRect">
            <a:avLst>
              <a:gd name="adj" fmla="val 34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5273754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Нарушение авторских прав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6118503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Незаконное воспроизведение, распространение, публичный показ произведений без согласия автора.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9080C74-6AD1-4747-B0CB-75D7A049771D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11837"/>
            <a:ext cx="111203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Тенденции развития авторского права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822127" y="3462933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DFDFE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474244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44253" y="36089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Цифровизация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44253" y="4099322"/>
            <a:ext cx="1219235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Распространение произведений в цифровой форме и развитие онлайн-платформ требуют адаптации законодательства.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22127" y="5380792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DFDFE0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392103"/>
            <a:ext cx="566976" cy="56697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644253" y="55267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Глобализация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644253" y="6017181"/>
            <a:ext cx="1219235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Международное сотрудничество и гармонизация законодательства необходимы для защиты авторских прав в условиях трансграничного оборота.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822127" y="7298650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DFDFE0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7309961"/>
            <a:ext cx="566976" cy="566976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644253" y="74446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Инновации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644253" y="7935039"/>
            <a:ext cx="1219235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Появление новых объектов интеллектуальной собственности, таких как базы данных и программы для ЭВМ, требует совершенствования правовой охраны.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297369F-7F3B-48D1-BAC7-1768F9710F70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564</Words>
  <Application>Microsoft Office PowerPoint</Application>
  <PresentationFormat>Произвольный</PresentationFormat>
  <Paragraphs>100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Inter</vt:lpstr>
      <vt:lpstr>Inter Bold</vt:lpstr>
      <vt:lpstr>Times New Roman</vt:lpstr>
      <vt:lpstr>Office Theme</vt:lpstr>
      <vt:lpstr>История и тренды развития авторского права в Российской Федерации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Филатов</cp:lastModifiedBy>
  <cp:revision>3</cp:revision>
  <dcterms:created xsi:type="dcterms:W3CDTF">2025-06-15T21:15:13Z</dcterms:created>
  <dcterms:modified xsi:type="dcterms:W3CDTF">2025-06-15T22:01:56Z</dcterms:modified>
</cp:coreProperties>
</file>