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74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развития миграционной политики и законодательства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71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Выводы и перспективы развития миграционной политики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5148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4592717"/>
            <a:ext cx="40456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эффективности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5083135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Дальнейшее совершенствование миграционного законодательства и правоприменительной практики.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58996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30906" y="5977533"/>
            <a:ext cx="45642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Поддержка соотечественников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30906" y="646795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Активное содействие переселению российских граждан и лиц, ранее имевших гражданство СССР.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7284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30906" y="7362349"/>
            <a:ext cx="33013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Интеграция мигрантов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7852767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программ социальной и культурной адаптации иностранных граждан.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A186BE-EF60-4B4A-B800-58A94D692D0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88167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Введение: актуальность темы, цели и задачи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639395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Миграционные процессы являются важной частью социально-экономического развития Российской Федерации. Понимание истории развития миграционного законодательства и политики позволяет оценить современные тенденции и проблемы в этой сфере, а также разработать эффективные меры для регулирования миграционных потоков.</a:t>
            </a:r>
            <a:endParaRPr lang="en-US" sz="175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815A75-8887-4B81-9D8F-B9C95751FAF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567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Миграционная политика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4333399"/>
            <a:ext cx="30480" cy="406372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457331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43333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3759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4411266"/>
            <a:ext cx="3183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Внутренняя миграция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4901684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Крепостное право ограничивало свободу передвижения крестьян внутри страны.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595812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57182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57607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57960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Внешняя миграция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6286500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Привлечение иностранных специалистов и поощрение их переселения на окраины империи.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734294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71030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71455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7180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Ограничения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7671316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Ужесточение миграционной политики во второй половине XIX века в связи с ростом революционных настроений.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9CC4F4A-1118-4F09-A96E-B1DF6E89B48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911560"/>
            <a:ext cx="130241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Миграционная политика в Советский период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187315"/>
            <a:ext cx="3183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Внутренняя миграция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7684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Плановое распределение рабочей силы, трудовая мобилизация, ограничение свободы передвижения.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5187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Внешняя миграция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7684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Закрытие границ, высылка "неблагонадежных" элементов, привлечение специалистов из других стран.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7396E-C2DD-4D83-BEEC-6445A9EEF83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27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Миграционная политика в 90-е годы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90461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33818" y="39172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Распад СССР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33818" y="4407694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Массовые переселения между бывшими республиками, возвращение ранее высланных этнических групп.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5530334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73979" y="57571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Либерализация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73979" y="6247567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Отмена ограничений на свободу передвижения, упрощение процедур получения гражданства.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7370207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14260" y="7597021"/>
            <a:ext cx="4267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Адаптация законодательства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14260" y="8087439"/>
            <a:ext cx="64223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законов о гражданстве, беженцах и вынужденных переселенцах.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54765F-E577-4FAF-B958-D5148139DDC4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714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Формирование современной миграционной политики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78329"/>
            <a:ext cx="389870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Концепция государственной миграционной политики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7740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стратегических документов, определяющих цели, задачи и принципы регулирования миграции.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4944904"/>
            <a:ext cx="339328" cy="339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955494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Совершенствование законодательства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480024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и регулярное обновление миграционного законодательства в соответствии с актуальными потребностями.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5333405"/>
            <a:ext cx="339328" cy="33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6946344"/>
            <a:ext cx="30713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Мониторинг и анализ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743676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Сбор статистики, изучение миграционных тенденций, выявление проблем и разработка решений.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103" y="7559278"/>
            <a:ext cx="339328" cy="33932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6769179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Международное сотрудничество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61392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Взаимодействие с другими странами по вопросам регулирования миграционных потоков.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30" y="7170777"/>
            <a:ext cx="339328" cy="339328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EBCA384-0537-4823-9F45-BE95BDA9C9E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95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закон "О правовом положении иностранных граждан в РФ"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6037302"/>
            <a:ext cx="4196358" cy="3491032"/>
          </a:xfrm>
          <a:prstGeom prst="roundRect">
            <a:avLst>
              <a:gd name="adj" fmla="val 27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6271736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въезда и пребывания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7116485"/>
            <a:ext cx="372749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правил въезда, регистрации, получения разрешений на работу и другие аспекты правового статуса иностранных граждан.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6037302"/>
            <a:ext cx="4196358" cy="3491032"/>
          </a:xfrm>
          <a:prstGeom prst="roundRect">
            <a:avLst>
              <a:gd name="adj" fmla="val 27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6271736"/>
            <a:ext cx="30335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Права и обязанности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6762155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Гарантии прав иностранных граждан, а также их обязанности по соблюдению законодательства РФ.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6037302"/>
            <a:ext cx="4196358" cy="3491032"/>
          </a:xfrm>
          <a:prstGeom prst="roundRect">
            <a:avLst>
              <a:gd name="adj" fmla="val 272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6271736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Принципы миграционной политики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7116485"/>
            <a:ext cx="37274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Законодательное закрепление принципов государственной миграционной политики, таких как соблюдение прав человека и обеспечение национальной безопасности.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DCE1E5-7835-4F6B-9BE8-4BF3C8122F4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128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Реформы миграционного законодательства в 2000-е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89008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3715822"/>
            <a:ext cx="42942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Введение патентной системы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206240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Упрощение процедуры трудоустройства для иностранных граждан.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49892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5076706"/>
            <a:ext cx="6507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Программа переселения соотечественников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5567124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Содействие добровольному переселению в Россию российских граждан и лиц, ранее имевших гражданство СССР.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519743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6746558"/>
            <a:ext cx="33294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Гуманизация политики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7236976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Расширение прав и гарантий для членов семей мигрантов.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78806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81074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контроля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8597860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Ужесточение мер по противодействию нелегальной миграции.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71B9AAB-F991-43F5-9E4A-3B3C158BF3F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61097"/>
            <a:ext cx="12166283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Современные тенденции и вызовы миграционной политики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67" y="5172789"/>
            <a:ext cx="5477947" cy="547794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20" y="6991529"/>
            <a:ext cx="267891" cy="26789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7" y="5172789"/>
            <a:ext cx="5477947" cy="547794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906" y="5879842"/>
            <a:ext cx="267891" cy="267891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167" y="5172789"/>
            <a:ext cx="5477947" cy="5477947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27" y="5879842"/>
            <a:ext cx="267891" cy="267891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6167" y="5172789"/>
            <a:ext cx="5477947" cy="5477947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813" y="6991529"/>
            <a:ext cx="267891" cy="267891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1342430" y="4510088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Глобализация</a:t>
            </a:r>
            <a:endParaRPr lang="en-US" sz="1550" dirty="0"/>
          </a:p>
        </p:txBody>
      </p:sp>
      <p:sp>
        <p:nvSpPr>
          <p:cNvPr id="12" name="Text 2"/>
          <p:cNvSpPr/>
          <p:nvPr/>
        </p:nvSpPr>
        <p:spPr>
          <a:xfrm>
            <a:off x="793790" y="4853345"/>
            <a:ext cx="3082052" cy="1016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Рост международной мобильности трудовых ресурсов, вызывающий необходимость более гибкого регулирования.</a:t>
            </a:r>
            <a:endParaRPr lang="en-US" sz="1250" dirty="0"/>
          </a:p>
        </p:txBody>
      </p:sp>
      <p:sp>
        <p:nvSpPr>
          <p:cNvPr id="13" name="Text 3"/>
          <p:cNvSpPr/>
          <p:nvPr/>
        </p:nvSpPr>
        <p:spPr>
          <a:xfrm>
            <a:off x="4129683" y="3874770"/>
            <a:ext cx="305073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Демографические изменения</a:t>
            </a:r>
            <a:endParaRPr lang="en-US" sz="1550" dirty="0"/>
          </a:p>
        </p:txBody>
      </p:sp>
      <p:sp>
        <p:nvSpPr>
          <p:cNvPr id="14" name="Text 4"/>
          <p:cNvSpPr/>
          <p:nvPr/>
        </p:nvSpPr>
        <p:spPr>
          <a:xfrm>
            <a:off x="4113967" y="4218027"/>
            <a:ext cx="3082171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Старение населения в развитых странах и потребность в привлечении иностранной рабочей силы.</a:t>
            </a:r>
            <a:endParaRPr lang="en-US" sz="1250" dirty="0"/>
          </a:p>
        </p:txBody>
      </p:sp>
      <p:sp>
        <p:nvSpPr>
          <p:cNvPr id="15" name="Text 5"/>
          <p:cNvSpPr/>
          <p:nvPr/>
        </p:nvSpPr>
        <p:spPr>
          <a:xfrm>
            <a:off x="7982903" y="387477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Безопасность</a:t>
            </a:r>
            <a:endParaRPr lang="en-US" sz="1550" dirty="0"/>
          </a:p>
        </p:txBody>
      </p:sp>
      <p:sp>
        <p:nvSpPr>
          <p:cNvPr id="16" name="Text 6"/>
          <p:cNvSpPr/>
          <p:nvPr/>
        </p:nvSpPr>
        <p:spPr>
          <a:xfrm>
            <a:off x="7434263" y="4218027"/>
            <a:ext cx="3082052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Угрозы терроризма и незаконной миграции, требующие усиления контрольных мер.</a:t>
            </a:r>
            <a:endParaRPr lang="en-US" sz="1250" dirty="0"/>
          </a:p>
        </p:txBody>
      </p:sp>
      <p:sp>
        <p:nvSpPr>
          <p:cNvPr id="17" name="Text 7"/>
          <p:cNvSpPr/>
          <p:nvPr/>
        </p:nvSpPr>
        <p:spPr>
          <a:xfrm>
            <a:off x="11303198" y="4764167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Интеграция</a:t>
            </a:r>
            <a:endParaRPr lang="en-US" sz="1550" dirty="0"/>
          </a:p>
        </p:txBody>
      </p:sp>
      <p:sp>
        <p:nvSpPr>
          <p:cNvPr id="18" name="Text 8"/>
          <p:cNvSpPr/>
          <p:nvPr/>
        </p:nvSpPr>
        <p:spPr>
          <a:xfrm>
            <a:off x="10754439" y="5107424"/>
            <a:ext cx="3082171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обеспечения социальной и культурной адаптации мигрантов.</a:t>
            </a:r>
            <a:endParaRPr lang="en-US" sz="12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648404F-2EF3-4BC6-A039-DB266DFC6DC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519</Words>
  <Application>Microsoft Office PowerPoint</Application>
  <PresentationFormat>Произвольный</PresentationFormat>
  <Paragraphs>88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Inter Bold</vt:lpstr>
      <vt:lpstr>Times New Roman</vt:lpstr>
      <vt:lpstr>Office Theme</vt:lpstr>
      <vt:lpstr>История развития миграционной политики и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2025-06-15T21:20:34Z</dcterms:created>
  <dcterms:modified xsi:type="dcterms:W3CDTF">2025-06-15T22:01:29Z</dcterms:modified>
</cp:coreProperties>
</file>