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</p:sldIdLst>
  <p:sldSz cx="14630400" cy="10972800"/>
  <p:notesSz cx="10972800" cy="14630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4" d="100"/>
          <a:sy n="54" d="100"/>
        </p:scale>
        <p:origin x="136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759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EA6A65-FC05-4B28-9C21-C678D26267F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920874" y="3838575"/>
            <a:ext cx="10788650" cy="2632075"/>
          </a:xfrm>
        </p:spPr>
        <p:txBody>
          <a:bodyPr/>
          <a:lstStyle/>
          <a:p>
            <a:r>
              <a:rPr lang="ru-RU" sz="4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История развития налоговой системы Российской Федерации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4D7FD00-04BD-41AA-B8BE-DF9D818331D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233737" y="7434130"/>
            <a:ext cx="8162925" cy="14874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360" dirty="0"/>
              <a:t>Ольховский Никита</a:t>
            </a:r>
            <a:br>
              <a:rPr lang="ru-RU" sz="3360" dirty="0"/>
            </a:br>
            <a:r>
              <a:rPr lang="ru-RU" sz="3360" dirty="0"/>
              <a:t>группа ИТА-123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387CB8DA-830F-409E-9C61-D9E603C91701}"/>
              </a:ext>
            </a:extLst>
          </p:cNvPr>
          <p:cNvSpPr txBox="1">
            <a:spLocks/>
          </p:cNvSpPr>
          <p:nvPr/>
        </p:nvSpPr>
        <p:spPr>
          <a:xfrm>
            <a:off x="1828800" y="10041066"/>
            <a:ext cx="10972800" cy="944498"/>
          </a:xfrm>
          <a:prstGeom prst="rect">
            <a:avLst/>
          </a:prstGeom>
          <a:noFill/>
        </p:spPr>
        <p:txBody>
          <a:bodyPr vert="horz" lIns="109728" tIns="54864" rIns="109728" bIns="54864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160" dirty="0"/>
              <a:t>Москва</a:t>
            </a:r>
            <a:br>
              <a:rPr lang="ru-RU" sz="2160" dirty="0"/>
            </a:br>
            <a:r>
              <a:rPr lang="en-US" sz="2160" dirty="0"/>
              <a:t>2025</a:t>
            </a:r>
            <a:endParaRPr lang="ru-RU" sz="216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AE8CB8-06B6-4D36-8EA2-1D34E96E07DA}"/>
              </a:ext>
            </a:extLst>
          </p:cNvPr>
          <p:cNvSpPr txBox="1"/>
          <p:nvPr/>
        </p:nvSpPr>
        <p:spPr>
          <a:xfrm>
            <a:off x="1828800" y="230441"/>
            <a:ext cx="1097280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97280">
              <a:defRPr/>
            </a:pPr>
            <a:r>
              <a:rPr lang="ru-RU" sz="2880" dirty="0"/>
              <a:t>РГУ им. А.Н. Косыгина</a:t>
            </a:r>
          </a:p>
          <a:p>
            <a:pPr algn="ctr" defTabSz="1097280">
              <a:defRPr/>
            </a:pPr>
            <a:endParaRPr lang="ru-RU" sz="2880" dirty="0"/>
          </a:p>
          <a:p>
            <a:pPr algn="ctr" defTabSz="1097280">
              <a:defRPr/>
            </a:pPr>
            <a:endParaRPr lang="ru-RU" sz="2880" dirty="0"/>
          </a:p>
          <a:p>
            <a:pPr algn="ctr" defTabSz="1097280">
              <a:defRPr/>
            </a:pPr>
            <a:r>
              <a:rPr lang="ru-RU" sz="2880" dirty="0"/>
              <a:t>Основы правоведения и профилактика противоправных деяний</a:t>
            </a:r>
            <a:endParaRPr lang="ru-RU" sz="288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8C08F6A-BCCE-464B-84FC-F68436116CB9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2813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85712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Налоговое администрирование и контроль в России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643432"/>
            <a:ext cx="1134070" cy="136088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154674" y="3870246"/>
            <a:ext cx="567654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Выявление объектов налогообложения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2154674" y="4360664"/>
            <a:ext cx="1168193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Сбор информации о потенциальных налогоплательщиках.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5004316"/>
            <a:ext cx="1134070" cy="136088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154674" y="5231130"/>
            <a:ext cx="347067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Камеральные проверки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2154674" y="5721548"/>
            <a:ext cx="1168193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Анализ налоговых деклараций и отчетности.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6365200"/>
            <a:ext cx="1134070" cy="136088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154674" y="6592014"/>
            <a:ext cx="293834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Выездные проверки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2154674" y="7082433"/>
            <a:ext cx="1168193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Всесторонняя ревизия финансово-хозяйственной деятельности.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7726085"/>
            <a:ext cx="1134070" cy="136088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154674" y="7952899"/>
            <a:ext cx="390965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Взыскание задолженности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2154674" y="8443317"/>
            <a:ext cx="1168193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Принудительное исполнение налоговых обязательств.</a:t>
            </a:r>
            <a:endParaRPr lang="en-US" sz="175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9D3EFAF-B458-4B60-9777-EA05A12C7428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17427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Перспективы развития российской налоговой системы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348" y="3188613"/>
            <a:ext cx="2152055" cy="1669852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892" y="4040624"/>
            <a:ext cx="318968" cy="39862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357217" y="35968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Цифровизация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5357217" y="4087297"/>
            <a:ext cx="788134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Внедрение технологий искусственного интеллекта и больших данных.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5187077" y="4871561"/>
            <a:ext cx="8592860" cy="15240"/>
          </a:xfrm>
          <a:prstGeom prst="roundRect">
            <a:avLst>
              <a:gd name="adj" fmla="val 625116"/>
            </a:avLst>
          </a:prstGeom>
          <a:solidFill>
            <a:srgbClr val="C0C1D7"/>
          </a:solidFill>
          <a:ln/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2381" y="4915138"/>
            <a:ext cx="4304109" cy="1669852"/>
          </a:xfrm>
          <a:prstGeom prst="rect">
            <a:avLst/>
          </a:prstGeom>
        </p:spPr>
      </p:pic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4892" y="5550694"/>
            <a:ext cx="318968" cy="398621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6433304" y="5141952"/>
            <a:ext cx="415873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Повышение справедливости</a:t>
            </a:r>
            <a:endParaRPr lang="en-US" sz="2200" dirty="0"/>
          </a:p>
        </p:txBody>
      </p:sp>
      <p:sp>
        <p:nvSpPr>
          <p:cNvPr id="11" name="Text 5"/>
          <p:cNvSpPr/>
          <p:nvPr/>
        </p:nvSpPr>
        <p:spPr>
          <a:xfrm>
            <a:off x="6433304" y="5632371"/>
            <a:ext cx="717649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Совершенствование налогообложения высоких доходов и имущества.</a:t>
            </a:r>
            <a:endParaRPr lang="en-US" sz="1750" dirty="0"/>
          </a:p>
        </p:txBody>
      </p:sp>
      <p:sp>
        <p:nvSpPr>
          <p:cNvPr id="12" name="Shape 6"/>
          <p:cNvSpPr/>
          <p:nvPr/>
        </p:nvSpPr>
        <p:spPr>
          <a:xfrm>
            <a:off x="6263164" y="6598087"/>
            <a:ext cx="7516773" cy="15240"/>
          </a:xfrm>
          <a:prstGeom prst="roundRect">
            <a:avLst>
              <a:gd name="adj" fmla="val 625116"/>
            </a:avLst>
          </a:prstGeom>
          <a:solidFill>
            <a:srgbClr val="C0C1D7"/>
          </a:solidFill>
          <a:ln/>
        </p:spPr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294" y="6641663"/>
            <a:ext cx="6456164" cy="1669852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4773" y="7277219"/>
            <a:ext cx="318968" cy="398621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7509272" y="6868478"/>
            <a:ext cx="347102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Налоговая конкуренция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7509272" y="7358896"/>
            <a:ext cx="610052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Корректировка ставок и льгот для привлечения инвестиций.</a:t>
            </a:r>
            <a:endParaRPr lang="en-US" sz="1750" dirty="0"/>
          </a:p>
        </p:txBody>
      </p:sp>
      <p:sp>
        <p:nvSpPr>
          <p:cNvPr id="17" name="Text 9"/>
          <p:cNvSpPr/>
          <p:nvPr/>
        </p:nvSpPr>
        <p:spPr>
          <a:xfrm>
            <a:off x="793790" y="8566666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Российская налоговая система продолжает динамично развиваться в ответ на экономические вызовы. Цифровизация, справедливое распределение налогового бремени и налоговая конкуренция станут ключевыми трендами в ближайшие годы.</a:t>
            </a:r>
            <a:endParaRPr lang="en-US" sz="175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40EA4033-A455-40F2-AB9F-8879BBFF32D4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EA6A65-FC05-4B28-9C21-C678D26267F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920875" y="4426808"/>
            <a:ext cx="10788650" cy="2198687"/>
          </a:xfrm>
        </p:spPr>
        <p:txBody>
          <a:bodyPr/>
          <a:lstStyle/>
          <a:p>
            <a:r>
              <a:rPr lang="ru-RU" sz="4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Спасибо за внимание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4D7FD00-04BD-41AA-B8BE-DF9D818331D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233737" y="7434130"/>
            <a:ext cx="8162925" cy="14874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360" dirty="0"/>
              <a:t>Ольховский Никита</a:t>
            </a:r>
            <a:br>
              <a:rPr lang="ru-RU" sz="3360" dirty="0"/>
            </a:br>
            <a:r>
              <a:rPr lang="ru-RU" sz="3360" dirty="0"/>
              <a:t>группа ИТА-123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387CB8DA-830F-409E-9C61-D9E603C91701}"/>
              </a:ext>
            </a:extLst>
          </p:cNvPr>
          <p:cNvSpPr txBox="1">
            <a:spLocks/>
          </p:cNvSpPr>
          <p:nvPr/>
        </p:nvSpPr>
        <p:spPr>
          <a:xfrm>
            <a:off x="1828800" y="10041066"/>
            <a:ext cx="10972800" cy="944498"/>
          </a:xfrm>
          <a:prstGeom prst="rect">
            <a:avLst/>
          </a:prstGeom>
          <a:noFill/>
        </p:spPr>
        <p:txBody>
          <a:bodyPr vert="horz" lIns="109728" tIns="54864" rIns="109728" bIns="54864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160" dirty="0"/>
              <a:t>Москва</a:t>
            </a:r>
            <a:br>
              <a:rPr lang="ru-RU" sz="2160" dirty="0"/>
            </a:br>
            <a:r>
              <a:rPr lang="en-US" sz="2160" dirty="0"/>
              <a:t>2025</a:t>
            </a:r>
            <a:endParaRPr lang="ru-RU" sz="216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AE8CB8-06B6-4D36-8EA2-1D34E96E07DA}"/>
              </a:ext>
            </a:extLst>
          </p:cNvPr>
          <p:cNvSpPr txBox="1"/>
          <p:nvPr/>
        </p:nvSpPr>
        <p:spPr>
          <a:xfrm>
            <a:off x="1828800" y="230441"/>
            <a:ext cx="1097280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97280">
              <a:defRPr/>
            </a:pPr>
            <a:r>
              <a:rPr lang="ru-RU" sz="2880" dirty="0"/>
              <a:t>РГУ им. А.Н. Косыгина</a:t>
            </a:r>
          </a:p>
          <a:p>
            <a:pPr algn="ctr" defTabSz="1097280">
              <a:defRPr/>
            </a:pPr>
            <a:endParaRPr lang="ru-RU" sz="2880" dirty="0"/>
          </a:p>
          <a:p>
            <a:pPr algn="ctr" defTabSz="1097280">
              <a:defRPr/>
            </a:pPr>
            <a:endParaRPr lang="ru-RU" sz="2880" dirty="0"/>
          </a:p>
          <a:p>
            <a:pPr algn="ctr" defTabSz="1097280">
              <a:defRPr/>
            </a:pPr>
            <a:r>
              <a:rPr lang="ru-RU" sz="2880" dirty="0"/>
              <a:t>Основы правоведения и профилактика противоправных деяний</a:t>
            </a:r>
            <a:endParaRPr lang="ru-RU" sz="288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8C08F6A-BCCE-464B-84FC-F68436116CB9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550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737134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История развития налоговой системы Российской Федерации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5494853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Изучение эволюции налоговой системы Российской Федерации позволяет понять ее текущее состояние и направления дальнейшего развития. От налоговых реформ Российской империи до современных принципов налогообложения - этот путь отражает важные этапы становления налоговой системы нашей страны.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6855619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C96E43D-F542-477A-8BD5-022C0A578D8B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111460"/>
            <a:ext cx="1303305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Налоговая система при Российской империи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1048941" y="4160401"/>
            <a:ext cx="30480" cy="3700820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4" name="Shape 2"/>
          <p:cNvSpPr/>
          <p:nvPr/>
        </p:nvSpPr>
        <p:spPr>
          <a:xfrm>
            <a:off x="1273612" y="4400312"/>
            <a:ext cx="680442" cy="30480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5" name="Shape 3"/>
          <p:cNvSpPr/>
          <p:nvPr/>
        </p:nvSpPr>
        <p:spPr>
          <a:xfrm>
            <a:off x="793790" y="416040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878860" y="4202906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5"/>
          <p:cNvSpPr/>
          <p:nvPr/>
        </p:nvSpPr>
        <p:spPr>
          <a:xfrm>
            <a:off x="2183011" y="42382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Подушная подать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2183011" y="4728686"/>
            <a:ext cx="116535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Основной налог, введенный при Петре I на мужское население.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1273612" y="5785128"/>
            <a:ext cx="680442" cy="30480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10" name="Shape 8"/>
          <p:cNvSpPr/>
          <p:nvPr/>
        </p:nvSpPr>
        <p:spPr>
          <a:xfrm>
            <a:off x="793790" y="554521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878860" y="5587722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650" dirty="0"/>
          </a:p>
        </p:txBody>
      </p:sp>
      <p:sp>
        <p:nvSpPr>
          <p:cNvPr id="12" name="Text 10"/>
          <p:cNvSpPr/>
          <p:nvPr/>
        </p:nvSpPr>
        <p:spPr>
          <a:xfrm>
            <a:off x="2183011" y="5623084"/>
            <a:ext cx="469665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Акцизы и таможенные пошлины</a:t>
            </a:r>
            <a:endParaRPr lang="en-US" sz="2200" dirty="0"/>
          </a:p>
        </p:txBody>
      </p:sp>
      <p:sp>
        <p:nvSpPr>
          <p:cNvPr id="13" name="Text 11"/>
          <p:cNvSpPr/>
          <p:nvPr/>
        </p:nvSpPr>
        <p:spPr>
          <a:xfrm>
            <a:off x="2183011" y="6113502"/>
            <a:ext cx="116535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Косвенные налоги на товары и внешнюю торговлю.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1273612" y="7169944"/>
            <a:ext cx="680442" cy="30480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15" name="Shape 13"/>
          <p:cNvSpPr/>
          <p:nvPr/>
        </p:nvSpPr>
        <p:spPr>
          <a:xfrm>
            <a:off x="793790" y="693003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878860" y="6972538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2183011" y="7007900"/>
            <a:ext cx="302906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Земские повинности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2183011" y="7498318"/>
            <a:ext cx="116535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Местные налоги, введенные для финансирования развития регионов.</a:t>
            </a:r>
            <a:endParaRPr lang="en-US" sz="1750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B44330F-A272-4246-8625-470856F614E8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911560"/>
            <a:ext cx="1141380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Налоговая система в советский период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51873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Налог с оборота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5768459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Основной источник доходов государственного бюджета.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51873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Подоходный налог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5768459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Взимался с граждан, получающих заработную плату.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5187315"/>
            <a:ext cx="342888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Налог на сверхприбыль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5768459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Дополнительные отчисления для предприятий с высокой рентабельностью.</a:t>
            </a:r>
            <a:endParaRPr lang="en-US" sz="175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0617A13-CCD0-4D40-8EEB-0084BBB73FDE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57130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Становление налоговой системы в России в 90-х годах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451485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78860" y="4557355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530906" y="45927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Распад СССР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530906" y="5083135"/>
            <a:ext cx="123057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Необходимость создания новой налоговой системы в условиях переходной экономики.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793790" y="589966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878860" y="5942171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1530906" y="5977533"/>
            <a:ext cx="461903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Разработка Налогового кодекса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1530906" y="6467951"/>
            <a:ext cx="123057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Принятие в 1998 году Части первой Налогового кодекса РФ.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93790" y="728448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878860" y="7326987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1530906" y="7362349"/>
            <a:ext cx="288964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Налоговая реформа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530906" y="7852767"/>
            <a:ext cx="123057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Переход к рыночным принципам налогообложения: введение НДС, налога на прибыль, акцизов.</a:t>
            </a:r>
            <a:endParaRPr lang="en-US" sz="175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5519810-C9F6-4389-8CFC-C2CE6CFF9935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4864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Основные принципы построения современной налоговой системы РФ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2313861" y="49065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Справедливость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5396984"/>
            <a:ext cx="435530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Равномерное распределение налогового бремени.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258" y="4596051"/>
            <a:ext cx="3651885" cy="3651885"/>
          </a:xfrm>
          <a:prstGeom prst="rect">
            <a:avLst/>
          </a:prstGeom>
        </p:spPr>
      </p:pic>
      <p:sp>
        <p:nvSpPr>
          <p:cNvPr id="6" name="Shape 3"/>
          <p:cNvSpPr/>
          <p:nvPr/>
        </p:nvSpPr>
        <p:spPr>
          <a:xfrm>
            <a:off x="5788938" y="4895731"/>
            <a:ext cx="566976" cy="566976"/>
          </a:xfrm>
          <a:prstGeom prst="roundRect">
            <a:avLst>
              <a:gd name="adj" fmla="val 161115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4791" y="5051584"/>
            <a:ext cx="255151" cy="255151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9481304" y="472511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Эффективность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9481304" y="5215533"/>
            <a:ext cx="435530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Оптимальное соотношение доходов бюджета и стимулирование деловой активности.</a:t>
            </a:r>
            <a:endParaRPr lang="en-US" sz="17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9258" y="4596051"/>
            <a:ext cx="3651885" cy="3651885"/>
          </a:xfrm>
          <a:prstGeom prst="rect">
            <a:avLst/>
          </a:prstGeom>
        </p:spPr>
      </p:pic>
      <p:sp>
        <p:nvSpPr>
          <p:cNvPr id="11" name="Shape 6"/>
          <p:cNvSpPr/>
          <p:nvPr/>
        </p:nvSpPr>
        <p:spPr>
          <a:xfrm>
            <a:off x="8274368" y="4895731"/>
            <a:ext cx="566976" cy="566976"/>
          </a:xfrm>
          <a:prstGeom prst="roundRect">
            <a:avLst>
              <a:gd name="adj" fmla="val 161115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0220" y="5051584"/>
            <a:ext cx="255151" cy="255151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9481304" y="6906816"/>
            <a:ext cx="4355306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Социальная ориентированность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9481304" y="7751564"/>
            <a:ext cx="435530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Учет интересов всех слоев населения.</a:t>
            </a:r>
            <a:endParaRPr lang="en-US" sz="175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9258" y="4596051"/>
            <a:ext cx="3651885" cy="3651885"/>
          </a:xfrm>
          <a:prstGeom prst="rect">
            <a:avLst/>
          </a:prstGeom>
        </p:spPr>
      </p:pic>
      <p:sp>
        <p:nvSpPr>
          <p:cNvPr id="16" name="Shape 9"/>
          <p:cNvSpPr/>
          <p:nvPr/>
        </p:nvSpPr>
        <p:spPr>
          <a:xfrm>
            <a:off x="8274368" y="7381161"/>
            <a:ext cx="566976" cy="566976"/>
          </a:xfrm>
          <a:prstGeom prst="roundRect">
            <a:avLst>
              <a:gd name="adj" fmla="val 161115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17" name="Image 5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0220" y="7537013"/>
            <a:ext cx="255151" cy="255151"/>
          </a:xfrm>
          <a:prstGeom prst="rect">
            <a:avLst/>
          </a:prstGeom>
        </p:spPr>
      </p:pic>
      <p:sp>
        <p:nvSpPr>
          <p:cNvPr id="18" name="Text 10"/>
          <p:cNvSpPr/>
          <p:nvPr/>
        </p:nvSpPr>
        <p:spPr>
          <a:xfrm>
            <a:off x="2313861" y="690252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Стабильность</a:t>
            </a:r>
            <a:endParaRPr lang="en-US" sz="2200" dirty="0"/>
          </a:p>
        </p:txBody>
      </p:sp>
      <p:sp>
        <p:nvSpPr>
          <p:cNvPr id="19" name="Text 11"/>
          <p:cNvSpPr/>
          <p:nvPr/>
        </p:nvSpPr>
        <p:spPr>
          <a:xfrm>
            <a:off x="793790" y="7392948"/>
            <a:ext cx="435530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Предсказуемость налоговой политики государства.</a:t>
            </a:r>
            <a:endParaRPr lang="en-US" sz="1750" dirty="0"/>
          </a:p>
        </p:txBody>
      </p:sp>
      <p:pic>
        <p:nvPicPr>
          <p:cNvPr id="20" name="Image 6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9258" y="4596051"/>
            <a:ext cx="3651885" cy="3651885"/>
          </a:xfrm>
          <a:prstGeom prst="rect">
            <a:avLst/>
          </a:prstGeom>
        </p:spPr>
      </p:pic>
      <p:sp>
        <p:nvSpPr>
          <p:cNvPr id="21" name="Shape 12"/>
          <p:cNvSpPr/>
          <p:nvPr/>
        </p:nvSpPr>
        <p:spPr>
          <a:xfrm>
            <a:off x="5788938" y="7381161"/>
            <a:ext cx="566976" cy="566976"/>
          </a:xfrm>
          <a:prstGeom prst="roundRect">
            <a:avLst>
              <a:gd name="adj" fmla="val 161115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22" name="Image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4791" y="7537013"/>
            <a:ext cx="255151" cy="255151"/>
          </a:xfrm>
          <a:prstGeom prst="rect">
            <a:avLst/>
          </a:prstGeom>
        </p:spPr>
      </p:pic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1CBFDA9B-5E39-493A-B3F3-7CD52DA99905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012877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Особенности прямых и косвенных налогов в России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9974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Прямые налоги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557855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Налог на прибыль организаций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602075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Налог на доходы физических лиц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646295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Налог на имущество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7029926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Непосредственно взимаются с дохода или имущества налогоплательщика.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49974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Косвенные налоги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599521" y="557855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Налог на добавленную стоимость (НДС)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602075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Акцизы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646295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Таможенные пошлины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99521" y="7029926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Включаются в цену товаров, работ и услуг, оплачиваемых потребителями.</a:t>
            </a:r>
            <a:endParaRPr lang="en-US" sz="175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6E95D58-5D36-4508-9BB6-E5E94A5E6B64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96133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Роль Налогового кодекса РФ в регулировании налоговых отношений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4153853"/>
            <a:ext cx="226814" cy="1360884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247418" y="4380667"/>
            <a:ext cx="456283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Установление налогов и сборов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247418" y="4871085"/>
            <a:ext cx="125891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Определение видов, ставок и порядка уплаты налогов и сборов.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1133951" y="5684758"/>
            <a:ext cx="226814" cy="1360884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1587579" y="5911572"/>
            <a:ext cx="740544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Регламентация обязанностей налогоплательщиков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1587579" y="6401991"/>
            <a:ext cx="1224903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Закрепление прав и обязанностей физических и юридических лиц.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1474232" y="7215664"/>
            <a:ext cx="226814" cy="1360884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1927860" y="7442478"/>
            <a:ext cx="457009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Налоговое администрирование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927860" y="7932896"/>
            <a:ext cx="1190875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Регулирование деятельности налоговых органов и процедур налогового контроля.</a:t>
            </a:r>
            <a:endParaRPr lang="en-US" sz="175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E887ADA-2090-4E6D-A5D0-3315E90A1055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034070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Основные направления налоговой политики государства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4791789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5642253"/>
            <a:ext cx="415861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Обеспечение доходов бюджета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6487001"/>
            <a:ext cx="415861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Формирование необходимых финансовых ресурсов для исполнения государственных функций.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893" y="4791789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35893" y="5642253"/>
            <a:ext cx="385476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Регулирование экономики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5235893" y="6132671"/>
            <a:ext cx="41586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Стимулирование или сдерживание определенных видов деятельности.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7995" y="4791789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677995" y="5642253"/>
            <a:ext cx="415861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Социальная направленность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9677995" y="6487001"/>
            <a:ext cx="415861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Реализация принципа справедливого распределения налогового бремени.</a:t>
            </a:r>
            <a:endParaRPr lang="en-US" sz="175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F734A68-F19A-49EB-B2CE-6D30D09A70D0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507</Words>
  <Application>Microsoft Office PowerPoint</Application>
  <PresentationFormat>Произвольный</PresentationFormat>
  <Paragraphs>104</Paragraphs>
  <Slides>12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Inter</vt:lpstr>
      <vt:lpstr>Inter Bold</vt:lpstr>
      <vt:lpstr>Times New Roman</vt:lpstr>
      <vt:lpstr>Office Theme</vt:lpstr>
      <vt:lpstr>История развития налоговой системы Российской Федерации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Дмитрий Филатов</cp:lastModifiedBy>
  <cp:revision>3</cp:revision>
  <dcterms:created xsi:type="dcterms:W3CDTF">2025-06-15T21:33:00Z</dcterms:created>
  <dcterms:modified xsi:type="dcterms:W3CDTF">2025-06-15T22:02:00Z</dcterms:modified>
</cp:coreProperties>
</file>