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трудового законодательства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887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Перспективы развития трудового законодательства в РФ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370064"/>
            <a:ext cx="2152055" cy="166985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222075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3778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Цифровизация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4268748"/>
            <a:ext cx="6393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законодательства к новым формам занятости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5053013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5096589"/>
            <a:ext cx="4304109" cy="166985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5732145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5504855"/>
            <a:ext cx="28646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Социальная защита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5995273"/>
            <a:ext cx="62813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Усиление гарантий для уязвимых категорий работников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6779538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6823115"/>
            <a:ext cx="6456164" cy="166985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74586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7049929"/>
            <a:ext cx="36717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Социальное партнерство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7540347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Расширение роли профсоюзов и коллективных договоров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874811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направления развития трудового законодательства в России связаны с необходимостью адаптации к современным социально-экономическим условиям.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844B36D-689F-4238-8281-8EC1F38E87D2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91C116-4898-4890-9A07-F23274B7E3E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602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Заключение: основные выводы и рекомендации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772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445508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Эволюция трудового права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5299829"/>
            <a:ext cx="342149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Трудовое законодательство России претерпело значительные изменения, отражая социально-экономические преобразования в обществе.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43772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445508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Ключевая роль государства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5299829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Государство играет ключевую роль в регулировании, контроле и защите трудовых прав работников.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43772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4455081"/>
            <a:ext cx="29417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Актуальные вызовы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945499"/>
            <a:ext cx="342149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Дальнейшее совершенствование трудового права должно учитывать современные тенденции, такие как цифровизация и социальная защита.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7409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истории трудового законодательства в России помогает понять логику его развития и определить ключевые направления для повышения эффективности правового регулирования трудовых отношений.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C3EAD20-7B6E-4A24-9BF9-F3E67588376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091583"/>
            <a:ext cx="123309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трудового законодательства в РФ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14052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Исследуем ключевые этапы формирования и развития трудового законодательства Российской Федерации - от дореволюционного фабричного права до современного Трудового кодекса. Проследим, как менялось регулирование условий труда и защита трудовых прав работников на протяжении истории.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4498EF3-5419-4A2D-99BF-D916A789E5F0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CF8C99F-1785-422C-AD61-242B7073275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679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Введение: основные этапы развития трудового законодательства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931456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251013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56763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57188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013466" y="3807976"/>
            <a:ext cx="39401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Дореволюционный период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298394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Зарождение фабричного законодательства с середины 19 века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593145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56763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57188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68387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Советский период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7329130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законодательства о труде в 1917-1991 гг.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251013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56763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57188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058751" y="4170878"/>
            <a:ext cx="31758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Современный период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661297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Трудового кодекса РФ в 2001 году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83100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Рассмотрим основные вехи становления трудового права в России, обращаясь к историческому контексту каждого периода.</a:t>
            </a:r>
            <a:endParaRPr lang="en-US" sz="17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BFC82FC-4A07-4878-A3E6-6D8376772213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6E65D60-0515-4920-B4C0-C71BE19AB522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960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Дореволюционный период: фабричное законодательство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82472"/>
            <a:ext cx="6244709" cy="42726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811029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конце 19 века Российская империя переживала период индустриализации. Возникла необходимость регулирования условий труда на фабриках и заводах.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3554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законы: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99521" y="41352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Устав о промышленности 1893 года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45774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 о найме 1897 года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50196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Фабричное законодательство 1882-1903 гг.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558665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Эти акты ограничивали продолжительность рабочего дня, запрещали использование детского труда и вводили требования к технике безопасности.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BB10E2-45AB-4B85-BE05-22A855F87B96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48AF3C-2C94-442E-B0AF-7C8042CC9AC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9474"/>
            <a:ext cx="13042821" cy="106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Советский период: формирование законодательства о труде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48" y="5115163"/>
            <a:ext cx="5869186" cy="586918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6805613"/>
            <a:ext cx="287060" cy="28706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48" y="5115163"/>
            <a:ext cx="5869186" cy="586918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492" y="5705118"/>
            <a:ext cx="287060" cy="287060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48" y="5115163"/>
            <a:ext cx="5869186" cy="5869186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444" y="6805613"/>
            <a:ext cx="287060" cy="28706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793790" y="8241030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советский период было сформировано всеобъемлющее законодательство, регулирующее различные аспекты трудовых отношений.</a:t>
            </a:r>
            <a:endParaRPr lang="en-US" sz="1300" dirty="0"/>
          </a:p>
        </p:txBody>
      </p:sp>
      <p:sp>
        <p:nvSpPr>
          <p:cNvPr id="10" name="Text 2"/>
          <p:cNvSpPr/>
          <p:nvPr/>
        </p:nvSpPr>
        <p:spPr>
          <a:xfrm>
            <a:off x="1606867" y="4743212"/>
            <a:ext cx="2551152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Трудовой кодекс 1918 г.</a:t>
            </a:r>
            <a:endParaRPr lang="en-US" sz="1650" dirty="0"/>
          </a:p>
        </p:txBody>
      </p:sp>
      <p:sp>
        <p:nvSpPr>
          <p:cNvPr id="11" name="Text 3"/>
          <p:cNvSpPr/>
          <p:nvPr/>
        </p:nvSpPr>
        <p:spPr>
          <a:xfrm>
            <a:off x="793790" y="5110996"/>
            <a:ext cx="417742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Первый акт, провозгласивший 8-часовой рабочий день и защитивший трудовые права.</a:t>
            </a:r>
            <a:endParaRPr lang="en-US" sz="1300" dirty="0"/>
          </a:p>
        </p:txBody>
      </p:sp>
      <p:sp>
        <p:nvSpPr>
          <p:cNvPr id="12" name="Text 4"/>
          <p:cNvSpPr/>
          <p:nvPr/>
        </p:nvSpPr>
        <p:spPr>
          <a:xfrm>
            <a:off x="5629513" y="3862864"/>
            <a:ext cx="337125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Трудовые законы 1920-1930 гг.</a:t>
            </a:r>
            <a:endParaRPr lang="en-US" sz="1650" dirty="0"/>
          </a:p>
        </p:txBody>
      </p:sp>
      <p:sp>
        <p:nvSpPr>
          <p:cNvPr id="13" name="Text 5"/>
          <p:cNvSpPr/>
          <p:nvPr/>
        </p:nvSpPr>
        <p:spPr>
          <a:xfrm>
            <a:off x="5226368" y="4230648"/>
            <a:ext cx="4177546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Законодательство о социальном страховании, охране труда, коллективных договорах.</a:t>
            </a:r>
            <a:endParaRPr lang="en-US" sz="1300" dirty="0"/>
          </a:p>
        </p:txBody>
      </p:sp>
      <p:sp>
        <p:nvSpPr>
          <p:cNvPr id="14" name="Text 6"/>
          <p:cNvSpPr/>
          <p:nvPr/>
        </p:nvSpPr>
        <p:spPr>
          <a:xfrm>
            <a:off x="10481667" y="4743212"/>
            <a:ext cx="2532340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Трудовой кодекс 1971 г.</a:t>
            </a:r>
            <a:endParaRPr lang="en-US" sz="1650" dirty="0"/>
          </a:p>
        </p:txBody>
      </p:sp>
      <p:sp>
        <p:nvSpPr>
          <p:cNvPr id="15" name="Text 7"/>
          <p:cNvSpPr/>
          <p:nvPr/>
        </p:nvSpPr>
        <p:spPr>
          <a:xfrm>
            <a:off x="9659064" y="5110996"/>
            <a:ext cx="4177546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Основополагающий акт, определявший права и обязанности сторон трудовых отношений.</a:t>
            </a:r>
            <a:endParaRPr lang="en-US" sz="13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D118A3-B20A-484C-B3F2-DF1B2B823884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4616CB6-9CD2-452F-B08E-565FB38BEEE3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777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Трудовой кодекс РФ 2001 года: ключевые положения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548902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783336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Права и обязанности сторон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628084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Трудовой кодекс определяет права, обязанности и ответственность работников и работодателей.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548902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4783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Трудовой договор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5273754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Подробно регламентирует порядок заключения, изменения и прекращения трудового договора.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548902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4783336"/>
            <a:ext cx="33716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Рабочее время и отдых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5273754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Устанавливает нормы продолжительности рабочего времени, отпусков и другого времени отдыха.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56927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Трудовой кодекс РФ 2001 года стал основным законом, регулирующим трудовые отношения в современной России.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58C12A-0646-4350-A349-5047D0098B03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F052EDB-117A-461F-B05C-DD20334B0B2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0593"/>
            <a:ext cx="129054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труда на современном этапе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0300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4137660"/>
            <a:ext cx="21975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Социальное партнерство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4982408"/>
            <a:ext cx="2197537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Взаимодействие работодателей, работников и государства в лице органов власти.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400300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5741" y="4137660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Равенство возможностей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75741" y="4982408"/>
            <a:ext cx="2197656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Запрет дискриминации в сфере труда по различным признакам.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4003000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07348" y="4137660"/>
            <a:ext cx="2197656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Профессиональные стандарты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07348" y="5336738"/>
            <a:ext cx="2197656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Четкое определение требований к квалификации работников.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4003000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38955" y="4137660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Охрана труда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38955" y="4628078"/>
            <a:ext cx="219765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Комплекс мер по обеспечению безопасных условий труда.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740640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Современное трудовое законодательство призвано регулировать широкий спектр вопросов, связанных с организацией и охраной труда.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1D41EBE-233F-44B9-AB8A-9BC0F22AFA10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510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трудовых прав работников: роль государства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629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4170164"/>
            <a:ext cx="318968" cy="3189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3903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защита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4393525"/>
            <a:ext cx="79233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обращения в суд для восстановления нарушенных прав.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496800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509658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9" y="5590461"/>
            <a:ext cx="318968" cy="31896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5323403"/>
            <a:ext cx="3658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Государственный надзор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5813822"/>
            <a:ext cx="81225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Проверки соблюдения трудового законодательства инспекциями труда.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638829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6516886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7192208"/>
            <a:ext cx="318968" cy="31896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6743700"/>
            <a:ext cx="45508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Ответственность работодателя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723411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Применение штрафов и других санкций за нарушение трудовых прав.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84418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Государство играет ключевую роль в обеспечении реализации и защиты трудовых прав работников через систему судебных, контрольных и правоприменительных механизмов.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630E07-FA75-4F54-ABEA-A5164B212F3B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F63EB6-60AA-4F95-8E2C-EC0817A36EE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9177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Особенности трудового законодательства для отдельных категорий работников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753570"/>
            <a:ext cx="6244709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Трудовое законодательство учитывает специфику регулирования труда для различных категорий работников.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99521" y="47763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Примеры: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53574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Несовершеннолетние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57996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Женщины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2418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Дистанционные работники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6684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Лица с ограниченными возможностями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72510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них предусмотрены особые нормы по рабочему времени, отпускам, охране труда и другим условиям.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802CFE-F755-4AA3-A30B-633EF800287B}"/>
              </a:ext>
            </a:extLst>
          </p:cNvPr>
          <p:cNvSpPr/>
          <p:nvPr/>
        </p:nvSpPr>
        <p:spPr>
          <a:xfrm>
            <a:off x="12649200" y="10250805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B4D2B3-1612-411F-8BCA-D3EC22D4D83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652</Words>
  <Application>Microsoft Office PowerPoint</Application>
  <PresentationFormat>Произвольный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трудового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2025-06-15T21:40:31Z</dcterms:created>
  <dcterms:modified xsi:type="dcterms:W3CDTF">2025-06-15T22:02:10Z</dcterms:modified>
</cp:coreProperties>
</file>