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82" r:id="rId11"/>
    <p:sldId id="267" r:id="rId12"/>
    <p:sldId id="268" r:id="rId13"/>
    <p:sldId id="269" r:id="rId14"/>
    <p:sldId id="270" r:id="rId15"/>
    <p:sldId id="284" r:id="rId16"/>
    <p:sldId id="271" r:id="rId17"/>
    <p:sldId id="285" r:id="rId18"/>
    <p:sldId id="283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3684" autoAdjust="0"/>
  </p:normalViewPr>
  <p:slideViewPr>
    <p:cSldViewPr snapToGrid="0" snapToObjects="1">
      <p:cViewPr varScale="1">
        <p:scale>
          <a:sx n="63" d="100"/>
          <a:sy n="63" d="100"/>
        </p:scale>
        <p:origin x="77" y="43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Лабораторная</a:t>
            </a:r>
            <a:r>
              <a:rPr dirty="0"/>
              <a:t> </a:t>
            </a:r>
            <a:r>
              <a:rPr dirty="0" err="1"/>
              <a:t>работа</a:t>
            </a:r>
            <a:r>
              <a:rPr dirty="0"/>
              <a:t> №1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Описательные</a:t>
            </a:r>
            <a:r>
              <a:rPr dirty="0"/>
              <a:t> </a:t>
            </a:r>
            <a:r>
              <a:rPr dirty="0" err="1"/>
              <a:t>статистики</a:t>
            </a:r>
            <a:r>
              <a:rPr dirty="0"/>
              <a:t> и </a:t>
            </a:r>
            <a:r>
              <a:rPr dirty="0" err="1"/>
              <a:t>точечные</a:t>
            </a:r>
            <a:r>
              <a:rPr dirty="0"/>
              <a:t> </a:t>
            </a:r>
            <a:r>
              <a:rPr dirty="0" err="1"/>
              <a:t>оценки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78E49-60D5-A5E6-DEB7-84D42FF14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зарплат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8E273F-9F8B-4C9B-05D8-D425DE3B5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E7E337-D823-AEBC-C73B-BD24CD11A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28787"/>
            <a:ext cx="8229600" cy="36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14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Размах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Разница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максимумом</a:t>
            </a:r>
            <a:r>
              <a:rPr dirty="0"/>
              <a:t> и </a:t>
            </a:r>
            <a:r>
              <a:rPr dirty="0" err="1"/>
              <a:t>минимумом</a:t>
            </a:r>
            <a:endParaRPr dirty="0"/>
          </a:p>
          <a:p>
            <a:r>
              <a:rPr dirty="0" err="1"/>
              <a:t>Простая</a:t>
            </a:r>
            <a:r>
              <a:rPr dirty="0"/>
              <a:t> </a:t>
            </a:r>
            <a:r>
              <a:rPr dirty="0" err="1"/>
              <a:t>мера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чувствительна</a:t>
            </a:r>
            <a:r>
              <a:rPr dirty="0"/>
              <a:t> к </a:t>
            </a:r>
            <a:r>
              <a:rPr dirty="0" err="1"/>
              <a:t>выбросам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[30, 35, 40, 45, 50] : 50-30 = 20</a:t>
            </a:r>
          </a:p>
          <a:p>
            <a:pPr marL="0" indent="0">
              <a:buNone/>
            </a:pPr>
            <a:r>
              <a:rPr lang="en-US" dirty="0"/>
              <a:t>[30,</a:t>
            </a:r>
            <a:r>
              <a:rPr lang="ru-RU" dirty="0"/>
              <a:t> </a:t>
            </a:r>
            <a:r>
              <a:rPr lang="en-US" dirty="0"/>
              <a:t>40, 45, </a:t>
            </a:r>
            <a:r>
              <a:rPr lang="ru-RU" dirty="0"/>
              <a:t>50, 300</a:t>
            </a:r>
            <a:r>
              <a:rPr lang="en-US" dirty="0"/>
              <a:t>] </a:t>
            </a:r>
            <a:r>
              <a:rPr lang="ru-RU" dirty="0"/>
              <a:t> : 300-30 = 270</a:t>
            </a:r>
          </a:p>
          <a:p>
            <a:endParaRPr lang="ru-RU" dirty="0"/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Межквартальный</a:t>
            </a:r>
            <a:r>
              <a:rPr dirty="0"/>
              <a:t> </a:t>
            </a:r>
            <a:r>
              <a:rPr dirty="0" err="1"/>
              <a:t>размах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Разница между значением, ниже которого 75% данных, и значением, ниже которого 25% данных</a:t>
                </a:r>
              </a:p>
              <a:p>
                <a:r>
                  <a:rPr lang="ru-RU" dirty="0"/>
                  <a:t>Не реагирует на аномальные значения, вроде экстремально больших или маленьких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ar-AE" i="1">
                        <a:latin typeface="Cambria Math" panose="02040503050406030204" pitchFamily="18" charset="0"/>
                      </a:rPr>
                      <m:t>𝐼𝑄𝑅</m:t>
                    </m:r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ru-RU" dirty="0"/>
                  <a:t>где: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ar-AE" dirty="0"/>
                  <a:t>: 75-</a:t>
                </a:r>
                <a:r>
                  <a:rPr lang="ru-RU" dirty="0"/>
                  <a:t>й процентиль (значение, ниже которого 75% данных).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: 25-</a:t>
                </a:r>
                <a:r>
                  <a:rPr lang="ru-RU" dirty="0"/>
                  <a:t>й процентиль (значение, ниже которого 25% данных)</a:t>
                </a:r>
              </a:p>
              <a:p>
                <a:endParaRPr lang="ru-RU" dirty="0"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3504" r="-2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Визуализация</a:t>
            </a:r>
            <a:r>
              <a:rPr dirty="0"/>
              <a:t> </a:t>
            </a:r>
            <a:r>
              <a:rPr dirty="0" err="1"/>
              <a:t>данных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Используем</a:t>
            </a:r>
            <a:r>
              <a:rPr dirty="0"/>
              <a:t> </a:t>
            </a:r>
            <a:r>
              <a:rPr dirty="0" err="1"/>
              <a:t>графики</a:t>
            </a:r>
            <a:r>
              <a:rPr dirty="0"/>
              <a:t>: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Эмпирическая</a:t>
            </a:r>
            <a:r>
              <a:rPr dirty="0"/>
              <a:t> </a:t>
            </a:r>
            <a:r>
              <a:rPr dirty="0" err="1"/>
              <a:t>функция</a:t>
            </a:r>
            <a:r>
              <a:rPr dirty="0"/>
              <a:t> </a:t>
            </a:r>
            <a:r>
              <a:rPr dirty="0" err="1"/>
              <a:t>распределения</a:t>
            </a:r>
            <a:r>
              <a:rPr dirty="0"/>
              <a:t> (ECDF)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dirty="0"/>
              <a:t>- Boxplot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Эмпирическая</a:t>
            </a:r>
            <a:r>
              <a:rPr dirty="0"/>
              <a:t> </a:t>
            </a:r>
            <a:r>
              <a:rPr dirty="0" err="1"/>
              <a:t>функция</a:t>
            </a:r>
            <a:r>
              <a:rPr dirty="0"/>
              <a:t> </a:t>
            </a:r>
            <a:r>
              <a:rPr dirty="0" err="1"/>
              <a:t>распределения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Показывает</a:t>
            </a:r>
            <a:r>
              <a:rPr dirty="0"/>
              <a:t> </a:t>
            </a:r>
            <a:r>
              <a:rPr dirty="0" err="1"/>
              <a:t>долю</a:t>
            </a:r>
            <a:r>
              <a:rPr dirty="0"/>
              <a:t> </a:t>
            </a:r>
            <a:r>
              <a:rPr dirty="0" err="1"/>
              <a:t>элементов</a:t>
            </a:r>
            <a:r>
              <a:rPr dirty="0"/>
              <a:t> ≤ </a:t>
            </a:r>
            <a:r>
              <a:rPr dirty="0" err="1"/>
              <a:t>заданного</a:t>
            </a:r>
            <a:r>
              <a:rPr dirty="0"/>
              <a:t> </a:t>
            </a:r>
            <a:r>
              <a:rPr dirty="0" err="1"/>
              <a:t>значения</a:t>
            </a:r>
            <a:endParaRPr dirty="0"/>
          </a:p>
          <a:p>
            <a:r>
              <a:rPr dirty="0" err="1"/>
              <a:t>Ступенчатая</a:t>
            </a:r>
            <a:r>
              <a:rPr dirty="0"/>
              <a:t> </a:t>
            </a:r>
            <a:r>
              <a:rPr dirty="0" err="1"/>
              <a:t>кривая</a:t>
            </a:r>
            <a:endParaRPr dirty="0"/>
          </a:p>
          <a:p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увеличении</a:t>
            </a:r>
            <a:r>
              <a:rPr dirty="0"/>
              <a:t> </a:t>
            </a:r>
            <a:r>
              <a:rPr dirty="0" err="1"/>
              <a:t>выборки</a:t>
            </a:r>
            <a:r>
              <a:rPr dirty="0"/>
              <a:t> </a:t>
            </a:r>
            <a:r>
              <a:rPr dirty="0" err="1"/>
              <a:t>приближается</a:t>
            </a:r>
            <a:r>
              <a:rPr dirty="0"/>
              <a:t> к </a:t>
            </a:r>
            <a:r>
              <a:rPr dirty="0" err="1"/>
              <a:t>теоретической</a:t>
            </a:r>
            <a:r>
              <a:rPr dirty="0"/>
              <a:t> </a:t>
            </a:r>
            <a:r>
              <a:rPr dirty="0" err="1"/>
              <a:t>функции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ADD8F7-14B2-884B-B2F4-581AE0BFD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ECDF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3AB1DED-2FDF-44F1-DCC9-3CA667286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126" y="1614878"/>
            <a:ext cx="6434542" cy="505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365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Boxplot</a:t>
            </a:r>
            <a:r>
              <a:rPr lang="ru-RU" dirty="0"/>
              <a:t> (ящик усы)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6529"/>
            <a:ext cx="8229600" cy="4525963"/>
          </a:xfrm>
        </p:spPr>
        <p:txBody>
          <a:bodyPr>
            <a:normAutofit/>
          </a:bodyPr>
          <a:lstStyle/>
          <a:p>
            <a:r>
              <a:rPr sz="2500" dirty="0" err="1"/>
              <a:t>Показывает</a:t>
            </a:r>
            <a:r>
              <a:rPr sz="2500" dirty="0"/>
              <a:t> </a:t>
            </a:r>
            <a:r>
              <a:rPr sz="2500" dirty="0" err="1"/>
              <a:t>медиану</a:t>
            </a:r>
            <a:r>
              <a:rPr sz="2500" dirty="0"/>
              <a:t>, </a:t>
            </a:r>
            <a:r>
              <a:rPr sz="2500" dirty="0" err="1"/>
              <a:t>квартили</a:t>
            </a:r>
            <a:r>
              <a:rPr sz="2500" dirty="0"/>
              <a:t> и </a:t>
            </a:r>
            <a:r>
              <a:rPr sz="2500" dirty="0" err="1"/>
              <a:t>выбросы</a:t>
            </a:r>
            <a:r>
              <a:rPr sz="2500" dirty="0"/>
              <a:t>.</a:t>
            </a:r>
          </a:p>
          <a:p>
            <a:r>
              <a:rPr sz="2500" dirty="0" err="1"/>
              <a:t>Удобен</a:t>
            </a:r>
            <a:r>
              <a:rPr sz="2500" dirty="0"/>
              <a:t> </a:t>
            </a:r>
            <a:r>
              <a:rPr sz="2500" dirty="0" err="1"/>
              <a:t>для</a:t>
            </a:r>
            <a:r>
              <a:rPr sz="2500" dirty="0"/>
              <a:t> </a:t>
            </a:r>
            <a:r>
              <a:rPr sz="2500" dirty="0" err="1"/>
              <a:t>сравнения</a:t>
            </a:r>
            <a:r>
              <a:rPr sz="2500" dirty="0"/>
              <a:t> </a:t>
            </a:r>
            <a:r>
              <a:rPr sz="2500" dirty="0" err="1"/>
              <a:t>распределений</a:t>
            </a:r>
            <a:endParaRPr lang="en-US" sz="25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ru-RU" sz="2500" b="1" dirty="0"/>
              <a:t> </a:t>
            </a:r>
            <a:r>
              <a:rPr lang="ru-RU" altLang="ru-RU" sz="2500" b="1" dirty="0"/>
              <a:t>Ящик</a:t>
            </a:r>
            <a:r>
              <a:rPr lang="ru-RU" altLang="ru-RU" sz="2500" dirty="0"/>
              <a:t> — от Q1Q_1Q1​ (25-й процентиль) до Q3Q_3Q3​ (75-й процентиль).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ru-RU" sz="2500" b="1" dirty="0"/>
              <a:t> </a:t>
            </a:r>
            <a:r>
              <a:rPr lang="ru-RU" altLang="ru-RU" sz="2500" b="1" dirty="0"/>
              <a:t>Полоса внутри</a:t>
            </a:r>
            <a:r>
              <a:rPr lang="ru-RU" altLang="ru-RU" sz="2500" dirty="0"/>
              <a:t> — медиана.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ru-RU" sz="2500" b="1" dirty="0"/>
              <a:t> </a:t>
            </a:r>
            <a:r>
              <a:rPr lang="ru-RU" altLang="ru-RU" sz="2500" b="1" dirty="0"/>
              <a:t>Усы</a:t>
            </a:r>
            <a:r>
              <a:rPr lang="ru-RU" altLang="ru-RU" sz="2500" dirty="0"/>
              <a:t> — минимальные и максимальные значения, не являющиеся выбросами.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ru-RU" sz="2500" b="1" dirty="0"/>
              <a:t> </a:t>
            </a:r>
            <a:r>
              <a:rPr lang="ru-RU" altLang="ru-RU" sz="2500" b="1" dirty="0"/>
              <a:t>Выбросы</a:t>
            </a:r>
            <a:r>
              <a:rPr lang="ru-RU" altLang="ru-RU" sz="2500" dirty="0"/>
              <a:t> — точки, выходящие за пределы [Q1−1.5⋅IQR,  Q3+1.5⋅IQR] </a:t>
            </a:r>
            <a:endParaRPr lang="en-US" altLang="ru-RU" sz="25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ru-RU" altLang="ru-RU" sz="2500" dirty="0" err="1"/>
              <a:t>Интерквартильный</a:t>
            </a:r>
            <a:r>
              <a:rPr lang="ru-RU" altLang="ru-RU" sz="2500" dirty="0"/>
              <a:t> размах (IQR = Q3−Q1Q_3 - Q_1Q3​−Q1​) показывает «ширину» ящика.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95C8E3BC-C1E5-D2C9-9C5F-2D8903A9A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089" y="108488"/>
            <a:ext cx="6195036" cy="633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06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314A9-2FD1-F872-F92C-A81833B2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Ящик с усами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E4AA4FB-35CF-E6B9-3068-91242008D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012" y="2724944"/>
            <a:ext cx="81819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5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Корреляция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8868"/>
                <a:ext cx="8229600" cy="4917295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ru-RU" dirty="0"/>
                  <a:t>Число, которое показывает </a:t>
                </a:r>
                <a:r>
                  <a:rPr lang="ru-RU" b="1" dirty="0"/>
                  <a:t>силу и направление связи</a:t>
                </a:r>
                <a:endParaRPr lang="ru-RU" dirty="0"/>
              </a:p>
              <a:p>
                <a:pPr marL="0" indent="0">
                  <a:buNone/>
                </a:pPr>
                <a:r>
                  <a:rPr dirty="0" err="1"/>
                  <a:t>Диапазон</a:t>
                </a:r>
                <a:r>
                  <a:rPr dirty="0"/>
                  <a:t>: [-1; 1].</a:t>
                </a: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dirty="0">
                  <a:latin typeface="Arial" panose="020B0604020202020204" pitchFamily="34" charset="0"/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dirty="0">
                  <a:latin typeface="Arial" panose="020B0604020202020204" pitchFamily="34" charset="0"/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endParaRPr lang="en-US" altLang="ru-RU" dirty="0"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b="1" dirty="0" err="1"/>
                  <a:t>cov</a:t>
                </a:r>
                <a:r>
                  <a:rPr lang="en-US" dirty="0"/>
                  <a:t> – </a:t>
                </a:r>
                <a:r>
                  <a:rPr lang="ru-RU" dirty="0"/>
                  <a:t>ковариация (насколько </a:t>
                </a:r>
                <a:r>
                  <a:rPr lang="en-US" dirty="0"/>
                  <a:t>X </a:t>
                </a:r>
                <a:r>
                  <a:rPr lang="ru-RU" dirty="0"/>
                  <a:t>и </a:t>
                </a:r>
                <a:r>
                  <a:rPr lang="en-US" dirty="0"/>
                  <a:t>Y </a:t>
                </a:r>
                <a:r>
                  <a:rPr lang="ru-RU" dirty="0"/>
                  <a:t>изменяются вместе),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ar-AE" dirty="0"/>
                  <a:t>– </a:t>
                </a:r>
                <a:r>
                  <a:rPr lang="ru-RU" dirty="0"/>
                  <a:t>стандартные отклонения.</a:t>
                </a: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ru-RU" dirty="0">
                  <a:latin typeface="Arial" panose="020B0604020202020204" pitchFamily="34" charset="0"/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ru-RU" dirty="0">
                    <a:latin typeface="Arial" panose="020B0604020202020204" pitchFamily="34" charset="0"/>
                  </a:rPr>
                  <a:t>r</a:t>
                </a:r>
                <a:r>
                  <a:rPr lang="ru-RU" altLang="ru-RU" dirty="0">
                    <a:latin typeface="Arial" panose="020B0604020202020204" pitchFamily="34" charset="0"/>
                  </a:rPr>
                  <a:t> ≈1 → сильная </a:t>
                </a:r>
                <a:r>
                  <a:rPr lang="ru-RU" altLang="ru-RU" b="1" dirty="0">
                    <a:latin typeface="Arial" panose="020B0604020202020204" pitchFamily="34" charset="0"/>
                  </a:rPr>
                  <a:t>прямая</a:t>
                </a:r>
                <a:r>
                  <a:rPr lang="ru-RU" altLang="ru-RU" dirty="0">
                    <a:latin typeface="Arial" panose="020B0604020202020204" pitchFamily="34" charset="0"/>
                  </a:rPr>
                  <a:t> зависимость (чем больше X, тем больше Y)</a:t>
                </a: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ru-RU" altLang="ru-RU" dirty="0">
                  <a:latin typeface="Arial" panose="020B0604020202020204" pitchFamily="34" charset="0"/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ru-RU" dirty="0">
                    <a:latin typeface="Arial" panose="020B0604020202020204" pitchFamily="34" charset="0"/>
                  </a:rPr>
                  <a:t>r</a:t>
                </a:r>
                <a:r>
                  <a:rPr lang="ru-RU" altLang="ru-RU" dirty="0">
                    <a:latin typeface="Arial" panose="020B0604020202020204" pitchFamily="34" charset="0"/>
                  </a:rPr>
                  <a:t> ≈ −1→ сильная </a:t>
                </a:r>
                <a:r>
                  <a:rPr lang="ru-RU" altLang="ru-RU" b="1" dirty="0">
                    <a:latin typeface="Arial" panose="020B0604020202020204" pitchFamily="34" charset="0"/>
                  </a:rPr>
                  <a:t>обратная</a:t>
                </a:r>
                <a:r>
                  <a:rPr lang="ru-RU" altLang="ru-RU" dirty="0">
                    <a:latin typeface="Arial" panose="020B0604020202020204" pitchFamily="34" charset="0"/>
                  </a:rPr>
                  <a:t> зависимость (чем больше X, тем меньше Y)</a:t>
                </a:r>
                <a:endParaRPr lang="en-US" altLang="ru-RU" dirty="0">
                  <a:latin typeface="Arial" panose="020B0604020202020204" pitchFamily="34" charset="0"/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ru-RU" altLang="ru-RU" dirty="0">
                  <a:latin typeface="Arial" panose="020B0604020202020204" pitchFamily="34" charset="0"/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ru-RU" dirty="0">
                    <a:latin typeface="Arial" panose="020B0604020202020204" pitchFamily="34" charset="0"/>
                  </a:rPr>
                  <a:t>r </a:t>
                </a:r>
                <a:r>
                  <a:rPr lang="ru-RU" altLang="ru-RU" dirty="0">
                    <a:latin typeface="Arial" panose="020B0604020202020204" pitchFamily="34" charset="0"/>
                  </a:rPr>
                  <a:t>≈</a:t>
                </a:r>
                <a:r>
                  <a:rPr lang="en-US" altLang="ru-RU" dirty="0">
                    <a:latin typeface="Arial" panose="020B0604020202020204" pitchFamily="34" charset="0"/>
                  </a:rPr>
                  <a:t> </a:t>
                </a:r>
                <a:r>
                  <a:rPr lang="ru-RU" altLang="ru-RU" dirty="0">
                    <a:latin typeface="Arial" panose="020B0604020202020204" pitchFamily="34" charset="0"/>
                  </a:rPr>
                  <a:t>0</a:t>
                </a:r>
                <a:r>
                  <a:rPr lang="en-US" altLang="ru-RU" dirty="0">
                    <a:latin typeface="Arial" panose="020B0604020202020204" pitchFamily="34" charset="0"/>
                  </a:rPr>
                  <a:t> </a:t>
                </a:r>
                <a:r>
                  <a:rPr lang="ru-RU" altLang="ru-RU" dirty="0">
                    <a:latin typeface="Arial" panose="020B0604020202020204" pitchFamily="34" charset="0"/>
                  </a:rPr>
                  <a:t>→ </a:t>
                </a:r>
                <a:r>
                  <a:rPr lang="ru-RU" altLang="ru-RU" b="1" dirty="0">
                    <a:latin typeface="Arial" panose="020B0604020202020204" pitchFamily="34" charset="0"/>
                  </a:rPr>
                  <a:t>связи нет</a:t>
                </a:r>
                <a:r>
                  <a:rPr lang="ru-RU" altLang="ru-RU" dirty="0">
                    <a:latin typeface="Arial" panose="020B0604020202020204" pitchFamily="34" charset="0"/>
                  </a:rPr>
                  <a:t> (точки расположены хаотично).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8868"/>
                <a:ext cx="8229600" cy="4917295"/>
              </a:xfrm>
              <a:blipFill>
                <a:blip r:embed="rId2"/>
                <a:stretch>
                  <a:fillRect l="-1185" t="-2230" r="-889" b="-2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994EF8-CB59-16F8-BE1B-7D9D4BFD8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1574452"/>
            <a:ext cx="2792277" cy="11200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</a:t>
            </a:r>
            <a:r>
              <a:rPr dirty="0" err="1"/>
              <a:t>татистика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3000" dirty="0"/>
          </a:p>
          <a:p>
            <a:r>
              <a:rPr sz="3000" dirty="0" err="1"/>
              <a:t>Описательная</a:t>
            </a:r>
            <a:r>
              <a:rPr sz="3000" dirty="0"/>
              <a:t>: </a:t>
            </a:r>
            <a:r>
              <a:rPr sz="3000" dirty="0" err="1"/>
              <a:t>описание</a:t>
            </a:r>
            <a:r>
              <a:rPr sz="3000" dirty="0"/>
              <a:t> </a:t>
            </a:r>
            <a:r>
              <a:rPr sz="3000" dirty="0" err="1"/>
              <a:t>данных</a:t>
            </a:r>
            <a:r>
              <a:rPr sz="3000" dirty="0"/>
              <a:t> </a:t>
            </a:r>
            <a:r>
              <a:rPr sz="3000" dirty="0" err="1"/>
              <a:t>числами</a:t>
            </a:r>
            <a:r>
              <a:rPr sz="3000" dirty="0"/>
              <a:t> и </a:t>
            </a:r>
            <a:r>
              <a:rPr sz="3000" dirty="0" err="1"/>
              <a:t>графиками</a:t>
            </a:r>
            <a:endParaRPr sz="3000" dirty="0"/>
          </a:p>
          <a:p>
            <a:r>
              <a:rPr sz="3000" dirty="0" err="1"/>
              <a:t>Инференциальная</a:t>
            </a:r>
            <a:r>
              <a:rPr sz="3000" dirty="0"/>
              <a:t>: </a:t>
            </a:r>
            <a:r>
              <a:rPr sz="3000" dirty="0" err="1"/>
              <a:t>выводы</a:t>
            </a:r>
            <a:r>
              <a:rPr sz="3000" dirty="0"/>
              <a:t> о </a:t>
            </a:r>
            <a:r>
              <a:rPr sz="3000" dirty="0" err="1"/>
              <a:t>генеральной</a:t>
            </a:r>
            <a:r>
              <a:rPr sz="3000" dirty="0"/>
              <a:t> </a:t>
            </a:r>
            <a:r>
              <a:rPr sz="3000" dirty="0" err="1"/>
              <a:t>совокупности</a:t>
            </a:r>
            <a:r>
              <a:rPr sz="3000" dirty="0"/>
              <a:t> </a:t>
            </a:r>
            <a:r>
              <a:rPr sz="3000" dirty="0" err="1"/>
              <a:t>на</a:t>
            </a:r>
            <a:r>
              <a:rPr sz="3000" dirty="0"/>
              <a:t> </a:t>
            </a:r>
            <a:r>
              <a:rPr sz="3000" dirty="0" err="1"/>
              <a:t>основе</a:t>
            </a:r>
            <a:r>
              <a:rPr sz="3000" dirty="0"/>
              <a:t> </a:t>
            </a:r>
            <a:r>
              <a:rPr sz="3000" dirty="0" err="1"/>
              <a:t>выборки</a:t>
            </a:r>
            <a:endParaRPr sz="3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Основные термины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000" dirty="0" err="1"/>
              <a:t>Генеральная</a:t>
            </a:r>
            <a:r>
              <a:rPr sz="3000" dirty="0"/>
              <a:t> </a:t>
            </a:r>
            <a:r>
              <a:rPr sz="3000" dirty="0" err="1"/>
              <a:t>совокупность</a:t>
            </a:r>
            <a:r>
              <a:rPr sz="3000" dirty="0"/>
              <a:t> — </a:t>
            </a:r>
            <a:r>
              <a:rPr sz="3000" dirty="0" err="1"/>
              <a:t>все</a:t>
            </a:r>
            <a:r>
              <a:rPr sz="3000" dirty="0"/>
              <a:t> </a:t>
            </a:r>
            <a:r>
              <a:rPr sz="3000" dirty="0" err="1"/>
              <a:t>объекты</a:t>
            </a:r>
            <a:r>
              <a:rPr sz="3000" dirty="0"/>
              <a:t> </a:t>
            </a:r>
            <a:r>
              <a:rPr sz="3000" dirty="0" err="1"/>
              <a:t>исследования</a:t>
            </a:r>
            <a:r>
              <a:rPr sz="3000" dirty="0"/>
              <a:t>.</a:t>
            </a:r>
          </a:p>
          <a:p>
            <a:r>
              <a:rPr sz="3000" dirty="0" err="1"/>
              <a:t>Выборка</a:t>
            </a:r>
            <a:r>
              <a:rPr sz="3000" dirty="0"/>
              <a:t> — </a:t>
            </a:r>
            <a:r>
              <a:rPr sz="3000" dirty="0" err="1"/>
              <a:t>подмножество</a:t>
            </a:r>
            <a:r>
              <a:rPr sz="3000" dirty="0"/>
              <a:t> </a:t>
            </a:r>
            <a:r>
              <a:rPr sz="3000" dirty="0" err="1"/>
              <a:t>объектов</a:t>
            </a:r>
            <a:r>
              <a:rPr sz="3000" dirty="0"/>
              <a:t>, </a:t>
            </a:r>
            <a:r>
              <a:rPr sz="3000" dirty="0" err="1"/>
              <a:t>которые</a:t>
            </a:r>
            <a:r>
              <a:rPr sz="3000" dirty="0"/>
              <a:t> </a:t>
            </a:r>
            <a:r>
              <a:rPr sz="3000" dirty="0" err="1"/>
              <a:t>реально</a:t>
            </a:r>
            <a:r>
              <a:rPr sz="3000" dirty="0"/>
              <a:t> </a:t>
            </a:r>
            <a:r>
              <a:rPr sz="3000" dirty="0" err="1"/>
              <a:t>изучаются</a:t>
            </a:r>
            <a:r>
              <a:rPr sz="3000" dirty="0"/>
              <a:t>.</a:t>
            </a:r>
            <a:r>
              <a:rPr lang="ru-RU" sz="3000" dirty="0"/>
              <a:t> Должна быть репрезентативной</a:t>
            </a:r>
          </a:p>
          <a:p>
            <a:r>
              <a:rPr lang="ru-RU" sz="3000" dirty="0"/>
              <a:t>Точечные оценки — вычисленные по выборке значения, которые приближают параметры распределения.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Среднее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pPr marL="0" indent="0">
              <a:buNone/>
            </a:pPr>
            <a:r>
              <a:rPr lang="ru-RU" dirty="0"/>
              <a:t>								</a:t>
            </a:r>
            <a:r>
              <a:rPr sz="2500" dirty="0" err="1"/>
              <a:t>чувствительно</a:t>
            </a:r>
            <a:r>
              <a:rPr sz="2500" dirty="0"/>
              <a:t> к </a:t>
            </a:r>
            <a:r>
              <a:rPr sz="2500" dirty="0" err="1"/>
              <a:t>выбросам</a:t>
            </a:r>
            <a:endParaRPr lang="ru-RU" sz="2500" dirty="0"/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r>
              <a:rPr lang="ru-RU" sz="3000" dirty="0"/>
              <a:t>Зарплаты </a:t>
            </a:r>
            <a:r>
              <a:rPr lang="en-US" sz="3000" dirty="0"/>
              <a:t>[30, </a:t>
            </a:r>
            <a:r>
              <a:rPr lang="ru-RU" sz="3000" dirty="0"/>
              <a:t>50</a:t>
            </a:r>
            <a:r>
              <a:rPr lang="en-US" sz="3000" dirty="0"/>
              <a:t>, 40, 45, </a:t>
            </a:r>
            <a:r>
              <a:rPr lang="ru-RU" sz="3000" dirty="0"/>
              <a:t>35</a:t>
            </a:r>
            <a:r>
              <a:rPr lang="en-US" sz="3000" dirty="0"/>
              <a:t>] </a:t>
            </a:r>
            <a:r>
              <a:rPr lang="ru-RU" sz="3000" dirty="0"/>
              <a:t>  </a:t>
            </a:r>
            <a:r>
              <a:rPr lang="en-US" sz="3000" dirty="0"/>
              <a:t>-&gt; </a:t>
            </a:r>
            <a:r>
              <a:rPr lang="ru-RU" sz="3000" dirty="0"/>
              <a:t>среднее 40</a:t>
            </a:r>
          </a:p>
          <a:p>
            <a:pPr marL="0" indent="0">
              <a:buNone/>
            </a:pPr>
            <a:r>
              <a:rPr lang="ru-RU" sz="3000" dirty="0"/>
              <a:t>Зарплаты </a:t>
            </a:r>
            <a:r>
              <a:rPr lang="en-US" sz="3000" dirty="0"/>
              <a:t>[30, </a:t>
            </a:r>
            <a:r>
              <a:rPr lang="ru-RU" sz="3000" dirty="0"/>
              <a:t>50</a:t>
            </a:r>
            <a:r>
              <a:rPr lang="en-US" sz="3000" dirty="0"/>
              <a:t>, 40, 45, </a:t>
            </a:r>
            <a:r>
              <a:rPr lang="ru-RU" sz="3000" dirty="0"/>
              <a:t>300</a:t>
            </a:r>
            <a:r>
              <a:rPr lang="en-US" sz="3000" dirty="0"/>
              <a:t>] -&gt; </a:t>
            </a:r>
            <a:r>
              <a:rPr lang="ru-RU" sz="3000" dirty="0"/>
              <a:t>среднее 93</a:t>
            </a:r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endParaRPr lang="ru-RU" sz="2500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52070F-49AC-C364-017B-676EE0D5E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638"/>
            <a:ext cx="3663309" cy="19334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Медиана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/>
              <a:t>З</a:t>
            </a:r>
            <a:r>
              <a:rPr sz="3000" dirty="0" err="1"/>
              <a:t>начение</a:t>
            </a:r>
            <a:r>
              <a:rPr sz="3000" dirty="0"/>
              <a:t>, </a:t>
            </a:r>
            <a:r>
              <a:rPr sz="3000" dirty="0" err="1"/>
              <a:t>делящее</a:t>
            </a:r>
            <a:r>
              <a:rPr sz="3000" dirty="0"/>
              <a:t> </a:t>
            </a:r>
            <a:r>
              <a:rPr lang="ru-RU" sz="3000" dirty="0"/>
              <a:t>упорядоченную </a:t>
            </a:r>
            <a:r>
              <a:rPr sz="3000" dirty="0" err="1"/>
              <a:t>выборку</a:t>
            </a:r>
            <a:r>
              <a:rPr sz="3000" dirty="0"/>
              <a:t> </a:t>
            </a:r>
            <a:r>
              <a:rPr sz="3000" dirty="0" err="1"/>
              <a:t>пополам</a:t>
            </a:r>
            <a:endParaRPr sz="3000" dirty="0"/>
          </a:p>
          <a:p>
            <a:r>
              <a:rPr sz="3000" dirty="0" err="1"/>
              <a:t>Устойчива</a:t>
            </a:r>
            <a:r>
              <a:rPr sz="3000" dirty="0"/>
              <a:t> к </a:t>
            </a:r>
            <a:r>
              <a:rPr sz="3000" dirty="0" err="1"/>
              <a:t>выбросам</a:t>
            </a:r>
            <a:endParaRPr sz="3000" dirty="0"/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r>
              <a:rPr lang="ru-RU" sz="3000" dirty="0"/>
              <a:t>Зарплаты </a:t>
            </a:r>
            <a:r>
              <a:rPr lang="en-US" sz="3000" dirty="0"/>
              <a:t>[30, </a:t>
            </a:r>
            <a:r>
              <a:rPr lang="ru-RU" sz="3000" dirty="0"/>
              <a:t>35</a:t>
            </a:r>
            <a:r>
              <a:rPr lang="en-US" sz="3000" dirty="0"/>
              <a:t>, 40, 45, </a:t>
            </a:r>
            <a:r>
              <a:rPr lang="ru-RU" sz="3000" dirty="0"/>
              <a:t>50</a:t>
            </a:r>
            <a:r>
              <a:rPr lang="en-US" sz="3000" dirty="0"/>
              <a:t>] -&gt; </a:t>
            </a:r>
            <a:r>
              <a:rPr lang="ru-RU" sz="3000" dirty="0"/>
              <a:t>медиана 40</a:t>
            </a:r>
          </a:p>
          <a:p>
            <a:pPr marL="0" indent="0">
              <a:buNone/>
            </a:pPr>
            <a:r>
              <a:rPr lang="ru-RU" sz="3000" dirty="0"/>
              <a:t>Зарплаты </a:t>
            </a:r>
            <a:r>
              <a:rPr lang="en-US" sz="3000" dirty="0"/>
              <a:t>[30,</a:t>
            </a:r>
            <a:r>
              <a:rPr lang="ru-RU" sz="3000" dirty="0"/>
              <a:t> </a:t>
            </a:r>
            <a:r>
              <a:rPr lang="en-US" sz="3000" dirty="0"/>
              <a:t>40, 45, </a:t>
            </a:r>
            <a:r>
              <a:rPr lang="ru-RU" sz="3000" dirty="0"/>
              <a:t>50, 300</a:t>
            </a:r>
            <a:r>
              <a:rPr lang="en-US" sz="3000" dirty="0"/>
              <a:t>] -&gt; </a:t>
            </a:r>
            <a:r>
              <a:rPr lang="ru-RU" sz="3000" dirty="0"/>
              <a:t>медиана 45</a:t>
            </a:r>
          </a:p>
          <a:p>
            <a:pPr marL="0" indent="0">
              <a:buNone/>
            </a:pPr>
            <a:r>
              <a:rPr dirty="0"/>
              <a:t>  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Мода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3000" dirty="0" err="1"/>
              <a:t>Наиболее</a:t>
            </a:r>
            <a:r>
              <a:rPr sz="3000" dirty="0"/>
              <a:t> </a:t>
            </a:r>
            <a:r>
              <a:rPr sz="3000" dirty="0" err="1"/>
              <a:t>часто</a:t>
            </a:r>
            <a:r>
              <a:rPr sz="3000" dirty="0"/>
              <a:t> </a:t>
            </a:r>
            <a:r>
              <a:rPr sz="3000" dirty="0" err="1"/>
              <a:t>встречающееся</a:t>
            </a:r>
            <a:r>
              <a:rPr sz="3000" dirty="0"/>
              <a:t> </a:t>
            </a:r>
            <a:r>
              <a:rPr sz="3000" dirty="0" err="1"/>
              <a:t>значение</a:t>
            </a:r>
            <a:endParaRPr sz="3000" dirty="0"/>
          </a:p>
          <a:p>
            <a:endParaRPr lang="ru-RU" sz="3000" dirty="0"/>
          </a:p>
          <a:p>
            <a:pPr marL="0" indent="0">
              <a:buNone/>
            </a:pPr>
            <a:endParaRPr lang="ru-RU" sz="3000" dirty="0"/>
          </a:p>
          <a:p>
            <a:pPr marL="0" indent="0">
              <a:buNone/>
            </a:pPr>
            <a:r>
              <a:rPr lang="ru-RU" sz="3000" dirty="0"/>
              <a:t>Зарплаты </a:t>
            </a:r>
            <a:r>
              <a:rPr lang="en-US" sz="3000" dirty="0"/>
              <a:t>[30, </a:t>
            </a:r>
            <a:r>
              <a:rPr lang="ru-RU" sz="3000" dirty="0"/>
              <a:t>35</a:t>
            </a:r>
            <a:r>
              <a:rPr lang="en-US" sz="3000" dirty="0"/>
              <a:t>, 40, 45, </a:t>
            </a:r>
            <a:r>
              <a:rPr lang="ru-RU" sz="3000" dirty="0"/>
              <a:t>50</a:t>
            </a:r>
            <a:r>
              <a:rPr lang="en-US" sz="3000" dirty="0"/>
              <a:t>]</a:t>
            </a:r>
            <a:r>
              <a:rPr lang="ru-RU" sz="3000" dirty="0"/>
              <a:t> – моды нет</a:t>
            </a:r>
          </a:p>
          <a:p>
            <a:pPr marL="0" indent="0">
              <a:buNone/>
            </a:pPr>
            <a:r>
              <a:rPr lang="ru-RU" sz="3000" dirty="0"/>
              <a:t>Зарплаты </a:t>
            </a:r>
            <a:r>
              <a:rPr lang="en-US" sz="3000" dirty="0"/>
              <a:t>[30, </a:t>
            </a:r>
            <a:r>
              <a:rPr lang="ru-RU" sz="3000" dirty="0"/>
              <a:t>35</a:t>
            </a:r>
            <a:r>
              <a:rPr lang="en-US" sz="3000" dirty="0"/>
              <a:t>, 40, </a:t>
            </a:r>
            <a:r>
              <a:rPr lang="ru-RU" sz="3000" dirty="0"/>
              <a:t>40, </a:t>
            </a:r>
            <a:r>
              <a:rPr lang="en-US" sz="3000" dirty="0"/>
              <a:t>45, </a:t>
            </a:r>
            <a:r>
              <a:rPr lang="ru-RU" sz="3000" dirty="0"/>
              <a:t>50</a:t>
            </a:r>
            <a:r>
              <a:rPr lang="en-US" sz="3000" dirty="0"/>
              <a:t>]</a:t>
            </a:r>
            <a:r>
              <a:rPr lang="ru-RU" sz="3000" dirty="0"/>
              <a:t> – мода 40</a:t>
            </a:r>
            <a:endParaRPr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Дисперсия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876"/>
            <a:ext cx="8229600" cy="49792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dirty="0"/>
              <a:t>								</a:t>
            </a:r>
            <a:r>
              <a:rPr sz="3600" dirty="0" err="1"/>
              <a:t>Мера</a:t>
            </a:r>
            <a:r>
              <a:rPr sz="3600" dirty="0"/>
              <a:t> </a:t>
            </a:r>
            <a:r>
              <a:rPr sz="3600" dirty="0" err="1"/>
              <a:t>разброса</a:t>
            </a:r>
            <a:r>
              <a:rPr sz="3600" dirty="0"/>
              <a:t> </a:t>
            </a:r>
            <a:r>
              <a:rPr sz="3600" dirty="0" err="1"/>
              <a:t>данных</a:t>
            </a:r>
            <a:endParaRPr sz="3600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/>
              <a:t>								</a:t>
            </a:r>
            <a:r>
              <a:rPr sz="3600" dirty="0" err="1"/>
              <a:t>Чем</a:t>
            </a:r>
            <a:r>
              <a:rPr sz="3600" dirty="0"/>
              <a:t> </a:t>
            </a:r>
            <a:r>
              <a:rPr sz="3600" dirty="0" err="1"/>
              <a:t>больше</a:t>
            </a:r>
            <a:r>
              <a:rPr sz="3600" dirty="0"/>
              <a:t> </a:t>
            </a:r>
            <a:r>
              <a:rPr sz="3600" dirty="0" err="1"/>
              <a:t>дисперсия</a:t>
            </a:r>
            <a:r>
              <a:rPr sz="3600" dirty="0"/>
              <a:t>, </a:t>
            </a:r>
            <a:r>
              <a:rPr sz="3600" dirty="0" err="1"/>
              <a:t>тем</a:t>
            </a:r>
            <a:r>
              <a:rPr sz="3600" dirty="0"/>
              <a:t> </a:t>
            </a:r>
            <a:r>
              <a:rPr sz="3600" dirty="0" err="1"/>
              <a:t>сильнее</a:t>
            </a:r>
            <a:r>
              <a:rPr sz="3600" dirty="0"/>
              <a:t> </a:t>
            </a:r>
            <a:r>
              <a:rPr lang="ru-RU" sz="3600" dirty="0"/>
              <a:t>									</a:t>
            </a:r>
            <a:r>
              <a:rPr sz="3600" dirty="0" err="1"/>
              <a:t>разброс</a:t>
            </a:r>
            <a:endParaRPr lang="ru-RU" sz="3600" dirty="0"/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/>
              <a:t>[30, 35, 40, 45, 50]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36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3600" dirty="0"/>
              <a:t>Среднее = 40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36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3600" dirty="0"/>
              <a:t>Отклонения: 30−40=−10, 50−40=10, 40−40=0,  45−40=5,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3600" dirty="0"/>
              <a:t>35−40=−5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36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3600" dirty="0"/>
              <a:t>Квадраты: (−10)</a:t>
            </a:r>
            <a:r>
              <a:rPr lang="ru-RU" altLang="ru-RU" sz="3600" baseline="30000" dirty="0"/>
              <a:t>2 </a:t>
            </a:r>
            <a:r>
              <a:rPr lang="ru-RU" altLang="ru-RU" sz="3600" dirty="0"/>
              <a:t>= 100, 10</a:t>
            </a:r>
            <a:r>
              <a:rPr lang="ru-RU" altLang="ru-RU" sz="3600" baseline="30000" dirty="0"/>
              <a:t>2</a:t>
            </a:r>
            <a:r>
              <a:rPr lang="ru-RU" altLang="ru-RU" sz="3600" dirty="0"/>
              <a:t> = 100, 0</a:t>
            </a:r>
            <a:r>
              <a:rPr lang="ru-RU" altLang="ru-RU" sz="3600" baseline="30000" dirty="0"/>
              <a:t>2</a:t>
            </a:r>
            <a:r>
              <a:rPr lang="ru-RU" altLang="ru-RU" sz="3600" dirty="0"/>
              <a:t>= 0, −5</a:t>
            </a:r>
            <a:r>
              <a:rPr lang="ru-RU" altLang="ru-RU" sz="3600" baseline="30000" dirty="0"/>
              <a:t>2</a:t>
            </a:r>
            <a:r>
              <a:rPr lang="ru-RU" altLang="ru-RU" sz="3600" dirty="0"/>
              <a:t>= 25,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3600" dirty="0"/>
              <a:t>-5</a:t>
            </a:r>
            <a:r>
              <a:rPr lang="ru-RU" altLang="ru-RU" sz="3600" baseline="30000" dirty="0"/>
              <a:t>2</a:t>
            </a:r>
            <a:r>
              <a:rPr lang="ru-RU" altLang="ru-RU" sz="3600" dirty="0"/>
              <a:t> = 25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36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3600" dirty="0"/>
              <a:t>Сумма: 100 + 100 + 0 + 25 + 25=250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36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ru-RU" sz="3600" dirty="0"/>
              <a:t>S</a:t>
            </a:r>
            <a:r>
              <a:rPr lang="ru-RU" altLang="ru-RU" sz="3600" baseline="30000" dirty="0"/>
              <a:t>2 </a:t>
            </a:r>
            <a:r>
              <a:rPr lang="ru-RU" altLang="ru-RU" sz="3600" dirty="0"/>
              <a:t>= 250/4 = 62.5 (тыс. руб.)²</a:t>
            </a:r>
            <a:endParaRPr lang="ru-RU" sz="36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D5B9C1-93FD-A707-9330-743D92B0B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87" y="1417638"/>
            <a:ext cx="3524049" cy="7831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СКО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000" dirty="0" err="1"/>
              <a:t>Среднеквадратическое</a:t>
            </a:r>
            <a:r>
              <a:rPr sz="3000" dirty="0"/>
              <a:t> </a:t>
            </a:r>
            <a:r>
              <a:rPr sz="3000" dirty="0" err="1"/>
              <a:t>отклонение</a:t>
            </a:r>
            <a:r>
              <a:rPr sz="3000" dirty="0"/>
              <a:t> (σ)</a:t>
            </a:r>
          </a:p>
          <a:p>
            <a:r>
              <a:rPr sz="3000" dirty="0" err="1"/>
              <a:t>Корень</a:t>
            </a:r>
            <a:r>
              <a:rPr sz="3000" dirty="0"/>
              <a:t> </a:t>
            </a:r>
            <a:r>
              <a:rPr sz="3000" dirty="0" err="1"/>
              <a:t>из</a:t>
            </a:r>
            <a:r>
              <a:rPr sz="3000" dirty="0"/>
              <a:t> </a:t>
            </a:r>
            <a:r>
              <a:rPr sz="3000" dirty="0" err="1"/>
              <a:t>дисперсии</a:t>
            </a:r>
            <a:endParaRPr sz="3000" dirty="0"/>
          </a:p>
          <a:p>
            <a:r>
              <a:rPr sz="3000" dirty="0" err="1"/>
              <a:t>Измеряется</a:t>
            </a:r>
            <a:r>
              <a:rPr sz="3000" dirty="0"/>
              <a:t> в </a:t>
            </a:r>
            <a:r>
              <a:rPr sz="3000" dirty="0" err="1"/>
              <a:t>тех</a:t>
            </a:r>
            <a:r>
              <a:rPr sz="3000" dirty="0"/>
              <a:t> </a:t>
            </a:r>
            <a:r>
              <a:rPr sz="3000" dirty="0" err="1"/>
              <a:t>же</a:t>
            </a:r>
            <a:r>
              <a:rPr sz="3000" dirty="0"/>
              <a:t> </a:t>
            </a:r>
            <a:r>
              <a:rPr sz="3000" dirty="0" err="1"/>
              <a:t>единицах</a:t>
            </a:r>
            <a:r>
              <a:rPr sz="3000" dirty="0"/>
              <a:t>, </a:t>
            </a:r>
            <a:r>
              <a:rPr sz="3000" dirty="0" err="1"/>
              <a:t>что</a:t>
            </a:r>
            <a:r>
              <a:rPr sz="3000" dirty="0"/>
              <a:t> и </a:t>
            </a:r>
            <a:r>
              <a:rPr sz="3000" dirty="0" err="1"/>
              <a:t>данные</a:t>
            </a:r>
            <a:r>
              <a:rPr lang="ru-RU" sz="3000" dirty="0"/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30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3000" dirty="0"/>
              <a:t>​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3000" dirty="0"/>
              <a:t> </a:t>
            </a:r>
            <a:endParaRPr lang="en-US" altLang="ru-RU" sz="3000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3000" dirty="0"/>
              <a:t>[30, 35, 40, 45, 50]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ru-RU" sz="3000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3000" dirty="0"/>
              <a:t>s = </a:t>
            </a:r>
            <a:r>
              <a:rPr lang="en-US" altLang="ru-RU" sz="3000" dirty="0"/>
              <a:t>SQR(</a:t>
            </a:r>
            <a:r>
              <a:rPr lang="ru-RU" altLang="ru-RU" sz="3000" dirty="0"/>
              <a:t>62.5</a:t>
            </a:r>
            <a:r>
              <a:rPr lang="en-US" altLang="ru-RU" sz="3000" dirty="0"/>
              <a:t>) </a:t>
            </a:r>
            <a:r>
              <a:rPr lang="ru-RU" altLang="ru-RU" sz="3000" dirty="0"/>
              <a:t>≈7.91</a:t>
            </a:r>
            <a:r>
              <a:rPr lang="en-US" altLang="ru-RU" sz="3000" dirty="0"/>
              <a:t> </a:t>
            </a:r>
            <a:r>
              <a:rPr lang="ru-RU" altLang="ru-RU" sz="3000" dirty="0"/>
              <a:t>тыс. </a:t>
            </a:r>
            <a:r>
              <a:rPr lang="ru-RU" altLang="ru-RU" sz="3000" dirty="0" err="1"/>
              <a:t>руб</a:t>
            </a:r>
            <a:endParaRPr lang="ru-RU" altLang="ru-RU" sz="3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9E50D1-AE18-5130-9D8C-494F29BD8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324" y="3429000"/>
            <a:ext cx="5489710" cy="9532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Коэффициент</a:t>
            </a:r>
            <a:r>
              <a:rPr dirty="0"/>
              <a:t> </a:t>
            </a:r>
            <a:r>
              <a:rPr dirty="0" err="1"/>
              <a:t>вариации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dirty="0" err="1"/>
                  <a:t>Относительная</a:t>
                </a:r>
                <a:r>
                  <a:rPr dirty="0"/>
                  <a:t> </a:t>
                </a:r>
                <a:r>
                  <a:rPr dirty="0" err="1"/>
                  <a:t>мера</a:t>
                </a:r>
                <a:r>
                  <a:rPr dirty="0"/>
                  <a:t> </a:t>
                </a:r>
                <a:r>
                  <a:rPr dirty="0" err="1"/>
                  <a:t>изменчивости</a:t>
                </a:r>
                <a:endParaRPr dirty="0"/>
              </a:p>
              <a:p>
                <a:pPr marL="0" indent="0">
                  <a:buNone/>
                </a:pPr>
                <a:r>
                  <a:rPr dirty="0" err="1"/>
                  <a:t>Полезен</a:t>
                </a:r>
                <a:r>
                  <a:rPr dirty="0"/>
                  <a:t> </a:t>
                </a:r>
                <a:r>
                  <a:rPr dirty="0" err="1"/>
                  <a:t>для</a:t>
                </a:r>
                <a:r>
                  <a:rPr dirty="0"/>
                  <a:t> </a:t>
                </a:r>
                <a:r>
                  <a:rPr dirty="0" err="1"/>
                  <a:t>сравнения</a:t>
                </a:r>
                <a:r>
                  <a:rPr dirty="0"/>
                  <a:t> </a:t>
                </a:r>
                <a:r>
                  <a:rPr dirty="0" err="1"/>
                  <a:t>разных</a:t>
                </a:r>
                <a:r>
                  <a:rPr dirty="0"/>
                  <a:t> </a:t>
                </a:r>
                <a:r>
                  <a:rPr dirty="0" err="1"/>
                  <a:t>выборок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sz="3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300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3000">
                        <a:latin typeface="Cambria Math" panose="02040503050406030204" pitchFamily="18" charset="0"/>
                      </a:rPr>
                      <m:t>7</m:t>
                    </m:r>
                    <m:r>
                      <a:rPr lang="ru-RU" sz="300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3000">
                        <a:latin typeface="Cambria Math" panose="02040503050406030204" pitchFamily="18" charset="0"/>
                      </a:rPr>
                      <m:t>91</m:t>
                    </m:r>
                    <m:r>
                      <a:rPr lang="ru-RU" sz="3000">
                        <a:latin typeface="Cambria Math" panose="02040503050406030204" pitchFamily="18" charset="0"/>
                      </a:rPr>
                      <m:t>/</m:t>
                    </m:r>
                    <m:r>
                      <a:rPr lang="ru-RU" sz="3000">
                        <a:latin typeface="Cambria Math" panose="02040503050406030204" pitchFamily="18" charset="0"/>
                      </a:rPr>
                      <m:t>40</m:t>
                    </m:r>
                    <m:r>
                      <a:rPr lang="ru-RU" sz="3000">
                        <a:latin typeface="Cambria Math" panose="02040503050406030204" pitchFamily="18" charset="0"/>
                      </a:rPr>
                      <m:t>≈</m:t>
                    </m:r>
                    <m:r>
                      <a:rPr lang="ru-RU" sz="300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sz="3000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3000">
                        <a:latin typeface="Cambria Math" panose="02040503050406030204" pitchFamily="18" charset="0"/>
                      </a:rPr>
                      <m:t>198</m:t>
                    </m:r>
                  </m:oMath>
                </a14:m>
                <a:r>
                  <a:rPr lang="ru-RU" sz="3000" dirty="0"/>
                  <a:t>(или 19.8%)</a:t>
                </a:r>
                <a:endParaRPr sz="3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08BE08-2CD7-A7C0-7907-C688DDEC1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41" y="1735568"/>
            <a:ext cx="1942778" cy="9458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</TotalTime>
  <Words>692</Words>
  <Application>Microsoft Office PowerPoint</Application>
  <PresentationFormat>Экран (4:3)</PresentationFormat>
  <Paragraphs>113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Лабораторная работа №1</vt:lpstr>
      <vt:lpstr>Статистика</vt:lpstr>
      <vt:lpstr>Основные термины</vt:lpstr>
      <vt:lpstr>Среднее</vt:lpstr>
      <vt:lpstr>Медиана</vt:lpstr>
      <vt:lpstr>Мода</vt:lpstr>
      <vt:lpstr>Дисперсия</vt:lpstr>
      <vt:lpstr>СКО</vt:lpstr>
      <vt:lpstr>Коэффициент вариации</vt:lpstr>
      <vt:lpstr>Сравнение зарплат</vt:lpstr>
      <vt:lpstr>Размах</vt:lpstr>
      <vt:lpstr>Межквартальный размах</vt:lpstr>
      <vt:lpstr>Визуализация данных</vt:lpstr>
      <vt:lpstr>Эмпирическая функция распределения</vt:lpstr>
      <vt:lpstr>ECDF</vt:lpstr>
      <vt:lpstr>Boxplot (ящик усы)</vt:lpstr>
      <vt:lpstr>Презентация PowerPoint</vt:lpstr>
      <vt:lpstr>Ящик с усами</vt:lpstr>
      <vt:lpstr>Корреляция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subject/>
  <dc:creator>Ekaterina</dc:creator>
  <cp:keywords/>
  <dc:description>generated using python-pptx</dc:description>
  <cp:lastModifiedBy>Дмитрий Филатов</cp:lastModifiedBy>
  <cp:revision>7</cp:revision>
  <dcterms:created xsi:type="dcterms:W3CDTF">2013-01-27T09:14:16Z</dcterms:created>
  <dcterms:modified xsi:type="dcterms:W3CDTF">2025-09-15T14:35:49Z</dcterms:modified>
  <cp:category/>
</cp:coreProperties>
</file>