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84" r:id="rId3"/>
    <p:sldId id="386" r:id="rId4"/>
    <p:sldId id="387" r:id="rId5"/>
    <p:sldId id="388" r:id="rId6"/>
    <p:sldId id="389" r:id="rId7"/>
    <p:sldId id="390" r:id="rId8"/>
    <p:sldId id="285" r:id="rId9"/>
    <p:sldId id="288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315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10" r:id="rId26"/>
    <p:sldId id="311" r:id="rId27"/>
    <p:sldId id="304" r:id="rId28"/>
    <p:sldId id="305" r:id="rId29"/>
    <p:sldId id="307" r:id="rId30"/>
    <p:sldId id="308" r:id="rId31"/>
    <p:sldId id="309" r:id="rId32"/>
    <p:sldId id="306" r:id="rId33"/>
    <p:sldId id="313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2" d="100"/>
          <a:sy n="72" d="100"/>
        </p:scale>
        <p:origin x="72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0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7629-1A68-4DF9-B707-B4F9049254C5}" type="datetimeFigureOut">
              <a:rPr lang="ru-RU" smtClean="0"/>
              <a:pPr/>
              <a:t>03.09.2023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FAC3-64EA-40C4-A6AD-9FAEC01A69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7629-1A68-4DF9-B707-B4F9049254C5}" type="datetimeFigureOut">
              <a:rPr lang="ru-RU" smtClean="0"/>
              <a:pPr/>
              <a:t>03.09.2023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FAC3-64EA-40C4-A6AD-9FAEC01A69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7629-1A68-4DF9-B707-B4F9049254C5}" type="datetimeFigureOut">
              <a:rPr lang="ru-RU" smtClean="0"/>
              <a:pPr/>
              <a:t>03.09.2023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FAC3-64EA-40C4-A6AD-9FAEC01A69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7629-1A68-4DF9-B707-B4F9049254C5}" type="datetimeFigureOut">
              <a:rPr lang="ru-RU" smtClean="0"/>
              <a:pPr/>
              <a:t>03.09.2023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FAC3-64EA-40C4-A6AD-9FAEC01A69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7629-1A68-4DF9-B707-B4F9049254C5}" type="datetimeFigureOut">
              <a:rPr lang="ru-RU" smtClean="0"/>
              <a:pPr/>
              <a:t>03.09.2023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FAC3-64EA-40C4-A6AD-9FAEC01A69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7629-1A68-4DF9-B707-B4F9049254C5}" type="datetimeFigureOut">
              <a:rPr lang="ru-RU" smtClean="0"/>
              <a:pPr/>
              <a:t>03.09.2023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FAC3-64EA-40C4-A6AD-9FAEC01A69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7629-1A68-4DF9-B707-B4F9049254C5}" type="datetimeFigureOut">
              <a:rPr lang="ru-RU" smtClean="0"/>
              <a:pPr/>
              <a:t>03.09.2023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FAC3-64EA-40C4-A6AD-9FAEC01A69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7629-1A68-4DF9-B707-B4F9049254C5}" type="datetimeFigureOut">
              <a:rPr lang="ru-RU" smtClean="0"/>
              <a:pPr/>
              <a:t>03.09.2023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FAC3-64EA-40C4-A6AD-9FAEC01A69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7629-1A68-4DF9-B707-B4F9049254C5}" type="datetimeFigureOut">
              <a:rPr lang="ru-RU" smtClean="0"/>
              <a:pPr/>
              <a:t>03.09.2023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FAC3-64EA-40C4-A6AD-9FAEC01A69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7629-1A68-4DF9-B707-B4F9049254C5}" type="datetimeFigureOut">
              <a:rPr lang="ru-RU" smtClean="0"/>
              <a:pPr/>
              <a:t>03.09.2023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FAC3-64EA-40C4-A6AD-9FAEC01A69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7629-1A68-4DF9-B707-B4F9049254C5}" type="datetimeFigureOut">
              <a:rPr lang="ru-RU" smtClean="0"/>
              <a:pPr/>
              <a:t>03.09.2023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FAC3-64EA-40C4-A6AD-9FAEC01A69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7629-1A68-4DF9-B707-B4F9049254C5}" type="datetimeFigureOut">
              <a:rPr lang="ru-RU" smtClean="0"/>
              <a:pPr/>
              <a:t>03.09.2023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1FAC3-64EA-40C4-A6AD-9FAEC01A69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document/u/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70C0"/>
                </a:solidFill>
              </a:rPr>
              <a:t>Программное обеспечение</a:t>
            </a:r>
            <a:endParaRPr lang="ru-RU" sz="3400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Последовательность команд, которую выполняет компьютер в процессе обработки данных, называется программой. </a:t>
            </a:r>
            <a:endParaRPr lang="en-US" dirty="0"/>
          </a:p>
          <a:p>
            <a:r>
              <a:rPr lang="ru-RU" dirty="0"/>
              <a:t>Совокупность программ, хранящихся на компьютере, образует его программное обеспечение. </a:t>
            </a:r>
            <a:endParaRPr lang="en-US" dirty="0"/>
          </a:p>
          <a:p>
            <a:r>
              <a:rPr lang="ru-RU" dirty="0"/>
              <a:t>По назначению ПО разделяется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· системное;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· прикладное;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· инструментальное</a:t>
            </a:r>
          </a:p>
        </p:txBody>
      </p:sp>
    </p:spTree>
    <p:extLst>
      <p:ext uri="{BB962C8B-B14F-4D97-AF65-F5344CB8AC3E}">
        <p14:creationId xmlns:p14="http://schemas.microsoft.com/office/powerpoint/2010/main" val="316392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500" dirty="0">
                <a:solidFill>
                  <a:srgbClr val="0070C0"/>
                </a:solidFill>
              </a:rPr>
              <a:t>Текстовые форматы</a:t>
            </a: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 fontScale="77500" lnSpcReduction="20000"/>
          </a:bodyPr>
          <a:lstStyle/>
          <a:p>
            <a:endParaRPr lang="ru-RU" dirty="0"/>
          </a:p>
          <a:p>
            <a:r>
              <a:rPr lang="ru-RU" sz="3800" dirty="0"/>
              <a:t>Формат файла определяет способ хранения текста в файле. </a:t>
            </a:r>
          </a:p>
          <a:p>
            <a:r>
              <a:rPr lang="ru-RU" sz="3800" i="1" dirty="0"/>
              <a:t>Только текст (Text Only) (</a:t>
            </a:r>
            <a:r>
              <a:rPr lang="ru-RU" sz="3800" b="1" i="1" dirty="0"/>
              <a:t>TXT</a:t>
            </a:r>
            <a:r>
              <a:rPr lang="ru-RU" sz="3800" i="1" dirty="0"/>
              <a:t>). </a:t>
            </a:r>
          </a:p>
          <a:p>
            <a:r>
              <a:rPr lang="ru-RU" sz="3800" i="1" dirty="0"/>
              <a:t>Текст в формате</a:t>
            </a:r>
            <a:r>
              <a:rPr lang="en-US" sz="3800" i="1" dirty="0"/>
              <a:t> RTF (Rich Text Format) (</a:t>
            </a:r>
            <a:r>
              <a:rPr lang="en-US" sz="3800" b="1" i="1" dirty="0"/>
              <a:t>RTF</a:t>
            </a:r>
            <a:r>
              <a:rPr lang="en-US" sz="3800" i="1" dirty="0"/>
              <a:t>).</a:t>
            </a:r>
            <a:r>
              <a:rPr lang="en-US" sz="3800" dirty="0"/>
              <a:t> </a:t>
            </a:r>
            <a:r>
              <a:rPr lang="ru-RU" sz="3800" dirty="0"/>
              <a:t>Универсальный формат, который сохраняет все форматирование. </a:t>
            </a:r>
          </a:p>
          <a:p>
            <a:r>
              <a:rPr lang="ru-RU" sz="3800" i="1" dirty="0"/>
              <a:t>Документ </a:t>
            </a:r>
            <a:r>
              <a:rPr lang="ru-RU" sz="3800" i="1" dirty="0" err="1"/>
              <a:t>Word</a:t>
            </a:r>
            <a:r>
              <a:rPr lang="ru-RU" sz="3800" i="1" dirty="0"/>
              <a:t> (</a:t>
            </a:r>
            <a:r>
              <a:rPr lang="ru-RU" sz="3800" b="1" i="1" dirty="0"/>
              <a:t>DOC</a:t>
            </a:r>
            <a:r>
              <a:rPr lang="ru-RU" sz="3800" i="1" dirty="0"/>
              <a:t>). </a:t>
            </a:r>
            <a:r>
              <a:rPr lang="ru-RU" sz="3800" dirty="0"/>
              <a:t>Оригинальный формат используемой в настоящее время версии Word. </a:t>
            </a:r>
          </a:p>
          <a:p>
            <a:r>
              <a:rPr lang="ru-RU" sz="3800" dirty="0" err="1"/>
              <a:t>OpenDocument</a:t>
            </a:r>
            <a:r>
              <a:rPr lang="ru-RU" sz="3800" dirty="0"/>
              <a:t> Format (</a:t>
            </a:r>
            <a:r>
              <a:rPr lang="ru-RU" sz="3800" b="1" dirty="0"/>
              <a:t>ODF</a:t>
            </a:r>
            <a:r>
              <a:rPr lang="ru-RU" sz="3800" dirty="0"/>
              <a:t>). Открытый формат файлов документов для хранения и обмена редактируемыми офисными документами</a:t>
            </a:r>
          </a:p>
          <a:p>
            <a:r>
              <a:rPr lang="ru-RU" sz="3800" i="1" dirty="0"/>
              <a:t>HTML-документ (</a:t>
            </a:r>
            <a:r>
              <a:rPr lang="ru-RU" sz="3800" b="1" i="1" dirty="0"/>
              <a:t>HTM, HTML</a:t>
            </a:r>
            <a:r>
              <a:rPr lang="ru-RU" sz="3800" i="1" dirty="0"/>
              <a:t>).</a:t>
            </a:r>
            <a:r>
              <a:rPr lang="ru-RU" sz="3800" dirty="0"/>
              <a:t> Формат хранения </a:t>
            </a:r>
            <a:r>
              <a:rPr lang="ru-RU" sz="3800" dirty="0" err="1"/>
              <a:t>Web</a:t>
            </a:r>
            <a:r>
              <a:rPr lang="ru-RU" sz="3800" dirty="0"/>
              <a:t>-страниц. Содержит управляющие коды (тэги) языка разметки гипертекста.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42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500" dirty="0">
                <a:solidFill>
                  <a:srgbClr val="0070C0"/>
                </a:solidFill>
              </a:rPr>
              <a:t>Стили и гипертекст</a:t>
            </a: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  <a:p>
            <a:r>
              <a:rPr lang="ru-RU" sz="4000" dirty="0"/>
              <a:t>Чтобы отформатировать абзац или группу знаков текста определенным, образом, необходимо задать целый ряд параметров шрифта и абзаца. </a:t>
            </a:r>
            <a:endParaRPr lang="en-US" sz="4000" dirty="0"/>
          </a:p>
          <a:p>
            <a:pPr marL="0" indent="0">
              <a:buNone/>
            </a:pPr>
            <a:endParaRPr lang="ru-RU" sz="4000" dirty="0"/>
          </a:p>
          <a:p>
            <a:r>
              <a:rPr lang="ru-RU" sz="4000" b="1" u="sng" dirty="0"/>
              <a:t>Стиль</a:t>
            </a:r>
            <a:r>
              <a:rPr lang="ru-RU" sz="4000" dirty="0"/>
              <a:t> — это именованный набор параметров форматирования, которые можно применить к выбранному фрагменту текста. Например, все заголовки в тексте можно оформить стилем «заголовок» и если возникнет необходимость изменить их вид, то достаточно только изменить стиль. </a:t>
            </a:r>
          </a:p>
          <a:p>
            <a:r>
              <a:rPr lang="ru-RU" sz="4000" dirty="0"/>
              <a:t>Многие текстовые редакторы дают возможность не только изменять, переименовывать и удалять стили, содержащиеся в документе или шаблоне, но и создавать в нем новые стили. </a:t>
            </a:r>
          </a:p>
          <a:p>
            <a:pPr marL="0" indent="0">
              <a:buNone/>
            </a:pPr>
            <a:endParaRPr lang="ru-RU" sz="4000" dirty="0"/>
          </a:p>
          <a:p>
            <a:r>
              <a:rPr lang="ru-RU" sz="4000" b="1" u="sng" dirty="0"/>
              <a:t>Гипертекст</a:t>
            </a:r>
            <a:r>
              <a:rPr lang="ru-RU" sz="4000" b="1" dirty="0"/>
              <a:t> </a:t>
            </a:r>
            <a:r>
              <a:rPr lang="ru-RU" sz="4000" dirty="0"/>
              <a:t>— размеченный текст, содержащий в себе ссылки на другие документы или места документа. </a:t>
            </a:r>
          </a:p>
          <a:p>
            <a:r>
              <a:rPr lang="ru-RU" sz="4000" dirty="0"/>
              <a:t>Общеизвестным и притом ярко выраженным примером гипертекста служат веб-страницы — документы на HTML (гипертекстовом языке разметки), размещённые в Сети. </a:t>
            </a:r>
          </a:p>
          <a:p>
            <a:r>
              <a:rPr lang="ru-RU" sz="4000" dirty="0"/>
              <a:t>В более широком понимании термина, гипертекстом является любая повесть, словарь или энциклопедия, где встречаются отсылки к другим частям данного текста.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6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solidFill>
                  <a:srgbClr val="0070C0"/>
                </a:solidFill>
              </a:rPr>
              <a:t>Google </a:t>
            </a:r>
            <a:r>
              <a:rPr lang="ru-RU" sz="3500" dirty="0">
                <a:solidFill>
                  <a:srgbClr val="0070C0"/>
                </a:solidFill>
              </a:rPr>
              <a:t>документы (</a:t>
            </a:r>
            <a:r>
              <a:rPr lang="en-US" sz="3500" dirty="0">
                <a:solidFill>
                  <a:srgbClr val="0070C0"/>
                </a:solidFill>
              </a:rPr>
              <a:t>Google Docs)</a:t>
            </a:r>
            <a:endParaRPr lang="ru-RU" sz="3500" dirty="0">
              <a:solidFill>
                <a:srgbClr val="0070C0"/>
              </a:solidFill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«Документы» – бесплатный веб-сервис от </a:t>
            </a:r>
            <a:r>
              <a:rPr lang="ru-RU" dirty="0" err="1"/>
              <a:t>Google</a:t>
            </a:r>
            <a:r>
              <a:rPr lang="ru-RU" dirty="0"/>
              <a:t>, аналог MS </a:t>
            </a:r>
            <a:r>
              <a:rPr lang="ru-RU" dirty="0" err="1"/>
              <a:t>Word</a:t>
            </a:r>
            <a:endParaRPr lang="ru-RU" dirty="0"/>
          </a:p>
          <a:p>
            <a:r>
              <a:rPr lang="ru-RU" dirty="0"/>
              <a:t>Вся информация хранится в облаке, </a:t>
            </a:r>
            <a:r>
              <a:rPr lang="ru-RU" dirty="0" err="1"/>
              <a:t>Google</a:t>
            </a:r>
            <a:r>
              <a:rPr lang="ru-RU" dirty="0"/>
              <a:t> использует его по умолчанию</a:t>
            </a:r>
          </a:p>
          <a:p>
            <a:r>
              <a:rPr lang="ru-RU" dirty="0"/>
              <a:t>Для отправки документа достаточно скинуть ссылку на него</a:t>
            </a:r>
          </a:p>
          <a:p>
            <a:r>
              <a:rPr lang="ru-RU" dirty="0"/>
              <a:t>Возможно работать нескольким людям одновременно</a:t>
            </a:r>
          </a:p>
          <a:p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Docs</a:t>
            </a:r>
            <a:r>
              <a:rPr lang="ru-RU" dirty="0"/>
              <a:t> работает на любом устройстве с любой операционной системой, в которой есть привычный веб-браузер</a:t>
            </a:r>
          </a:p>
          <a:p>
            <a:r>
              <a:rPr lang="ru-RU" dirty="0"/>
              <a:t>Все изменения сохраняются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51953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solidFill>
                  <a:srgbClr val="0070C0"/>
                </a:solidFill>
              </a:rPr>
              <a:t>Google </a:t>
            </a:r>
            <a:r>
              <a:rPr lang="ru-RU" sz="3500" dirty="0">
                <a:solidFill>
                  <a:srgbClr val="0070C0"/>
                </a:solidFill>
              </a:rPr>
              <a:t>документы (</a:t>
            </a:r>
            <a:r>
              <a:rPr lang="en-US" sz="3500" dirty="0">
                <a:solidFill>
                  <a:srgbClr val="0070C0"/>
                </a:solidFill>
              </a:rPr>
              <a:t>Google Docs)</a:t>
            </a:r>
            <a:endParaRPr lang="ru-RU" sz="3500" dirty="0">
              <a:solidFill>
                <a:srgbClr val="0070C0"/>
              </a:solidFill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ru-RU" sz="2500" dirty="0"/>
              <a:t>Для начала работы необходим аккаунт в </a:t>
            </a:r>
            <a:r>
              <a:rPr lang="en-US" sz="2500" dirty="0"/>
              <a:t>Google</a:t>
            </a:r>
          </a:p>
          <a:p>
            <a:r>
              <a:rPr lang="ru-RU" sz="2500" dirty="0"/>
              <a:t>Переход в </a:t>
            </a:r>
            <a:r>
              <a:rPr lang="en-US" sz="2500" dirty="0"/>
              <a:t>Google </a:t>
            </a:r>
            <a:r>
              <a:rPr lang="ru-RU" sz="2500" dirty="0"/>
              <a:t>документы осуществляется по ссылке: </a:t>
            </a:r>
            <a:r>
              <a:rPr lang="en-US" sz="2500" dirty="0">
                <a:hlinkClick r:id="rId2"/>
              </a:rPr>
              <a:t>https://docs.google.com/document/u/0/</a:t>
            </a:r>
            <a:endParaRPr lang="ru-RU" sz="2500" dirty="0"/>
          </a:p>
          <a:p>
            <a:endParaRPr lang="ru-RU" sz="25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4864"/>
            <a:ext cx="842569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9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Вход через </a:t>
            </a:r>
            <a:r>
              <a:rPr lang="en-US" sz="3500" dirty="0">
                <a:solidFill>
                  <a:srgbClr val="0070C0"/>
                </a:solidFill>
              </a:rPr>
              <a:t>Google </a:t>
            </a:r>
            <a:r>
              <a:rPr lang="ru-RU" sz="3500" dirty="0">
                <a:solidFill>
                  <a:srgbClr val="0070C0"/>
                </a:solidFill>
              </a:rPr>
              <a:t>диск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96944" cy="576064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sz="2500" dirty="0"/>
              <a:t>Кнопка создать </a:t>
            </a:r>
          </a:p>
          <a:p>
            <a:pPr marL="514350" indent="-514350">
              <a:buAutoNum type="arabicParenR"/>
            </a:pPr>
            <a:r>
              <a:rPr lang="ru-RU" sz="2500" dirty="0"/>
              <a:t>Выбор </a:t>
            </a:r>
            <a:r>
              <a:rPr lang="en-US" sz="2500" dirty="0"/>
              <a:t>Google </a:t>
            </a:r>
            <a:r>
              <a:rPr lang="ru-RU" sz="2500" dirty="0"/>
              <a:t>документы</a:t>
            </a:r>
          </a:p>
          <a:p>
            <a:pPr marL="514350" indent="-514350">
              <a:buAutoNum type="arabicParenR"/>
            </a:pPr>
            <a:r>
              <a:rPr lang="ru-RU" sz="2500" dirty="0"/>
              <a:t>Выбор создать пустой документ </a:t>
            </a:r>
          </a:p>
          <a:p>
            <a:pPr marL="0" indent="0">
              <a:buNone/>
            </a:pPr>
            <a:r>
              <a:rPr lang="ru-RU" sz="2500" dirty="0"/>
              <a:t>       или Использовать шаблоны</a:t>
            </a:r>
          </a:p>
          <a:p>
            <a:pPr marL="514350" indent="-514350">
              <a:buAutoNum type="arabicParenR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955377"/>
            <a:ext cx="3348570" cy="13681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" y="2924944"/>
            <a:ext cx="54768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7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Открыть готовые документы </a:t>
            </a:r>
            <a:r>
              <a:rPr lang="en-US" sz="3500" dirty="0">
                <a:solidFill>
                  <a:srgbClr val="0070C0"/>
                </a:solidFill>
              </a:rPr>
              <a:t>Word</a:t>
            </a:r>
            <a:endParaRPr lang="ru-RU" sz="3500" dirty="0">
              <a:solidFill>
                <a:srgbClr val="0070C0"/>
              </a:solidFill>
            </a:endParaRPr>
          </a:p>
        </p:txBody>
      </p:sp>
      <p:pic>
        <p:nvPicPr>
          <p:cNvPr id="1030" name="Picture 6" descr="https://lh5.googleusercontent.com/PjYo3S8MtXqEzLOmgLfTApYTPKcSrf3mrjElCfRU-NRDUSd5JX-2op20o7U2kmFf8TK1IHdPIuolHOKnLr9U5rVx4k4VusrPcyhSsWOw5kSA-nADcpH5suF6bK0VYfNsKtKnk8v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764704"/>
            <a:ext cx="8820472" cy="186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2780928"/>
            <a:ext cx="8712133" cy="38884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Вкладка Файл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Загрузка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Перетащить файл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Или выбрать файл на устройстве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427" y="3429001"/>
            <a:ext cx="558687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5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Сохранение файла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2060850"/>
            <a:ext cx="8712133" cy="460851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Имя документа во вкладке новый документ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По умолчанию все документы сохраняются в корневой каталог вашего </a:t>
            </a:r>
            <a:r>
              <a:rPr lang="ru-RU" sz="2500" dirty="0" err="1"/>
              <a:t>Google</a:t>
            </a:r>
            <a:r>
              <a:rPr lang="ru-RU" sz="2500" dirty="0"/>
              <a:t> Диска.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Для сохранения в другом месте на диске – переместить объект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Сохранить файл </a:t>
            </a:r>
          </a:p>
          <a:p>
            <a:r>
              <a:rPr lang="ru-RU" sz="2500" dirty="0"/>
              <a:t>     на компьютере – скачать – </a:t>
            </a:r>
          </a:p>
          <a:p>
            <a:r>
              <a:rPr lang="ru-RU" sz="2500" dirty="0"/>
              <a:t>     выбрать формат  - далее </a:t>
            </a:r>
          </a:p>
          <a:p>
            <a:r>
              <a:rPr lang="ru-RU" sz="2500" dirty="0"/>
              <a:t>     начнется скачивание на ПК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5" y="803177"/>
            <a:ext cx="7210425" cy="1219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123" y="3839835"/>
            <a:ext cx="4330824" cy="792088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5652120" y="380689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79" y="4931978"/>
            <a:ext cx="4057512" cy="17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3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Настройка полей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2060850"/>
            <a:ext cx="8712133" cy="460851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2700" dirty="0"/>
              <a:t>С помощью линейки в вверху и сбоку документа (если линейка не отображается – вкладка вид – отобразить линейку) </a:t>
            </a:r>
          </a:p>
          <a:p>
            <a:pPr marL="514350" indent="-514350">
              <a:buAutoNum type="arabicParenR"/>
            </a:pPr>
            <a:endParaRPr lang="ru-RU" sz="2700" dirty="0"/>
          </a:p>
          <a:p>
            <a:r>
              <a:rPr lang="ru-RU" sz="2500" dirty="0"/>
              <a:t>2) Через меню </a:t>
            </a:r>
          </a:p>
          <a:p>
            <a:r>
              <a:rPr lang="ru-RU" sz="2500" dirty="0"/>
              <a:t>     файл – настройки страницы</a:t>
            </a:r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90" y="3354038"/>
            <a:ext cx="3491656" cy="35143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57" y="761186"/>
            <a:ext cx="68389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8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Работа с текстом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2060850"/>
            <a:ext cx="8712133" cy="460851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/>
              <a:t>Отменить/повторить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/>
              <a:t>Печать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/>
              <a:t>Проверка орфографии/грамматики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/>
              <a:t>Копировать форматирование (шрифт, цвет, размер, выравнивание)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/>
              <a:t>Масштаб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/>
              <a:t>Стили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/>
              <a:t>Шрифт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/>
              <a:t>Размер шрифта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/>
              <a:t>Эффекты и цвет</a:t>
            </a:r>
            <a:r>
              <a:rPr lang="ru-RU" sz="2700" b="1" dirty="0"/>
              <a:t>. </a:t>
            </a:r>
            <a:r>
              <a:rPr lang="ru-RU" sz="2700" dirty="0"/>
              <a:t>Жирный/курсив/подчеркивание/цвет текста/маркерное выделение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32" y="910590"/>
            <a:ext cx="67722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0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Работа с текстом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1655066"/>
            <a:ext cx="8712133" cy="501429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/>
              <a:t>Вставить ссылку (создать гиперссылки в документе)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/>
              <a:t>Добавить заметки и напоминания на полях.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/>
              <a:t>Вставить изображение (картинка с компьютера, из интернета по ссылке или из </a:t>
            </a:r>
            <a:r>
              <a:rPr lang="ru-RU" sz="2700" dirty="0" err="1"/>
              <a:t>Google</a:t>
            </a:r>
            <a:r>
              <a:rPr lang="ru-RU" sz="2700" dirty="0"/>
              <a:t> Фото). Также здесь можно сделать фотографию с камеры устройства и сразу добавить ее в документ.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/>
              <a:t>Выравнивание. Текст можно «прижать» к левому или правому краю листа, разместить по центру или сделать все строчки одинаковыми по ширине.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/>
              <a:t>Межстрочный интервал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/>
              <a:t>Списки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/>
              <a:t>Отступ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/>
              <a:t>Очистить форматирование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/>
              <a:t>Выбор клавиатуры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5" y="769440"/>
            <a:ext cx="8256759" cy="8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3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70C0"/>
                </a:solidFill>
              </a:rPr>
              <a:t>Программное обеспечение</a:t>
            </a:r>
            <a:endParaRPr lang="ru-RU" sz="3400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06D5BD-DFCB-4C82-B673-E8B4DD64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21314"/>
            <a:ext cx="79057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Работа с текстом. Настройка стилей. Текст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764704"/>
            <a:ext cx="8712133" cy="59046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Набрать текст или отформатировать фрагмент текста в соответствии с требованиями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Выделить отформатированный текст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 меню стили выбрать обновить обычный текст в соответствии…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 </a:t>
            </a:r>
          </a:p>
          <a:p>
            <a:r>
              <a:rPr lang="ru-RU" sz="25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89633"/>
            <a:ext cx="7931224" cy="551248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2987824" y="789633"/>
            <a:ext cx="1296144" cy="6951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89" y="3933056"/>
            <a:ext cx="80772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Работа с текстом. Заголовки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764704"/>
            <a:ext cx="8712133" cy="59046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Каждый из заголовков выделить как заголовок 1/подзаголовок / заголовок 2 и пр.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Выделить один из заголовков и отформатировать в соответствии с требованиями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 меню стили выбрать обновить заголовок 1 в соответствии с выделенным фрагментом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r>
              <a:rPr lang="ru-RU" sz="25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89633"/>
            <a:ext cx="7931224" cy="551248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2987824" y="789633"/>
            <a:ext cx="1296144" cy="6951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9" y="4509120"/>
            <a:ext cx="81819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4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Работа с текстом. Содержание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764704"/>
            <a:ext cx="8712133" cy="59046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Каждый заголовок должен быть оформлен как заголовок во вкладке стили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Поставить курсор в то место, где должно быть содержание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Вкладка вставка – оглавление – выбрать оглавление с номерами страниц или оглавление с ссылками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r>
              <a:rPr lang="ru-RU" sz="25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933056"/>
            <a:ext cx="5688632" cy="20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51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Списки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620688"/>
            <a:ext cx="8712133" cy="60486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Списки создаются с помощью кнопок «Маркированный список» и «Нумерованный список» на панели инструментов.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Между ними можно переключаться в любой момент.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Для создания многоуровневого списка, используются кнопки «Уменьшить отступ» и «Увеличить отступ». Для  этого выделите нужные пункты и сдвигайте их влево-вправо.</a:t>
            </a:r>
          </a:p>
          <a:p>
            <a:r>
              <a:rPr lang="ru-RU" sz="25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" y="3833664"/>
            <a:ext cx="912551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1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Сноски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764704"/>
            <a:ext cx="8712133" cy="59046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Выделить слово, для которого необходима сноска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Во вкладке </a:t>
            </a:r>
            <a:r>
              <a:rPr lang="ru-RU" sz="2500" u="sng" dirty="0"/>
              <a:t>вставить</a:t>
            </a:r>
            <a:r>
              <a:rPr lang="ru-RU" sz="2500" dirty="0"/>
              <a:t> выбрать сноска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 предложенном месте внизу страницы написать комментарий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Чтобы убрать сноску, нужно удалять ее номер, а не поле внизу страницы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82" y="3933056"/>
            <a:ext cx="7200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5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Номера страниц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764704"/>
            <a:ext cx="8712133" cy="59046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Возможны размещения номера страницы:</a:t>
            </a:r>
          </a:p>
          <a:p>
            <a:pPr lvl="1"/>
            <a:r>
              <a:rPr lang="ru-RU" sz="2500" dirty="0"/>
              <a:t>- внизу;</a:t>
            </a:r>
          </a:p>
          <a:p>
            <a:pPr lvl="1"/>
            <a:r>
              <a:rPr lang="ru-RU" sz="2500" dirty="0"/>
              <a:t>- вверху;</a:t>
            </a:r>
          </a:p>
          <a:p>
            <a:pPr lvl="1"/>
            <a:r>
              <a:rPr lang="ru-RU" sz="2500" dirty="0"/>
              <a:t>- внизу, без первой страницы;</a:t>
            </a:r>
          </a:p>
          <a:p>
            <a:pPr lvl="1"/>
            <a:r>
              <a:rPr lang="ru-RU" sz="2500" dirty="0"/>
              <a:t>- вверху, без первой страницы.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По умолчанию номер находится в правом углу колонтитула, но его можно переместить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Вкладка вставить – номера страниц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405543"/>
            <a:ext cx="3960440" cy="24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6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Номера страниц, форматирование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764704"/>
            <a:ext cx="8712133" cy="5904656"/>
          </a:xfrm>
        </p:spPr>
        <p:txBody>
          <a:bodyPr>
            <a:normAutofit/>
          </a:bodyPr>
          <a:lstStyle/>
          <a:p>
            <a:r>
              <a:rPr lang="ru-RU" sz="2500" dirty="0"/>
              <a:t>Для нумерации страниц с третьей страницы (без титульного листа и содержания):</a:t>
            </a:r>
          </a:p>
          <a:p>
            <a:endParaRPr lang="ru-RU" sz="2500" dirty="0"/>
          </a:p>
          <a:p>
            <a:pPr marL="457200" indent="-457200">
              <a:buAutoNum type="arabicParenR"/>
            </a:pPr>
            <a:r>
              <a:rPr lang="ru-RU" sz="2500" dirty="0"/>
              <a:t>В конце перового листа – вставка – разрыв – разрыв раздела текущая страница</a:t>
            </a:r>
          </a:p>
          <a:p>
            <a:pPr marL="457200" indent="-457200">
              <a:buAutoNum type="arabicParenR"/>
            </a:pPr>
            <a:r>
              <a:rPr lang="ru-RU" sz="2500" dirty="0"/>
              <a:t>Посмотреть разрывы разделов:</a:t>
            </a:r>
          </a:p>
          <a:p>
            <a:r>
              <a:rPr lang="ru-RU" sz="2500" dirty="0"/>
              <a:t>      вид – показать разрывы разделов </a:t>
            </a:r>
          </a:p>
          <a:p>
            <a:r>
              <a:rPr lang="ru-RU" sz="2500" dirty="0"/>
              <a:t>3) На втором листе – вставка – </a:t>
            </a:r>
          </a:p>
          <a:p>
            <a:r>
              <a:rPr lang="ru-RU" sz="2500" dirty="0"/>
              <a:t>     номера страниц</a:t>
            </a:r>
          </a:p>
          <a:p>
            <a:r>
              <a:rPr lang="ru-RU" sz="2500" dirty="0"/>
              <a:t>4) Выбрать  текущий раздел (2)</a:t>
            </a:r>
          </a:p>
          <a:p>
            <a:r>
              <a:rPr lang="ru-RU" sz="2500" dirty="0"/>
              <a:t>5) Начальное значение - 2</a:t>
            </a:r>
          </a:p>
          <a:p>
            <a:pPr marL="457200" indent="-457200">
              <a:buAutoNum type="arabicParenR"/>
            </a:pPr>
            <a:endParaRPr lang="ru-RU" sz="2500" dirty="0"/>
          </a:p>
          <a:p>
            <a:pPr marL="457200" indent="-457200">
              <a:buAutoNum type="arabicParenR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477" y="2562225"/>
            <a:ext cx="32766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46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Формулы и специальные символы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764704"/>
            <a:ext cx="8712133" cy="59046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Вкладка вставка – специальные символы</a:t>
            </a:r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Вкладка вставка – формулы</a:t>
            </a:r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456" y="1715182"/>
            <a:ext cx="4642928" cy="21951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834" y="4431469"/>
            <a:ext cx="4400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01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Вставка рисунки / блок-схема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764704"/>
            <a:ext cx="8712133" cy="59046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Вкладка вставка – рисунок – новый / с диска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Нажать сохранить и закрыть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Вкладка действия – сгруппировать/выровнять/повернуть/сохранить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Вкладка вставка – изображение – выбрать готовое изображение</a:t>
            </a:r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437380"/>
            <a:ext cx="6408712" cy="32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35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Доступ к документу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764704"/>
            <a:ext cx="8712133" cy="59046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500" dirty="0"/>
              <a:t>Каждый документ – это отдельная страничка на сайте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500" dirty="0"/>
              <a:t>Для доступа к ней достаточно отправить ссылку на него, и тот, кто получил ссылку сможет зайти и посмотреть документ, написать комментарии или изменить документ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500" dirty="0"/>
              <a:t>Есть возможность работать одновременно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500" dirty="0"/>
              <a:t>Возможно настраивать уровни доступа для каждого пользователя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500" dirty="0"/>
              <a:t> По умолчанию документ виден и доступен только создателю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500" dirty="0"/>
              <a:t>Так же настроить доступ можно: файл – открыть доступ</a:t>
            </a:r>
          </a:p>
          <a:p>
            <a:endParaRPr lang="ru-RU" sz="2500" dirty="0"/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9546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70C0"/>
                </a:solidFill>
              </a:rPr>
              <a:t>Системное ПО</a:t>
            </a:r>
            <a:endParaRPr lang="ru-RU" sz="3400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Обеспечивает взаимодействие человека, всех устройств и программ компьютера. </a:t>
            </a:r>
          </a:p>
          <a:p>
            <a:r>
              <a:rPr lang="ru-RU" dirty="0"/>
              <a:t>Определяет системную среду и правила работы в ней.</a:t>
            </a:r>
          </a:p>
          <a:p>
            <a:r>
              <a:rPr lang="ru-RU" dirty="0"/>
              <a:t>Системное ПО используется для обеспечения работы компьютера самого по себе и выполнения прикладных программ.</a:t>
            </a:r>
          </a:p>
          <a:p>
            <a:r>
              <a:rPr lang="ru-RU" dirty="0"/>
              <a:t>Включает в себя: Операционную системы, связанные с ними драйвера, сетевое ПО, коммуникационные пакеты, системные утилиты, антивирусы</a:t>
            </a:r>
          </a:p>
        </p:txBody>
      </p:sp>
    </p:spTree>
    <p:extLst>
      <p:ext uri="{BB962C8B-B14F-4D97-AF65-F5344CB8AC3E}">
        <p14:creationId xmlns:p14="http://schemas.microsoft.com/office/powerpoint/2010/main" val="1398449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2" y="476672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9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Доступ к документу. Режим советовать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764704"/>
            <a:ext cx="8712133" cy="59046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736"/>
            <a:ext cx="8316924" cy="25202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4670"/>
            <a:ext cx="9144000" cy="24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19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История изменений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764704"/>
            <a:ext cx="8712133" cy="59046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Вкладка файл – история версий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Открывается  история всех версий документа.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Можно выбрать любой этап и посмотреть, чем он отличается от текущего текста.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Можно скопировать удаленные фрагменты или просто откатиться к нужной версии, нажав на три точки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Маркер – показать изменения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Выбор версий с названиями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084" y="4077072"/>
            <a:ext cx="342038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46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dirty="0">
                <a:solidFill>
                  <a:srgbClr val="0070C0"/>
                </a:solidFill>
              </a:rPr>
              <a:t>Дополнения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52355" y="764704"/>
            <a:ext cx="8712133" cy="59046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Голосовой ввод: Инструменты – голосовой ввод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Вызов другого человека: в комментариях после знака </a:t>
            </a:r>
            <a:r>
              <a:rPr lang="en-US" sz="2500" dirty="0"/>
              <a:t>@ </a:t>
            </a:r>
            <a:r>
              <a:rPr lang="ru-RU" sz="2500" dirty="0"/>
              <a:t>выбрать имя человека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Добавление шрифтов: </a:t>
            </a:r>
            <a:r>
              <a:rPr lang="ru-RU" sz="2700" dirty="0"/>
              <a:t>для загрузки новых шрифтов – на панели шрифтов нажмите «Другие шрифты»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/>
              <a:t>Офлайн доступ: вкладка файл – включить офлайн доступ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Показать/скрыть комментарии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  <a:p>
            <a:endParaRPr lang="ru-RU" sz="2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797152"/>
            <a:ext cx="594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3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70C0"/>
                </a:solidFill>
              </a:rPr>
              <a:t>Операционная система</a:t>
            </a:r>
            <a:endParaRPr lang="ru-RU" sz="3400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Базовый комплекс компьютерных программ, обеспечивающий управление аппаратными средствами компьютера, работу с файлами, ввод и вывод данных, выполнение прикладных программ и утилит. </a:t>
            </a:r>
          </a:p>
          <a:p>
            <a:r>
              <a:rPr lang="ru-RU" dirty="0"/>
              <a:t>Загружается в память ПК при включении и служит платформой и средой для работы остальных программ. </a:t>
            </a:r>
          </a:p>
          <a:p>
            <a:r>
              <a:rPr lang="ru-RU" dirty="0"/>
              <a:t>Предоставляет пользовательский интерфейс </a:t>
            </a:r>
          </a:p>
          <a:p>
            <a:r>
              <a:rPr lang="ru-RU" dirty="0"/>
              <a:t>В настоящее время наиболее широкое распространение получили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Mac</a:t>
            </a:r>
            <a:r>
              <a:rPr lang="ru-RU" dirty="0"/>
              <a:t> OS и </a:t>
            </a:r>
            <a:r>
              <a:rPr lang="ru-RU" dirty="0" err="1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47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70C0"/>
                </a:solidFill>
              </a:rPr>
              <a:t>Интерфейс</a:t>
            </a:r>
            <a:endParaRPr lang="ru-RU" sz="3400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Пользовательский интерфейс — предназначен для взаимодействия пользователя (человека) с программно- аппаратными компонентами компьютерной системы. Может быть следующих видов: </a:t>
            </a:r>
          </a:p>
          <a:p>
            <a:pPr marL="0" indent="0">
              <a:buNone/>
            </a:pPr>
            <a:r>
              <a:rPr lang="ru-RU" dirty="0"/>
              <a:t>• Командная строка — взаимодействие с компьютером осуществляется посредством ввода команд на специальном (машинном) языке в командную строку. Например, в операционных системах ПК. </a:t>
            </a:r>
          </a:p>
          <a:p>
            <a:pPr marL="0" indent="0">
              <a:buNone/>
            </a:pPr>
            <a:r>
              <a:rPr lang="ru-RU" dirty="0"/>
              <a:t>• Графический интерфейс — взаимодействие с помощью программных функций, которые представлены в виде графических элементов (меню, значки, кнопки на экране, окна и т. д.). </a:t>
            </a:r>
          </a:p>
          <a:p>
            <a:pPr marL="0" indent="0">
              <a:buNone/>
            </a:pPr>
            <a:r>
              <a:rPr lang="ru-RU" dirty="0"/>
              <a:t>• SILK </a:t>
            </a:r>
            <a:r>
              <a:rPr lang="ru-RU" dirty="0" err="1"/>
              <a:t>interface</a:t>
            </a:r>
            <a:r>
              <a:rPr lang="ru-RU" dirty="0"/>
              <a:t> (</a:t>
            </a:r>
            <a:r>
              <a:rPr lang="ru-RU" dirty="0" err="1"/>
              <a:t>Speech</a:t>
            </a:r>
            <a:r>
              <a:rPr lang="ru-RU" dirty="0"/>
              <a:t> </a:t>
            </a:r>
            <a:r>
              <a:rPr lang="ru-RU" dirty="0" err="1"/>
              <a:t>Image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Knowledge</a:t>
            </a:r>
            <a:r>
              <a:rPr lang="ru-RU" dirty="0"/>
              <a:t>) — команды даются с помощью голоса, речи. </a:t>
            </a:r>
          </a:p>
          <a:p>
            <a:pPr marL="0" indent="0">
              <a:buNone/>
            </a:pPr>
            <a:r>
              <a:rPr lang="ru-RU" dirty="0"/>
              <a:t>• Жестовый интерфейс — управление с помощью жестов (сенсорный экран, джойстик, руль и т. д.)</a:t>
            </a:r>
          </a:p>
        </p:txBody>
      </p:sp>
    </p:spTree>
    <p:extLst>
      <p:ext uri="{BB962C8B-B14F-4D97-AF65-F5344CB8AC3E}">
        <p14:creationId xmlns:p14="http://schemas.microsoft.com/office/powerpoint/2010/main" val="161143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70C0"/>
                </a:solidFill>
              </a:rPr>
              <a:t>Инструментальное ПО</a:t>
            </a:r>
            <a:endParaRPr lang="ru-RU" sz="3400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Предназначено для создания системного и прикладного программного обеспечения.</a:t>
            </a:r>
          </a:p>
          <a:p>
            <a:r>
              <a:rPr lang="ru-RU" dirty="0"/>
              <a:t>Методы работы с инструментарием программирования определяются той средой, в которой осуществляется преобразование алгоритма в программу для компьютера. </a:t>
            </a:r>
          </a:p>
          <a:p>
            <a:r>
              <a:rPr lang="ru-RU" dirty="0"/>
              <a:t>Базовые инструменты любой среды программирования совершенно одинаковы по своей сути, а отличаются только формой представления. </a:t>
            </a:r>
          </a:p>
          <a:p>
            <a:r>
              <a:rPr lang="ru-RU" dirty="0"/>
              <a:t>Включает в себя процессоры языков программирования (компиляторы, интерпретаторы, макрогенераторы), средства поддержки процесса программирования, библиотеки подпрограмм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428470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70C0"/>
                </a:solidFill>
              </a:rPr>
              <a:t>Прикладное ПО</a:t>
            </a:r>
            <a:endParaRPr lang="ru-RU" sz="3400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текстовые редакторы; </a:t>
            </a:r>
          </a:p>
          <a:p>
            <a:r>
              <a:rPr lang="ru-RU" dirty="0"/>
              <a:t>электронные таблицы; </a:t>
            </a:r>
          </a:p>
          <a:p>
            <a:r>
              <a:rPr lang="ru-RU" dirty="0"/>
              <a:t>графические редакторы; </a:t>
            </a:r>
          </a:p>
          <a:p>
            <a:r>
              <a:rPr lang="ru-RU" dirty="0"/>
              <a:t>системы управления базами данных (СУБД); </a:t>
            </a:r>
          </a:p>
          <a:p>
            <a:r>
              <a:rPr lang="ru-RU" dirty="0"/>
              <a:t>экспертные системы; </a:t>
            </a:r>
          </a:p>
          <a:p>
            <a:r>
              <a:rPr lang="ru-RU" dirty="0"/>
              <a:t>интегрированные системы (комплексы бизнес- приложений); </a:t>
            </a:r>
          </a:p>
          <a:p>
            <a:r>
              <a:rPr lang="ru-RU" dirty="0"/>
              <a:t>обучающие пакеты; </a:t>
            </a:r>
          </a:p>
          <a:p>
            <a:r>
              <a:rPr lang="ru-RU" dirty="0"/>
              <a:t>видео-аудио средства; </a:t>
            </a:r>
          </a:p>
          <a:p>
            <a:r>
              <a:rPr lang="ru-RU" dirty="0"/>
              <a:t>программы для просмотра </a:t>
            </a:r>
            <a:r>
              <a:rPr lang="ru-RU" dirty="0" err="1"/>
              <a:t>Web</a:t>
            </a:r>
            <a:r>
              <a:rPr lang="ru-RU" dirty="0"/>
              <a:t>-страниц в Интернете; </a:t>
            </a:r>
          </a:p>
          <a:p>
            <a:r>
              <a:rPr lang="ru-RU" dirty="0"/>
              <a:t>игры</a:t>
            </a:r>
          </a:p>
        </p:txBody>
      </p:sp>
    </p:spTree>
    <p:extLst>
      <p:ext uri="{BB962C8B-B14F-4D97-AF65-F5344CB8AC3E}">
        <p14:creationId xmlns:p14="http://schemas.microsoft.com/office/powerpoint/2010/main" val="52174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500" dirty="0">
                <a:solidFill>
                  <a:srgbClr val="0070C0"/>
                </a:solidFill>
              </a:rPr>
              <a:t>Текстовые редакторы</a:t>
            </a: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45224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  <a:p>
            <a:r>
              <a:rPr lang="ru-RU" b="1" u="sng" dirty="0"/>
              <a:t>Текстовые редакторы</a:t>
            </a:r>
            <a:r>
              <a:rPr lang="ru-RU" dirty="0"/>
              <a:t> — это программы для создания, редактирования, форматирования, сохранения и печати документов. Современный документ может содержать, кроме текста, и другие объекты (таблицы, диаграммы, рисунки и т. д.). </a:t>
            </a:r>
          </a:p>
          <a:p>
            <a:r>
              <a:rPr lang="ru-RU" b="1" u="sng" dirty="0"/>
              <a:t>Редактирование</a:t>
            </a:r>
            <a:r>
              <a:rPr lang="ru-RU" dirty="0"/>
              <a:t> — преобразование, обеспечивающее добавление, удаление, перемещение или исправление содержания документа. Редактирование документа обычно производится путем добавления, удаления или перемещения символов или фрагментов текста.</a:t>
            </a:r>
          </a:p>
          <a:p>
            <a:r>
              <a:rPr lang="ru-RU" b="1" u="sng" dirty="0"/>
              <a:t>Форматирование</a:t>
            </a:r>
            <a:r>
              <a:rPr lang="ru-RU" dirty="0"/>
              <a:t> — это оформление текста. Кроме текстовых символов форматированный текст содержит специальные невидимые коды, которые сообщают программе, как надо его отображать на экране и печатать на принтере: какой шрифт использовать, каким должно быть начертание и размер символов, как оформляются абзацы и заголовки.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2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500" dirty="0">
                <a:solidFill>
                  <a:srgbClr val="0070C0"/>
                </a:solidFill>
              </a:rPr>
              <a:t>Бумажные и электронные документы</a:t>
            </a: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47500" lnSpcReduction="20000"/>
          </a:bodyPr>
          <a:lstStyle/>
          <a:p>
            <a:r>
              <a:rPr lang="ru-RU" sz="5200" b="1" u="sng" dirty="0"/>
              <a:t>Бумажные</a:t>
            </a:r>
            <a:r>
              <a:rPr lang="ru-RU" sz="5200" dirty="0"/>
              <a:t> документы создают и форматируют так, чтобы обеспечить их наилучшее представление при печати на принтере</a:t>
            </a:r>
          </a:p>
          <a:p>
            <a:endParaRPr lang="ru-RU" sz="5200" dirty="0"/>
          </a:p>
          <a:p>
            <a:r>
              <a:rPr lang="ru-RU" sz="5200" b="1" u="sng" dirty="0"/>
              <a:t>Электронные</a:t>
            </a:r>
            <a:r>
              <a:rPr lang="ru-RU" sz="5200" dirty="0"/>
              <a:t> документы создают и форматируют с целью наилучшего представления на экране монитора</a:t>
            </a:r>
          </a:p>
          <a:p>
            <a:endParaRPr lang="ru-RU" sz="5200" dirty="0"/>
          </a:p>
          <a:p>
            <a:r>
              <a:rPr lang="ru-RU" sz="5200" dirty="0"/>
              <a:t>Для бумажных документов принято так называемое </a:t>
            </a:r>
            <a:r>
              <a:rPr lang="ru-RU" sz="5200" b="1" u="sng" dirty="0"/>
              <a:t>абсолютное форматирование</a:t>
            </a:r>
            <a:r>
              <a:rPr lang="ru-RU" sz="5200" dirty="0"/>
              <a:t>. Печатный документ всегда форматируется под печатный лист известного размера (формата)</a:t>
            </a:r>
          </a:p>
          <a:p>
            <a:pPr marL="0" indent="0">
              <a:buNone/>
            </a:pPr>
            <a:endParaRPr lang="ru-RU" sz="5200" dirty="0"/>
          </a:p>
          <a:p>
            <a:r>
              <a:rPr lang="ru-RU" sz="5200" dirty="0"/>
              <a:t>Для электронных документов принято так называемое </a:t>
            </a:r>
            <a:r>
              <a:rPr lang="ru-RU" sz="5200" b="1" u="sng" dirty="0"/>
              <a:t>относительное форматирование</a:t>
            </a:r>
            <a:r>
              <a:rPr lang="ru-RU" sz="5200" dirty="0"/>
              <a:t>.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916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12282</TotalTime>
  <Words>1688</Words>
  <Application>Microsoft Office PowerPoint</Application>
  <PresentationFormat>Экран (4:3)</PresentationFormat>
  <Paragraphs>308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6" baseType="lpstr">
      <vt:lpstr>Arial</vt:lpstr>
      <vt:lpstr>Calibri</vt:lpstr>
      <vt:lpstr>Тема Office</vt:lpstr>
      <vt:lpstr>Программное обеспечение</vt:lpstr>
      <vt:lpstr>Программное обеспечение</vt:lpstr>
      <vt:lpstr>Системное ПО</vt:lpstr>
      <vt:lpstr>Операционная система</vt:lpstr>
      <vt:lpstr>Интерфейс</vt:lpstr>
      <vt:lpstr>Инструментальное ПО</vt:lpstr>
      <vt:lpstr>Прикладное ПО</vt:lpstr>
      <vt:lpstr>Текстовые редакторы</vt:lpstr>
      <vt:lpstr>Бумажные и электронные документы</vt:lpstr>
      <vt:lpstr>Текстовые форматы</vt:lpstr>
      <vt:lpstr>Стили и гипертекст</vt:lpstr>
      <vt:lpstr>Google документы (Google Docs)</vt:lpstr>
      <vt:lpstr>Google документы (Google Docs)</vt:lpstr>
      <vt:lpstr>Вход через Google диск</vt:lpstr>
      <vt:lpstr>Открыть готовые документы Word</vt:lpstr>
      <vt:lpstr>Сохранение файла</vt:lpstr>
      <vt:lpstr>Настройка полей</vt:lpstr>
      <vt:lpstr>Работа с текстом</vt:lpstr>
      <vt:lpstr>Работа с текстом</vt:lpstr>
      <vt:lpstr>Работа с текстом. Настройка стилей. Текст</vt:lpstr>
      <vt:lpstr>Работа с текстом. Заголовки</vt:lpstr>
      <vt:lpstr>Работа с текстом. Содержание</vt:lpstr>
      <vt:lpstr>Списки</vt:lpstr>
      <vt:lpstr>Сноски</vt:lpstr>
      <vt:lpstr>Номера страниц</vt:lpstr>
      <vt:lpstr>Номера страниц, форматирование</vt:lpstr>
      <vt:lpstr>Формулы и специальные символы</vt:lpstr>
      <vt:lpstr>Вставка рисунки / блок-схема</vt:lpstr>
      <vt:lpstr>Доступ к документу</vt:lpstr>
      <vt:lpstr>Презентация PowerPoint</vt:lpstr>
      <vt:lpstr>Доступ к документу. Режим советовать</vt:lpstr>
      <vt:lpstr>История изменений</vt:lpstr>
      <vt:lpstr>Дополнения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Катя</dc:creator>
  <cp:lastModifiedBy>anton vahromeev</cp:lastModifiedBy>
  <cp:revision>176</cp:revision>
  <dcterms:created xsi:type="dcterms:W3CDTF">2020-11-15T10:33:07Z</dcterms:created>
  <dcterms:modified xsi:type="dcterms:W3CDTF">2023-09-03T13:01:13Z</dcterms:modified>
</cp:coreProperties>
</file>