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1180" r:id="rId3"/>
    <p:sldId id="1156" r:id="rId4"/>
    <p:sldId id="943" r:id="rId5"/>
    <p:sldId id="1159" r:id="rId6"/>
    <p:sldId id="1163" r:id="rId7"/>
    <p:sldId id="1165" r:id="rId8"/>
    <p:sldId id="1175" r:id="rId9"/>
    <p:sldId id="1177" r:id="rId10"/>
    <p:sldId id="1160" r:id="rId11"/>
    <p:sldId id="1158" r:id="rId12"/>
    <p:sldId id="1178" r:id="rId13"/>
    <p:sldId id="1167" r:id="rId14"/>
    <p:sldId id="1168" r:id="rId15"/>
    <p:sldId id="1169" r:id="rId16"/>
    <p:sldId id="1162" r:id="rId17"/>
    <p:sldId id="1166" r:id="rId18"/>
    <p:sldId id="1171" r:id="rId19"/>
    <p:sldId id="1172" r:id="rId20"/>
    <p:sldId id="1173" r:id="rId21"/>
    <p:sldId id="1174" r:id="rId22"/>
    <p:sldId id="1179" r:id="rId23"/>
    <p:sldId id="260" r:id="rId24"/>
    <p:sldId id="1170" r:id="rId25"/>
    <p:sldId id="261" r:id="rId26"/>
    <p:sldId id="1087" r:id="rId27"/>
    <p:sldId id="1088" r:id="rId28"/>
    <p:sldId id="944" r:id="rId29"/>
    <p:sldId id="945" r:id="rId30"/>
    <p:sldId id="946" r:id="rId31"/>
    <p:sldId id="947" r:id="rId32"/>
    <p:sldId id="94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354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D" userId="c1528284d1557101" providerId="LiveId" clId="{87615290-CB37-4FE7-BE74-F6D30E8A8877}"/>
    <pc:docChg chg="delSld modSld">
      <pc:chgData name="Chris D" userId="c1528284d1557101" providerId="LiveId" clId="{87615290-CB37-4FE7-BE74-F6D30E8A8877}" dt="2022-01-09T21:39:21.309" v="5" actId="47"/>
      <pc:docMkLst>
        <pc:docMk/>
      </pc:docMkLst>
      <pc:sldChg chg="mod modShow">
        <pc:chgData name="Chris D" userId="c1528284d1557101" providerId="LiveId" clId="{87615290-CB37-4FE7-BE74-F6D30E8A8877}" dt="2022-01-09T21:39:16.312" v="3" actId="729"/>
        <pc:sldMkLst>
          <pc:docMk/>
          <pc:sldMk cId="640045493" sldId="260"/>
        </pc:sldMkLst>
      </pc:sldChg>
      <pc:sldChg chg="mod modShow">
        <pc:chgData name="Chris D" userId="c1528284d1557101" providerId="LiveId" clId="{87615290-CB37-4FE7-BE74-F6D30E8A8877}" dt="2022-01-09T21:39:16.312" v="3" actId="729"/>
        <pc:sldMkLst>
          <pc:docMk/>
          <pc:sldMk cId="703399659" sldId="261"/>
        </pc:sldMkLst>
      </pc:sldChg>
      <pc:sldChg chg="del">
        <pc:chgData name="Chris D" userId="c1528284d1557101" providerId="LiveId" clId="{87615290-CB37-4FE7-BE74-F6D30E8A8877}" dt="2022-01-09T21:39:21.309" v="5" actId="47"/>
        <pc:sldMkLst>
          <pc:docMk/>
          <pc:sldMk cId="906793665" sldId="952"/>
        </pc:sldMkLst>
      </pc:sldChg>
      <pc:sldChg chg="mod modShow">
        <pc:chgData name="Chris D" userId="c1528284d1557101" providerId="LiveId" clId="{87615290-CB37-4FE7-BE74-F6D30E8A8877}" dt="2022-01-09T21:39:16.312" v="3" actId="729"/>
        <pc:sldMkLst>
          <pc:docMk/>
          <pc:sldMk cId="417954238" sldId="1087"/>
        </pc:sldMkLst>
      </pc:sldChg>
      <pc:sldChg chg="mod modShow">
        <pc:chgData name="Chris D" userId="c1528284d1557101" providerId="LiveId" clId="{87615290-CB37-4FE7-BE74-F6D30E8A8877}" dt="2022-01-09T21:39:16.312" v="3" actId="729"/>
        <pc:sldMkLst>
          <pc:docMk/>
          <pc:sldMk cId="3169056646" sldId="1088"/>
        </pc:sldMkLst>
      </pc:sldChg>
      <pc:sldChg chg="del">
        <pc:chgData name="Chris D" userId="c1528284d1557101" providerId="LiveId" clId="{87615290-CB37-4FE7-BE74-F6D30E8A8877}" dt="2022-01-09T21:39:19.621" v="4" actId="47"/>
        <pc:sldMkLst>
          <pc:docMk/>
          <pc:sldMk cId="2631455445" sldId="1089"/>
        </pc:sldMkLst>
      </pc:sldChg>
      <pc:sldChg chg="del">
        <pc:chgData name="Chris D" userId="c1528284d1557101" providerId="LiveId" clId="{87615290-CB37-4FE7-BE74-F6D30E8A8877}" dt="2022-01-09T21:38:51.860" v="1" actId="47"/>
        <pc:sldMkLst>
          <pc:docMk/>
          <pc:sldMk cId="1273275367" sldId="1157"/>
        </pc:sldMkLst>
      </pc:sldChg>
      <pc:sldChg chg="mod modShow">
        <pc:chgData name="Chris D" userId="c1528284d1557101" providerId="LiveId" clId="{87615290-CB37-4FE7-BE74-F6D30E8A8877}" dt="2022-01-09T21:38:56.565" v="2" actId="729"/>
        <pc:sldMkLst>
          <pc:docMk/>
          <pc:sldMk cId="162161058" sldId="1162"/>
        </pc:sldMkLst>
      </pc:sldChg>
      <pc:sldChg chg="mod modShow">
        <pc:chgData name="Chris D" userId="c1528284d1557101" providerId="LiveId" clId="{87615290-CB37-4FE7-BE74-F6D30E8A8877}" dt="2022-01-09T21:39:16.312" v="3" actId="729"/>
        <pc:sldMkLst>
          <pc:docMk/>
          <pc:sldMk cId="2401358959" sldId="1170"/>
        </pc:sldMkLst>
      </pc:sldChg>
      <pc:sldChg chg="del">
        <pc:chgData name="Chris D" userId="c1528284d1557101" providerId="LiveId" clId="{87615290-CB37-4FE7-BE74-F6D30E8A8877}" dt="2022-01-09T21:38:30.433" v="0" actId="47"/>
        <pc:sldMkLst>
          <pc:docMk/>
          <pc:sldMk cId="3185839051" sldId="11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9753-4BB7-4A5E-94D8-338DDB2F5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012E-425A-4C75-9D23-45653B5F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D0E9-DC66-4F0E-9C2D-415D717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E248-3624-49D2-B043-E8B4D2C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F1A41-07A4-4BE4-931A-62E8B357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93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5FB8-ECDA-4524-9287-8A60E603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667C7-FC08-4314-8C07-28F4F99B4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E768-CDBF-4378-9F0C-21BC4D58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BF93-44C2-488F-AAC0-C55933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D2A4-5CD6-49B1-BE5A-FE5853B1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12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2587C-A483-42AC-8241-27483ECBF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5F12-6924-4AB1-9830-8DCD07B3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FDFC-F4E5-4155-9693-BBB4B467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2810-CB92-4976-A8F6-11B8F7DA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961E0-63AB-4B07-9E72-C5079BF0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89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3474-ECA9-48E0-8EF5-D28C5BA1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8F82-A5AD-4BCB-8260-18FA2C83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918F-446C-4EEA-93F7-F2E1C4F2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F14E-F300-46A6-A827-72D2C30F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D67A-B744-4E32-AB12-AB94FCCE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4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6116-DA79-4A08-9401-9C26CEBF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8C91-F34E-4078-93DC-3EC88945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DB6A-C8AD-448C-AD30-87A0EED2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69B3-A68B-4567-911C-2F4EFB9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3B56-151A-41C0-AE23-D5B81053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18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6586-D1A6-4EB0-82BE-CA6DA029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3208-FE2D-4D03-81DB-C2F9B7F37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DDD02-CD41-4A69-9B3E-04B09A523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4F03-81FC-4007-97E7-4410CA85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F62B-A21F-4FC1-8869-72E76CAD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D40F-7F81-4D2F-BCED-B29E5636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4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E260-518F-44E6-B043-7AB4BE59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C3B1D-C06F-43B4-9EB3-AA52847F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25800-8DD3-4858-A8C8-BD4063C3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C9925-F7E6-445C-839D-7D3606B5E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375DE-9453-4788-911A-796D0AD7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1C046-55C0-4F70-9BD4-4C85F9AA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EBB53-2D79-4856-A438-B4488FFF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AE11B-BB38-47E6-9DD0-EC79F17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7794-0E76-459D-B30D-62DD03E2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C0F54-1B5C-4603-91A5-CEC0E12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F9DB-6F67-42EF-A852-11459D19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52A33-AF58-4E5A-AFD2-308071F1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18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7AD45-6BEF-4CAD-A8D7-E930AE6A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C2F8A-B33D-410A-A186-4F7913C2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7BC8-01DF-40AF-ACC2-4CE6F40A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99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E39A-EBE5-4AA6-AD60-7D6BEB4F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7092-A85C-4DE7-B9B6-3D11462A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7407-190C-4A20-A917-C5B3FC7A3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2F287-EDEE-4B42-B443-0F7B2F2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F7DDE-FE6B-4BF3-8121-ADBFC35E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81A49-5A73-4C27-BDAC-A580ABC8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9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4A40-BD68-4897-85C2-CDB7047B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6623F-AA40-439A-8BF9-B6E4F22D7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49E19-28DF-4397-9755-961E0968B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325A4-6FC1-4672-8C2D-4BEE672F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BF8D-06BD-4A14-BCE3-42ACA8FD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1BA0E-8CFC-4E71-AAAE-5CABAE0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38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6B8C9-B836-4A55-B29C-D4A99F45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1A7E-DE7B-4518-AE72-8D37E15C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E9B7-68E8-438B-8605-5753CBB11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1498-8AC6-4245-B6B2-A98614E1C36E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A1C3-AE92-4ACA-9069-3809C6FB4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966C-47D0-438B-83CC-295D643F4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9697-B5D3-4D2B-8412-9F9D9DEC74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89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4.png"/><Relationship Id="rId4" Type="http://schemas.openxmlformats.org/officeDocument/2006/relationships/image" Target="../media/image2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7.png"/><Relationship Id="rId4" Type="http://schemas.openxmlformats.org/officeDocument/2006/relationships/image" Target="../media/image2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1.png"/><Relationship Id="rId7" Type="http://schemas.openxmlformats.org/officeDocument/2006/relationships/image" Target="../media/image28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4.png"/><Relationship Id="rId11" Type="http://schemas.openxmlformats.org/officeDocument/2006/relationships/image" Target="../media/image289.png"/><Relationship Id="rId5" Type="http://schemas.openxmlformats.org/officeDocument/2006/relationships/image" Target="../media/image283.png"/><Relationship Id="rId10" Type="http://schemas.openxmlformats.org/officeDocument/2006/relationships/image" Target="../media/image288.png"/><Relationship Id="rId4" Type="http://schemas.openxmlformats.org/officeDocument/2006/relationships/image" Target="../media/image282.png"/><Relationship Id="rId9" Type="http://schemas.openxmlformats.org/officeDocument/2006/relationships/image" Target="../media/image2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9.png"/><Relationship Id="rId5" Type="http://schemas.openxmlformats.org/officeDocument/2006/relationships/image" Target="../media/image298.png"/><Relationship Id="rId4" Type="http://schemas.openxmlformats.org/officeDocument/2006/relationships/image" Target="../media/image29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7" Type="http://schemas.openxmlformats.org/officeDocument/2006/relationships/image" Target="../media/image29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5" Type="http://schemas.openxmlformats.org/officeDocument/2006/relationships/image" Target="../media/image303.png"/><Relationship Id="rId4" Type="http://schemas.openxmlformats.org/officeDocument/2006/relationships/image" Target="../media/image3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2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www.math.ucsd.edu/~benchow/250-11-1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2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7" Type="http://schemas.openxmlformats.org/officeDocument/2006/relationships/image" Target="../media/image31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3.png"/><Relationship Id="rId5" Type="http://schemas.openxmlformats.org/officeDocument/2006/relationships/image" Target="../media/image312.png"/><Relationship Id="rId4" Type="http://schemas.openxmlformats.org/officeDocument/2006/relationships/image" Target="../media/image3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7.png"/><Relationship Id="rId4" Type="http://schemas.openxmlformats.org/officeDocument/2006/relationships/image" Target="../media/image3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7.png"/><Relationship Id="rId4" Type="http://schemas.openxmlformats.org/officeDocument/2006/relationships/image" Target="../media/image3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gr-qc/0401099.pdf" TargetMode="External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4.png"/><Relationship Id="rId4" Type="http://schemas.openxmlformats.org/officeDocument/2006/relationships/image" Target="../media/image3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lib.net/doc/13872779/the-taylor-expansion-of-a-riemannian-metric" TargetMode="External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.math.cornell.edu/files/Research/SeniorTheses/rudeliusThesis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7" Type="http://schemas.openxmlformats.org/officeDocument/2006/relationships/image" Target="../media/image238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48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49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78545"/>
            <a:ext cx="12192000" cy="1223645"/>
          </a:xfrm>
        </p:spPr>
        <p:txBody>
          <a:bodyPr>
            <a:noAutofit/>
          </a:bodyPr>
          <a:lstStyle/>
          <a:p>
            <a:br>
              <a:rPr lang="en-US" sz="8000">
                <a:solidFill>
                  <a:srgbClr val="C00000"/>
                </a:solidFill>
                <a:latin typeface="+mn-lt"/>
              </a:rPr>
            </a:br>
            <a:br>
              <a:rPr lang="en-US" sz="8000">
                <a:solidFill>
                  <a:srgbClr val="C00000"/>
                </a:solidFill>
                <a:latin typeface="+mn-lt"/>
              </a:rPr>
            </a:br>
            <a:br>
              <a:rPr lang="en-US" sz="8000">
                <a:solidFill>
                  <a:srgbClr val="C00000"/>
                </a:solidFill>
                <a:latin typeface="+mn-lt"/>
              </a:rPr>
            </a:br>
            <a:br>
              <a:rPr lang="en-US" sz="8000">
                <a:solidFill>
                  <a:srgbClr val="C00000"/>
                </a:solidFill>
                <a:latin typeface="+mn-lt"/>
              </a:rPr>
            </a:br>
            <a:r>
              <a:rPr lang="en-US" sz="8000">
                <a:solidFill>
                  <a:srgbClr val="C00000"/>
                </a:solidFill>
                <a:latin typeface="+mn-lt"/>
              </a:rPr>
              <a:t>Geometric Meaning of</a:t>
            </a:r>
            <a:br>
              <a:rPr lang="en-US" sz="8000">
                <a:solidFill>
                  <a:srgbClr val="C00000"/>
                </a:solidFill>
                <a:latin typeface="+mn-lt"/>
              </a:rPr>
            </a:br>
            <a:r>
              <a:rPr lang="en-US" sz="8000">
                <a:solidFill>
                  <a:srgbClr val="C00000"/>
                </a:solidFill>
                <a:latin typeface="+mn-lt"/>
              </a:rPr>
              <a:t>Ricci Curvature Tensor</a:t>
            </a:r>
            <a:br>
              <a:rPr lang="en-US" sz="8000">
                <a:solidFill>
                  <a:srgbClr val="C00000"/>
                </a:solidFill>
                <a:latin typeface="+mn-lt"/>
              </a:rPr>
            </a:br>
            <a:r>
              <a:rPr lang="en-US" sz="8000">
                <a:solidFill>
                  <a:srgbClr val="C00000"/>
                </a:solidFill>
                <a:latin typeface="+mn-lt"/>
              </a:rPr>
              <a:t>and Ricci Scalar</a:t>
            </a:r>
            <a:endParaRPr lang="en-CA" sz="80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0" y="4326756"/>
            <a:ext cx="12192000" cy="219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(Video 24: </a:t>
            </a:r>
            <a:r>
              <a:rPr lang="en-US" sz="4400" u="sng" dirty="0">
                <a:solidFill>
                  <a:srgbClr val="FF0000"/>
                </a:solidFill>
              </a:rPr>
              <a:t>Ricci Tensor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(Videos 22,23: </a:t>
            </a:r>
            <a:r>
              <a:rPr lang="en-US" sz="4400" u="sng" dirty="0">
                <a:solidFill>
                  <a:srgbClr val="FF0000"/>
                </a:solidFill>
              </a:rPr>
              <a:t>Riemann Curvature Tensor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(Link in the description)</a:t>
            </a:r>
            <a:endParaRPr lang="en-CA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12B02-B987-41E4-A942-D503E5085972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4"/>
    </mc:Choice>
    <mc:Fallback xmlns="">
      <p:transition spd="slow" advTm="17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vectors in O.N. basis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EDF049-495B-4AF9-B9EB-BECC724A82A1}"/>
              </a:ext>
            </a:extLst>
          </p:cNvPr>
          <p:cNvGrpSpPr/>
          <p:nvPr/>
        </p:nvGrpSpPr>
        <p:grpSpPr>
          <a:xfrm>
            <a:off x="-164123" y="1055077"/>
            <a:ext cx="4149969" cy="5603631"/>
            <a:chOff x="-164123" y="1055077"/>
            <a:chExt cx="4149969" cy="5603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45DED4B-B06F-484C-A64C-1A5BFB2639F0}"/>
                    </a:ext>
                  </a:extLst>
                </p:cNvPr>
                <p:cNvSpPr/>
                <p:nvPr/>
              </p:nvSpPr>
              <p:spPr>
                <a:xfrm>
                  <a:off x="-164123" y="2710064"/>
                  <a:ext cx="4149969" cy="19621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en-US" sz="4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800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48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48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oMath>
                    </m:oMathPara>
                  </a14:m>
                  <a:endParaRPr lang="en-CA" sz="4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45DED4B-B06F-484C-A64C-1A5BFB263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4123" y="2710064"/>
                  <a:ext cx="4149969" cy="1962150"/>
                </a:xfrm>
                <a:prstGeom prst="rect">
                  <a:avLst/>
                </a:prstGeom>
                <a:blipFill>
                  <a:blip r:embed="rId2"/>
                  <a:stretch>
                    <a:fillRect b="-21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BBCEA7-7027-480B-A39B-8AD0D0D2388A}"/>
                    </a:ext>
                  </a:extLst>
                </p:cNvPr>
                <p:cNvSpPr txBox="1"/>
                <p:nvPr/>
              </p:nvSpPr>
              <p:spPr>
                <a:xfrm>
                  <a:off x="0" y="1154191"/>
                  <a:ext cx="380386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60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6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BBCEA7-7027-480B-A39B-8AD0D0D23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154191"/>
                  <a:ext cx="3803862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30EFBC-6ECD-4361-9C52-3252B387F484}"/>
                </a:ext>
              </a:extLst>
            </p:cNvPr>
            <p:cNvCxnSpPr>
              <a:cxnSpLocks/>
            </p:cNvCxnSpPr>
            <p:nvPr/>
          </p:nvCxnSpPr>
          <p:spPr>
            <a:xfrm>
              <a:off x="3868615" y="1055077"/>
              <a:ext cx="0" cy="5603631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B4FF44-44C7-4A47-85D7-2E3A176848D7}"/>
              </a:ext>
            </a:extLst>
          </p:cNvPr>
          <p:cNvGrpSpPr/>
          <p:nvPr/>
        </p:nvGrpSpPr>
        <p:grpSpPr>
          <a:xfrm>
            <a:off x="3868620" y="1043355"/>
            <a:ext cx="4149969" cy="5603631"/>
            <a:chOff x="-539262" y="1055077"/>
            <a:chExt cx="4149969" cy="5603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14E0A81-2C85-4CC9-B240-BAC81A3553FB}"/>
                    </a:ext>
                  </a:extLst>
                </p:cNvPr>
                <p:cNvSpPr/>
                <p:nvPr/>
              </p:nvSpPr>
              <p:spPr>
                <a:xfrm>
                  <a:off x="-539262" y="3237981"/>
                  <a:ext cx="4149969" cy="19621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en-US" sz="4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800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48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48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4800" b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4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n-CA" sz="4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14E0A81-2C85-4CC9-B240-BAC81A355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39262" y="3237981"/>
                  <a:ext cx="4149969" cy="1962150"/>
                </a:xfrm>
                <a:prstGeom prst="rect">
                  <a:avLst/>
                </a:prstGeom>
                <a:blipFill>
                  <a:blip r:embed="rId4"/>
                  <a:stretch>
                    <a:fillRect t="-20497" b="-211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9E3EE8-EA0A-4D4E-BA2D-90863FDB28E7}"/>
                    </a:ext>
                  </a:extLst>
                </p:cNvPr>
                <p:cNvSpPr txBox="1"/>
                <p:nvPr/>
              </p:nvSpPr>
              <p:spPr>
                <a:xfrm>
                  <a:off x="-351692" y="1154191"/>
                  <a:ext cx="3729611" cy="1339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3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60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6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9E3EE8-EA0A-4D4E-BA2D-90863FDB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1692" y="1154191"/>
                  <a:ext cx="3729611" cy="13398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305DE5-4A6A-436E-BA63-47E301697FB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1" y="1055077"/>
              <a:ext cx="0" cy="5603631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A101CC-2F73-48CA-B276-C3F6A63C640C}"/>
                  </a:ext>
                </a:extLst>
              </p:cNvPr>
              <p:cNvSpPr txBox="1"/>
              <p:nvPr/>
            </p:nvSpPr>
            <p:spPr>
              <a:xfrm>
                <a:off x="7737901" y="795692"/>
                <a:ext cx="4645824" cy="1820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3600" b="0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3600">
                    <a:solidFill>
                      <a:srgbClr val="FF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360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360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A101CC-2F73-48CA-B276-C3F6A63C6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1" y="795692"/>
                <a:ext cx="4645824" cy="1820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06686A-B98A-479D-A47A-02FED4BBA8CC}"/>
                  </a:ext>
                </a:extLst>
              </p:cNvPr>
              <p:cNvSpPr txBox="1"/>
              <p:nvPr/>
            </p:nvSpPr>
            <p:spPr>
              <a:xfrm>
                <a:off x="8147110" y="2617015"/>
                <a:ext cx="3533612" cy="4255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800" i="1">
                                              <a:solidFill>
                                                <a:srgbClr val="FF7C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48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8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FF7C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800" i="1" smtClean="0">
                                              <a:solidFill>
                                                <a:srgbClr val="FF7C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48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8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FF7C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800" i="1">
                                              <a:solidFill>
                                                <a:srgbClr val="FF7C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48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8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FF7C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800" i="1">
                                              <a:solidFill>
                                                <a:srgbClr val="FF7C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48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8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4800" i="1">
                                              <a:solidFill>
                                                <a:srgbClr val="FF7C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sz="4800" b="0" i="1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/>
                  <a:t> 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en-CA" sz="4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06686A-B98A-479D-A47A-02FED4BB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10" y="2617015"/>
                <a:ext cx="3533612" cy="4255139"/>
              </a:xfrm>
              <a:prstGeom prst="rect">
                <a:avLst/>
              </a:prstGeom>
              <a:blipFill>
                <a:blip r:embed="rId7"/>
                <a:stretch>
                  <a:fillRect r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A785CA-5284-412D-8B8F-68C2295B667F}"/>
                  </a:ext>
                </a:extLst>
              </p:cNvPr>
              <p:cNvSpPr/>
              <p:nvPr/>
            </p:nvSpPr>
            <p:spPr>
              <a:xfrm>
                <a:off x="505314" y="5599342"/>
                <a:ext cx="2503357" cy="9784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4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A785CA-5284-412D-8B8F-68C2295B6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4" y="5599342"/>
                <a:ext cx="2503357" cy="978439"/>
              </a:xfrm>
              <a:prstGeom prst="rect">
                <a:avLst/>
              </a:prstGeom>
              <a:blipFill>
                <a:blip r:embed="rId8"/>
                <a:stretch>
                  <a:fillRect r="-5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76FC3C-D76A-44BC-92BD-393584C23C21}"/>
                  </a:ext>
                </a:extLst>
              </p:cNvPr>
              <p:cNvSpPr/>
              <p:nvPr/>
            </p:nvSpPr>
            <p:spPr>
              <a:xfrm>
                <a:off x="4374307" y="5643587"/>
                <a:ext cx="2503357" cy="9784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Sup>
                        <m:sSubSupPr>
                          <m:ctrlP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CA" sz="5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76FC3C-D76A-44BC-92BD-393584C23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07" y="5643587"/>
                <a:ext cx="2503357" cy="978439"/>
              </a:xfrm>
              <a:prstGeom prst="rect">
                <a:avLst/>
              </a:prstGeom>
              <a:blipFill>
                <a:blip r:embed="rId9"/>
                <a:stretch>
                  <a:fillRect r="-17073" b="-1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8D6EE7-DD1C-4DEA-9A03-D29225600B4C}"/>
                  </a:ext>
                </a:extLst>
              </p:cNvPr>
              <p:cNvSpPr/>
              <p:nvPr/>
            </p:nvSpPr>
            <p:spPr>
              <a:xfrm>
                <a:off x="9966454" y="7234773"/>
                <a:ext cx="3673570" cy="1474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4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8D6EE7-DD1C-4DEA-9A03-D29225600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454" y="7234773"/>
                <a:ext cx="3673570" cy="14749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3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A718D6-7758-4612-8B31-812C516CB483}"/>
                  </a:ext>
                </a:extLst>
              </p:cNvPr>
              <p:cNvSpPr/>
              <p:nvPr/>
            </p:nvSpPr>
            <p:spPr>
              <a:xfrm>
                <a:off x="524645" y="-1527648"/>
                <a:ext cx="4257867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A718D6-7758-4612-8B31-812C516CB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5" y="-1527648"/>
                <a:ext cx="4257867" cy="1089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B3BA57-30CA-49BD-B5DC-5F2898772F39}"/>
                  </a:ext>
                </a:extLst>
              </p:cNvPr>
              <p:cNvSpPr/>
              <p:nvPr/>
            </p:nvSpPr>
            <p:spPr>
              <a:xfrm>
                <a:off x="93868" y="969132"/>
                <a:ext cx="6992732" cy="4109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4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540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540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  <m: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540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sSubSup>
                      <m:sSub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sSub>
                      <m:sSubPr>
                        <m:ctrlP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CA" sz="5400"/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B3BA57-30CA-49BD-B5DC-5F2898772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" y="969132"/>
                <a:ext cx="6992732" cy="4109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4B0435-7B43-4B98-946E-7B476689658B}"/>
                  </a:ext>
                </a:extLst>
              </p:cNvPr>
              <p:cNvSpPr/>
              <p:nvPr/>
            </p:nvSpPr>
            <p:spPr>
              <a:xfrm>
                <a:off x="95250" y="5693534"/>
                <a:ext cx="12001500" cy="90794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acc>
                            <m:accPr>
                              <m:chr m:val="̃"/>
                              <m:ctrlPr>
                                <a:rPr lang="en-US" sz="5300" b="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b="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func>
                      <m:r>
                        <a:rPr lang="en-US" sz="5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5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3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5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sz="5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5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3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5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sz="5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5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53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d>
                      <m:r>
                        <a:rPr lang="en-US" sz="5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53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530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sz="53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5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530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4B0435-7B43-4B98-946E-7B4766896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5693534"/>
                <a:ext cx="12001500" cy="907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C31C94-EB99-4621-87FD-EE49D2A3F31A}"/>
                  </a:ext>
                </a:extLst>
              </p:cNvPr>
              <p:cNvSpPr/>
              <p:nvPr/>
            </p:nvSpPr>
            <p:spPr>
              <a:xfrm>
                <a:off x="8038331" y="1834372"/>
                <a:ext cx="4035681" cy="2872389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800"/>
                  <a:t>Basis Volume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func>
                    </m:oMath>
                  </m:oMathPara>
                </a14:m>
                <a:endParaRPr lang="en-US" sz="60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acc>
                                <m:accPr>
                                  <m:chr m:val="̃"/>
                                  <m:ctrlPr>
                                    <a:rPr lang="en-US" sz="6000" i="1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i="1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func>
                        </m:e>
                      </m:rad>
                    </m:oMath>
                  </m:oMathPara>
                </a14:m>
                <a:endParaRPr lang="en-US" sz="6000" b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C31C94-EB99-4621-87FD-EE49D2A3F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331" y="1834372"/>
                <a:ext cx="4035681" cy="2872389"/>
              </a:xfrm>
              <a:prstGeom prst="rect">
                <a:avLst/>
              </a:prstGeom>
              <a:blipFill>
                <a:blip r:embed="rId5"/>
                <a:stretch>
                  <a:fillRect l="-6259" t="-3750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7EED80E-9AD5-4594-8554-4B87A7A8AB0D}"/>
              </a:ext>
            </a:extLst>
          </p:cNvPr>
          <p:cNvSpPr txBox="1"/>
          <p:nvPr/>
        </p:nvSpPr>
        <p:spPr>
          <a:xfrm>
            <a:off x="158612" y="192306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arbitrary basis</a:t>
            </a:r>
          </a:p>
        </p:txBody>
      </p:sp>
    </p:spTree>
    <p:extLst>
      <p:ext uri="{BB962C8B-B14F-4D97-AF65-F5344CB8AC3E}">
        <p14:creationId xmlns:p14="http://schemas.microsoft.com/office/powerpoint/2010/main" val="3295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A718D6-7758-4612-8B31-812C516CB483}"/>
                  </a:ext>
                </a:extLst>
              </p:cNvPr>
              <p:cNvSpPr/>
              <p:nvPr/>
            </p:nvSpPr>
            <p:spPr>
              <a:xfrm>
                <a:off x="524645" y="-1527648"/>
                <a:ext cx="4257867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A718D6-7758-4612-8B31-812C516CB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5" y="-1527648"/>
                <a:ext cx="4257867" cy="1089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B3BA57-30CA-49BD-B5DC-5F2898772F39}"/>
                  </a:ext>
                </a:extLst>
              </p:cNvPr>
              <p:cNvSpPr/>
              <p:nvPr/>
            </p:nvSpPr>
            <p:spPr>
              <a:xfrm>
                <a:off x="93868" y="969132"/>
                <a:ext cx="10416814" cy="5135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b="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40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CA" sz="540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CA" sz="540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sSubSup>
                      <m:sSub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sSub>
                      <m:sSubPr>
                        <m:ctrlP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CA" sz="5400"/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B3BA57-30CA-49BD-B5DC-5F2898772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" y="969132"/>
                <a:ext cx="10416814" cy="5135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4B0435-7B43-4B98-946E-7B476689658B}"/>
                  </a:ext>
                </a:extLst>
              </p:cNvPr>
              <p:cNvSpPr/>
              <p:nvPr/>
            </p:nvSpPr>
            <p:spPr>
              <a:xfrm>
                <a:off x="4434810" y="5693534"/>
                <a:ext cx="7609705" cy="1015663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acc>
                            <m:accPr>
                              <m:chr m:val="̃"/>
                              <m:ctrlPr>
                                <a:rPr lang="en-US" sz="6000" b="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fun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6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CA" sz="600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4B0435-7B43-4B98-946E-7B4766896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10" y="5693534"/>
                <a:ext cx="7609705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C31C94-EB99-4621-87FD-EE49D2A3F31A}"/>
                  </a:ext>
                </a:extLst>
              </p:cNvPr>
              <p:cNvSpPr/>
              <p:nvPr/>
            </p:nvSpPr>
            <p:spPr>
              <a:xfrm>
                <a:off x="8038331" y="1834372"/>
                <a:ext cx="4035681" cy="2872389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800"/>
                  <a:t>Basis Volume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en-US" sz="60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acc>
                                <m:accPr>
                                  <m:chr m:val="̃"/>
                                  <m:ctrlPr>
                                    <a:rPr lang="en-US" sz="6000" i="1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i="1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func>
                        </m:e>
                      </m:rad>
                    </m:oMath>
                  </m:oMathPara>
                </a14:m>
                <a:endParaRPr lang="en-US" sz="6000" b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C31C94-EB99-4621-87FD-EE49D2A3F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331" y="1834372"/>
                <a:ext cx="4035681" cy="2872389"/>
              </a:xfrm>
              <a:prstGeom prst="rect">
                <a:avLst/>
              </a:prstGeom>
              <a:blipFill>
                <a:blip r:embed="rId5"/>
                <a:stretch>
                  <a:fillRect l="-6259" t="-3750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7EED80E-9AD5-4594-8554-4B87A7A8AB0D}"/>
              </a:ext>
            </a:extLst>
          </p:cNvPr>
          <p:cNvSpPr txBox="1"/>
          <p:nvPr/>
        </p:nvSpPr>
        <p:spPr>
          <a:xfrm>
            <a:off x="158612" y="192306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arbitrary basis</a:t>
            </a:r>
          </a:p>
        </p:txBody>
      </p:sp>
    </p:spTree>
    <p:extLst>
      <p:ext uri="{BB962C8B-B14F-4D97-AF65-F5344CB8AC3E}">
        <p14:creationId xmlns:p14="http://schemas.microsoft.com/office/powerpoint/2010/main" val="313371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arbitrary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F91CA4-2E3A-4D80-9EDD-4D775B13C3E8}"/>
                  </a:ext>
                </a:extLst>
              </p:cNvPr>
              <p:cNvSpPr/>
              <p:nvPr/>
            </p:nvSpPr>
            <p:spPr>
              <a:xfrm>
                <a:off x="0" y="3151110"/>
                <a:ext cx="12630583" cy="13553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4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4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func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eg</m:t>
                              </m:r>
                            </m:fName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CA" sz="4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F91CA4-2E3A-4D80-9EDD-4D775B13C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51110"/>
                <a:ext cx="12630583" cy="1355342"/>
              </a:xfrm>
              <a:prstGeom prst="rect">
                <a:avLst/>
              </a:prstGeom>
              <a:blipFill>
                <a:blip r:embed="rId2"/>
                <a:stretch>
                  <a:fillRect b="-139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207A4F-0DE9-434A-AC2B-6DC53B2FE82A}"/>
                  </a:ext>
                </a:extLst>
              </p:cNvPr>
              <p:cNvSpPr txBox="1"/>
              <p:nvPr/>
            </p:nvSpPr>
            <p:spPr>
              <a:xfrm>
                <a:off x="4955890" y="1011409"/>
                <a:ext cx="4924425" cy="175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207A4F-0DE9-434A-AC2B-6DC53B2F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890" y="1011409"/>
                <a:ext cx="4924425" cy="1755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070D8FE-87D7-4923-A7EB-9B09CC4E098B}"/>
              </a:ext>
            </a:extLst>
          </p:cNvPr>
          <p:cNvGrpSpPr/>
          <p:nvPr/>
        </p:nvGrpSpPr>
        <p:grpSpPr>
          <a:xfrm>
            <a:off x="217637" y="925277"/>
            <a:ext cx="3664325" cy="2040927"/>
            <a:chOff x="5447138" y="1519932"/>
            <a:chExt cx="5557908" cy="3095601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5417352E-98A4-44C2-99B2-0433DDA271D2}"/>
                </a:ext>
              </a:extLst>
            </p:cNvPr>
            <p:cNvSpPr/>
            <p:nvPr/>
          </p:nvSpPr>
          <p:spPr>
            <a:xfrm rot="21008864">
              <a:off x="5950314" y="2033401"/>
              <a:ext cx="5054732" cy="1898366"/>
            </a:xfrm>
            <a:prstGeom prst="parallelogram">
              <a:avLst>
                <a:gd name="adj" fmla="val 659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774718-7AFA-4761-925A-6366C8BE6385}"/>
                </a:ext>
              </a:extLst>
            </p:cNvPr>
            <p:cNvGrpSpPr/>
            <p:nvPr/>
          </p:nvGrpSpPr>
          <p:grpSpPr>
            <a:xfrm rot="16200000">
              <a:off x="6931429" y="1407015"/>
              <a:ext cx="2165927" cy="3759769"/>
              <a:chOff x="8729606" y="2954675"/>
              <a:chExt cx="1074101" cy="18645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6558AC9-259F-44DF-8AE9-2FB6C72103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951329" y="3734189"/>
                <a:ext cx="1863264" cy="306708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AF2406C-CBF3-4636-8217-51F938E995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26221" y="2658060"/>
                <a:ext cx="480871" cy="1074101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118F0C-08A0-455B-B5D6-03560114B7E6}"/>
                    </a:ext>
                  </a:extLst>
                </p:cNvPr>
                <p:cNvSpPr txBox="1"/>
                <p:nvPr/>
              </p:nvSpPr>
              <p:spPr>
                <a:xfrm>
                  <a:off x="10063827" y="3214574"/>
                  <a:ext cx="883254" cy="1400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8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118F0C-08A0-455B-B5D6-03560114B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3827" y="3214574"/>
                  <a:ext cx="883254" cy="1400959"/>
                </a:xfrm>
                <a:prstGeom prst="rect">
                  <a:avLst/>
                </a:prstGeom>
                <a:blipFill>
                  <a:blip r:embed="rId4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1BE2A72-2FE8-42E9-AEB8-F7B9F464F7D7}"/>
                    </a:ext>
                  </a:extLst>
                </p:cNvPr>
                <p:cNvSpPr txBox="1"/>
                <p:nvPr/>
              </p:nvSpPr>
              <p:spPr>
                <a:xfrm>
                  <a:off x="5447138" y="1519932"/>
                  <a:ext cx="897489" cy="923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8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1BE2A72-2FE8-42E9-AEB8-F7B9F464F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7138" y="1519932"/>
                  <a:ext cx="897489" cy="923650"/>
                </a:xfrm>
                <a:prstGeom prst="rect">
                  <a:avLst/>
                </a:prstGeom>
                <a:blipFill>
                  <a:blip r:embed="rId5"/>
                  <a:stretch>
                    <a:fillRect r="-11340" b="-37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651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arbitrary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F91CA4-2E3A-4D80-9EDD-4D775B13C3E8}"/>
                  </a:ext>
                </a:extLst>
              </p:cNvPr>
              <p:cNvSpPr/>
              <p:nvPr/>
            </p:nvSpPr>
            <p:spPr>
              <a:xfrm>
                <a:off x="58994" y="4050760"/>
                <a:ext cx="12192000" cy="10669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6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sz="6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eg</m:t>
                              </m:r>
                            </m:fName>
                            <m:e>
                              <m:r>
                                <a:rPr lang="en-US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6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6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6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6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6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6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6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6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6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6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6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6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6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6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6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CA" sz="6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F91CA4-2E3A-4D80-9EDD-4D775B13C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4" y="4050760"/>
                <a:ext cx="12192000" cy="1066930"/>
              </a:xfrm>
              <a:prstGeom prst="rect">
                <a:avLst/>
              </a:prstGeom>
              <a:blipFill>
                <a:blip r:embed="rId2"/>
                <a:stretch>
                  <a:fillRect b="-732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207A4F-0DE9-434A-AC2B-6DC53B2FE82A}"/>
                  </a:ext>
                </a:extLst>
              </p:cNvPr>
              <p:cNvSpPr txBox="1"/>
              <p:nvPr/>
            </p:nvSpPr>
            <p:spPr>
              <a:xfrm>
                <a:off x="5398342" y="1217887"/>
                <a:ext cx="5605252" cy="1962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5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5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207A4F-0DE9-434A-AC2B-6DC53B2F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342" y="1217887"/>
                <a:ext cx="5605252" cy="1962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68DCD98-F095-407E-8458-96115859DA51}"/>
              </a:ext>
            </a:extLst>
          </p:cNvPr>
          <p:cNvGrpSpPr/>
          <p:nvPr/>
        </p:nvGrpSpPr>
        <p:grpSpPr>
          <a:xfrm>
            <a:off x="766714" y="1521985"/>
            <a:ext cx="3211453" cy="2407010"/>
            <a:chOff x="8081914" y="1021296"/>
            <a:chExt cx="3211453" cy="240701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9F0C8EE9-2781-4B93-8101-0BC6156AD758}"/>
                </a:ext>
              </a:extLst>
            </p:cNvPr>
            <p:cNvSpPr/>
            <p:nvPr/>
          </p:nvSpPr>
          <p:spPr>
            <a:xfrm rot="20438636">
              <a:off x="8081914" y="1021296"/>
              <a:ext cx="3211453" cy="1651514"/>
            </a:xfrm>
            <a:prstGeom prst="parallelogram">
              <a:avLst>
                <a:gd name="adj" fmla="val 1641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EDA88B-808A-4144-A8A3-5B15DCDCA9DA}"/>
                    </a:ext>
                  </a:extLst>
                </p:cNvPr>
                <p:cNvSpPr txBox="1"/>
                <p:nvPr/>
              </p:nvSpPr>
              <p:spPr>
                <a:xfrm>
                  <a:off x="9756538" y="2781654"/>
                  <a:ext cx="649922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EDA88B-808A-4144-A8A3-5B15DCDCA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538" y="2781654"/>
                  <a:ext cx="649922" cy="6466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F9DB35-91F6-43C5-9182-42CFF35634EB}"/>
                    </a:ext>
                  </a:extLst>
                </p:cNvPr>
                <p:cNvSpPr txBox="1"/>
                <p:nvPr/>
              </p:nvSpPr>
              <p:spPr>
                <a:xfrm>
                  <a:off x="8415319" y="1739202"/>
                  <a:ext cx="659411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F9DB35-91F6-43C5-9182-42CFF3563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319" y="1739202"/>
                  <a:ext cx="659411" cy="6466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92E761-973E-4B2C-9AD0-E8CD01AAC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5370" y="2180492"/>
              <a:ext cx="2743200" cy="961294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FD951B-6409-4B65-9069-DC1A51D057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6881" y="1449195"/>
              <a:ext cx="337179" cy="1692590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7DBEBD9-574B-4804-97B1-4676E90DB1CE}"/>
                </a:ext>
              </a:extLst>
            </p:cNvPr>
            <p:cNvGrpSpPr/>
            <p:nvPr/>
          </p:nvGrpSpPr>
          <p:grpSpPr>
            <a:xfrm rot="16200000">
              <a:off x="8763810" y="2087164"/>
              <a:ext cx="762058" cy="1394200"/>
              <a:chOff x="8707773" y="2923160"/>
              <a:chExt cx="573201" cy="1048682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5C91ABA-F043-49D4-B0BF-91A6AA1C43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269743" y="3361190"/>
                <a:ext cx="1048682" cy="17262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F81EEED-0366-487B-9034-FD97C50D26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881867" y="2802414"/>
                <a:ext cx="246846" cy="55136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635218-604A-4B23-B5B2-D5745A6DF6DB}"/>
                  </a:ext>
                </a:extLst>
              </p:cNvPr>
              <p:cNvSpPr txBox="1"/>
              <p:nvPr/>
            </p:nvSpPr>
            <p:spPr>
              <a:xfrm>
                <a:off x="3869425" y="2520661"/>
                <a:ext cx="7568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5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635218-604A-4B23-B5B2-D5745A6DF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425" y="2520661"/>
                <a:ext cx="75687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BDE4E2-6B0D-4BD4-8AF6-A62375B3281C}"/>
                  </a:ext>
                </a:extLst>
              </p:cNvPr>
              <p:cNvSpPr txBox="1"/>
              <p:nvPr/>
            </p:nvSpPr>
            <p:spPr>
              <a:xfrm>
                <a:off x="329813" y="1045823"/>
                <a:ext cx="8733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5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BDE4E2-6B0D-4BD4-8AF6-A62375B32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3" y="1045823"/>
                <a:ext cx="873381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1AFC4A-A867-4D21-B9F5-073F7EECE6D7}"/>
                  </a:ext>
                </a:extLst>
              </p:cNvPr>
              <p:cNvSpPr/>
              <p:nvPr/>
            </p:nvSpPr>
            <p:spPr>
              <a:xfrm>
                <a:off x="4020111" y="7369149"/>
                <a:ext cx="4917412" cy="919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1AFC4A-A867-4D21-B9F5-073F7EECE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11" y="7369149"/>
                <a:ext cx="4917412" cy="9194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5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arbitrary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F91CA4-2E3A-4D80-9EDD-4D775B13C3E8}"/>
                  </a:ext>
                </a:extLst>
              </p:cNvPr>
              <p:cNvSpPr/>
              <p:nvPr/>
            </p:nvSpPr>
            <p:spPr>
              <a:xfrm>
                <a:off x="530941" y="4050760"/>
                <a:ext cx="9674943" cy="10669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6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sz="6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eg</m:t>
                              </m:r>
                            </m:fName>
                            <m:e>
                              <m:r>
                                <a:rPr lang="en-US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6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6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F91CA4-2E3A-4D80-9EDD-4D775B13C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1" y="4050760"/>
                <a:ext cx="9674943" cy="1066930"/>
              </a:xfrm>
              <a:prstGeom prst="rect">
                <a:avLst/>
              </a:prstGeom>
              <a:blipFill>
                <a:blip r:embed="rId2"/>
                <a:stretch>
                  <a:fillRect b="-210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207A4F-0DE9-434A-AC2B-6DC53B2FE82A}"/>
                  </a:ext>
                </a:extLst>
              </p:cNvPr>
              <p:cNvSpPr txBox="1"/>
              <p:nvPr/>
            </p:nvSpPr>
            <p:spPr>
              <a:xfrm>
                <a:off x="5398342" y="1217887"/>
                <a:ext cx="5605252" cy="1962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5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5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207A4F-0DE9-434A-AC2B-6DC53B2F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342" y="1217887"/>
                <a:ext cx="5605252" cy="1962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68DCD98-F095-407E-8458-96115859DA51}"/>
              </a:ext>
            </a:extLst>
          </p:cNvPr>
          <p:cNvGrpSpPr/>
          <p:nvPr/>
        </p:nvGrpSpPr>
        <p:grpSpPr>
          <a:xfrm>
            <a:off x="766714" y="1521985"/>
            <a:ext cx="3211453" cy="2407010"/>
            <a:chOff x="8081914" y="1021296"/>
            <a:chExt cx="3211453" cy="240701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9F0C8EE9-2781-4B93-8101-0BC6156AD758}"/>
                </a:ext>
              </a:extLst>
            </p:cNvPr>
            <p:cNvSpPr/>
            <p:nvPr/>
          </p:nvSpPr>
          <p:spPr>
            <a:xfrm rot="20438636">
              <a:off x="8081914" y="1021296"/>
              <a:ext cx="3211453" cy="1651514"/>
            </a:xfrm>
            <a:prstGeom prst="parallelogram">
              <a:avLst>
                <a:gd name="adj" fmla="val 1641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EDA88B-808A-4144-A8A3-5B15DCDCA9DA}"/>
                    </a:ext>
                  </a:extLst>
                </p:cNvPr>
                <p:cNvSpPr txBox="1"/>
                <p:nvPr/>
              </p:nvSpPr>
              <p:spPr>
                <a:xfrm>
                  <a:off x="9756538" y="2781654"/>
                  <a:ext cx="649922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EDA88B-808A-4144-A8A3-5B15DCDCA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538" y="2781654"/>
                  <a:ext cx="649922" cy="6466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F9DB35-91F6-43C5-9182-42CFF35634EB}"/>
                    </a:ext>
                  </a:extLst>
                </p:cNvPr>
                <p:cNvSpPr txBox="1"/>
                <p:nvPr/>
              </p:nvSpPr>
              <p:spPr>
                <a:xfrm>
                  <a:off x="8415319" y="1739202"/>
                  <a:ext cx="659411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F9DB35-91F6-43C5-9182-42CFF3563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319" y="1739202"/>
                  <a:ext cx="659411" cy="6466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92E761-973E-4B2C-9AD0-E8CD01AAC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5370" y="2180492"/>
              <a:ext cx="2743200" cy="961294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FD951B-6409-4B65-9069-DC1A51D057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6881" y="1449195"/>
              <a:ext cx="337179" cy="1692590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7DBEBD9-574B-4804-97B1-4676E90DB1CE}"/>
                </a:ext>
              </a:extLst>
            </p:cNvPr>
            <p:cNvGrpSpPr/>
            <p:nvPr/>
          </p:nvGrpSpPr>
          <p:grpSpPr>
            <a:xfrm rot="16200000">
              <a:off x="8763810" y="2087164"/>
              <a:ext cx="762058" cy="1394200"/>
              <a:chOff x="8707773" y="2923160"/>
              <a:chExt cx="573201" cy="1048682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5C91ABA-F043-49D4-B0BF-91A6AA1C43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269743" y="3361190"/>
                <a:ext cx="1048682" cy="17262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F81EEED-0366-487B-9034-FD97C50D26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881867" y="2802414"/>
                <a:ext cx="246846" cy="55136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635218-604A-4B23-B5B2-D5745A6DF6DB}"/>
                  </a:ext>
                </a:extLst>
              </p:cNvPr>
              <p:cNvSpPr txBox="1"/>
              <p:nvPr/>
            </p:nvSpPr>
            <p:spPr>
              <a:xfrm>
                <a:off x="3869425" y="2520661"/>
                <a:ext cx="7568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5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635218-604A-4B23-B5B2-D5745A6DF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425" y="2520661"/>
                <a:ext cx="75687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BDE4E2-6B0D-4BD4-8AF6-A62375B3281C}"/>
                  </a:ext>
                </a:extLst>
              </p:cNvPr>
              <p:cNvSpPr txBox="1"/>
              <p:nvPr/>
            </p:nvSpPr>
            <p:spPr>
              <a:xfrm>
                <a:off x="329813" y="1045823"/>
                <a:ext cx="8733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5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BDE4E2-6B0D-4BD4-8AF6-A62375B32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3" y="1045823"/>
                <a:ext cx="873381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1AFC4A-A867-4D21-B9F5-073F7EECE6D7}"/>
                  </a:ext>
                </a:extLst>
              </p:cNvPr>
              <p:cNvSpPr/>
              <p:nvPr/>
            </p:nvSpPr>
            <p:spPr>
              <a:xfrm>
                <a:off x="4020111" y="7369149"/>
                <a:ext cx="4917412" cy="919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1AFC4A-A867-4D21-B9F5-073F7EECE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11" y="7369149"/>
                <a:ext cx="4917412" cy="9194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AB04972-B3B1-4C01-A0F6-6EE9EA3692C1}"/>
              </a:ext>
            </a:extLst>
          </p:cNvPr>
          <p:cNvSpPr/>
          <p:nvPr/>
        </p:nvSpPr>
        <p:spPr>
          <a:xfrm>
            <a:off x="3523582" y="6083698"/>
            <a:ext cx="7095256" cy="919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>
                <a:solidFill>
                  <a:srgbClr val="7030A0"/>
                </a:solidFill>
              </a:rPr>
              <a:t>“Volume Form” components</a:t>
            </a:r>
            <a:endParaRPr lang="en-CA" sz="4000">
              <a:solidFill>
                <a:srgbClr val="7030A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D97396F-A2F5-460C-A168-1E1C594E4BD1}"/>
              </a:ext>
            </a:extLst>
          </p:cNvPr>
          <p:cNvSpPr/>
          <p:nvPr/>
        </p:nvSpPr>
        <p:spPr>
          <a:xfrm rot="16200000">
            <a:off x="6105952" y="3876485"/>
            <a:ext cx="426648" cy="3501336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arbitrary vectors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F1DAC9-49C2-478C-83AC-48B860425CAE}"/>
              </a:ext>
            </a:extLst>
          </p:cNvPr>
          <p:cNvGrpSpPr/>
          <p:nvPr/>
        </p:nvGrpSpPr>
        <p:grpSpPr>
          <a:xfrm>
            <a:off x="187570" y="1236253"/>
            <a:ext cx="2869703" cy="2876580"/>
            <a:chOff x="799122" y="1728621"/>
            <a:chExt cx="3764003" cy="37730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6EDAF6-CD3E-41F5-925C-D4F631925959}"/>
                </a:ext>
              </a:extLst>
            </p:cNvPr>
            <p:cNvSpPr/>
            <p:nvPr/>
          </p:nvSpPr>
          <p:spPr>
            <a:xfrm>
              <a:off x="1323974" y="2914650"/>
              <a:ext cx="2047875" cy="19621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789AF9A-933E-48AF-9578-BEFED60C0E7C}"/>
                </a:ext>
              </a:extLst>
            </p:cNvPr>
            <p:cNvGrpSpPr/>
            <p:nvPr/>
          </p:nvGrpSpPr>
          <p:grpSpPr>
            <a:xfrm rot="16200000">
              <a:off x="1360467" y="2862569"/>
              <a:ext cx="1967223" cy="2055542"/>
              <a:chOff x="8729607" y="2943040"/>
              <a:chExt cx="975562" cy="10193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FB836F2-6EDC-4B32-98C3-C0DFD801F6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26363" y="3459156"/>
                <a:ext cx="1006488" cy="0"/>
              </a:xfrm>
              <a:prstGeom prst="straightConnector1">
                <a:avLst/>
              </a:prstGeom>
              <a:ln w="1016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051AB80-0E51-47C4-A6A9-62407FDFC9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211571" y="2461076"/>
                <a:ext cx="11634" cy="975562"/>
              </a:xfrm>
              <a:prstGeom prst="straightConnector1">
                <a:avLst/>
              </a:prstGeom>
              <a:ln w="1016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8543912-63E4-4E58-A97B-52260CB1462B}"/>
                    </a:ext>
                  </a:extLst>
                </p:cNvPr>
                <p:cNvSpPr txBox="1"/>
                <p:nvPr/>
              </p:nvSpPr>
              <p:spPr>
                <a:xfrm>
                  <a:off x="3404617" y="4411679"/>
                  <a:ext cx="1158508" cy="1089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8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8543912-63E4-4E58-A97B-52260CB14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617" y="4411679"/>
                  <a:ext cx="1158508" cy="10899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061F06-AE25-4F12-8300-F538B719BBB9}"/>
                    </a:ext>
                  </a:extLst>
                </p:cNvPr>
                <p:cNvSpPr txBox="1"/>
                <p:nvPr/>
              </p:nvSpPr>
              <p:spPr>
                <a:xfrm>
                  <a:off x="799122" y="1728621"/>
                  <a:ext cx="1177178" cy="1089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8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061F06-AE25-4F12-8300-F538B719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22" y="1728621"/>
                  <a:ext cx="1177178" cy="10899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713049-7059-434F-94E3-D20DABF030C7}"/>
              </a:ext>
            </a:extLst>
          </p:cNvPr>
          <p:cNvGrpSpPr/>
          <p:nvPr/>
        </p:nvGrpSpPr>
        <p:grpSpPr>
          <a:xfrm>
            <a:off x="3609766" y="1013767"/>
            <a:ext cx="3398854" cy="2670136"/>
            <a:chOff x="5849794" y="759358"/>
            <a:chExt cx="5155252" cy="4049961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40A42E7-5811-4FF8-BC13-3DE59E339C51}"/>
                </a:ext>
              </a:extLst>
            </p:cNvPr>
            <p:cNvSpPr/>
            <p:nvPr/>
          </p:nvSpPr>
          <p:spPr>
            <a:xfrm rot="21008864">
              <a:off x="5950314" y="2033401"/>
              <a:ext cx="5054732" cy="1898366"/>
            </a:xfrm>
            <a:prstGeom prst="parallelogram">
              <a:avLst>
                <a:gd name="adj" fmla="val 659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2DD922-E72C-444E-BC0F-1B447115CF7E}"/>
                </a:ext>
              </a:extLst>
            </p:cNvPr>
            <p:cNvGrpSpPr/>
            <p:nvPr/>
          </p:nvGrpSpPr>
          <p:grpSpPr>
            <a:xfrm rot="16200000">
              <a:off x="6931429" y="1407015"/>
              <a:ext cx="2165927" cy="3759769"/>
              <a:chOff x="8729606" y="2954675"/>
              <a:chExt cx="1074101" cy="18645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C939F15-B8ED-4554-8EFB-1AD65CD037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951329" y="3734189"/>
                <a:ext cx="1863264" cy="306708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7F3973B-CF97-45B9-AA80-257436176D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26221" y="2658060"/>
                <a:ext cx="480871" cy="1074101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/>
                <p:nvPr/>
              </p:nvSpPr>
              <p:spPr>
                <a:xfrm>
                  <a:off x="9526953" y="3885668"/>
                  <a:ext cx="883254" cy="923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8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6953" y="3885668"/>
                  <a:ext cx="883254" cy="923651"/>
                </a:xfrm>
                <a:prstGeom prst="rect">
                  <a:avLst/>
                </a:prstGeom>
                <a:blipFill>
                  <a:blip r:embed="rId4"/>
                  <a:stretch>
                    <a:fillRect r="-11579" b="-37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/>
                <p:nvPr/>
              </p:nvSpPr>
              <p:spPr>
                <a:xfrm>
                  <a:off x="5849794" y="759358"/>
                  <a:ext cx="897489" cy="923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8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794" y="759358"/>
                  <a:ext cx="897489" cy="923650"/>
                </a:xfrm>
                <a:prstGeom prst="rect">
                  <a:avLst/>
                </a:prstGeom>
                <a:blipFill>
                  <a:blip r:embed="rId5"/>
                  <a:stretch>
                    <a:fillRect r="-11340" b="-37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/>
              <p:nvPr/>
            </p:nvSpPr>
            <p:spPr>
              <a:xfrm>
                <a:off x="7734610" y="3545699"/>
                <a:ext cx="3975960" cy="1478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610" y="3545699"/>
                <a:ext cx="3975960" cy="1478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7085C-270F-4D83-A4AD-E1D82CB7DFC4}"/>
              </a:ext>
            </a:extLst>
          </p:cNvPr>
          <p:cNvCxnSpPr>
            <a:cxnSpLocks/>
          </p:cNvCxnSpPr>
          <p:nvPr/>
        </p:nvCxnSpPr>
        <p:spPr>
          <a:xfrm>
            <a:off x="3235570" y="1031631"/>
            <a:ext cx="0" cy="562707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430B648-F9B2-41F1-9E45-E0093C1E4BAF}"/>
                  </a:ext>
                </a:extLst>
              </p:cNvPr>
              <p:cNvSpPr/>
              <p:nvPr/>
            </p:nvSpPr>
            <p:spPr>
              <a:xfrm>
                <a:off x="470774" y="5213810"/>
                <a:ext cx="2294026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600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430B648-F9B2-41F1-9E45-E0093C1E4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4" y="5213810"/>
                <a:ext cx="2294026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83087A-6760-403B-A9F2-5B2C69951497}"/>
                  </a:ext>
                </a:extLst>
              </p:cNvPr>
              <p:cNvSpPr/>
              <p:nvPr/>
            </p:nvSpPr>
            <p:spPr>
              <a:xfrm>
                <a:off x="7542113" y="5170735"/>
                <a:ext cx="4814010" cy="1457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4000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4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dirty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func>
                            </m:e>
                          </m:rad>
                        </m:e>
                      </m:d>
                      <m:d>
                        <m:d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CA" sz="400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83087A-6760-403B-A9F2-5B2C69951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113" y="5170735"/>
                <a:ext cx="4814010" cy="1457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308DB2-588E-4B8C-904F-49F09E3ECE49}"/>
              </a:ext>
            </a:extLst>
          </p:cNvPr>
          <p:cNvCxnSpPr>
            <a:cxnSpLocks/>
          </p:cNvCxnSpPr>
          <p:nvPr/>
        </p:nvCxnSpPr>
        <p:spPr>
          <a:xfrm>
            <a:off x="7303478" y="1019909"/>
            <a:ext cx="0" cy="562707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CB0A28D-15DF-43A5-AC4C-57D038C4EB55}"/>
                  </a:ext>
                </a:extLst>
              </p:cNvPr>
              <p:cNvSpPr/>
              <p:nvPr/>
            </p:nvSpPr>
            <p:spPr>
              <a:xfrm>
                <a:off x="3453390" y="4604209"/>
                <a:ext cx="4219873" cy="2133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6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6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en-CA" sz="60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CA" sz="60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CB0A28D-15DF-43A5-AC4C-57D038C4E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90" y="4604209"/>
                <a:ext cx="4219873" cy="21337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942EDAD-85EC-4DD1-B4EB-6E973338BD2D}"/>
              </a:ext>
            </a:extLst>
          </p:cNvPr>
          <p:cNvGrpSpPr/>
          <p:nvPr/>
        </p:nvGrpSpPr>
        <p:grpSpPr>
          <a:xfrm>
            <a:off x="8081914" y="1138526"/>
            <a:ext cx="3211453" cy="2407010"/>
            <a:chOff x="8081914" y="1021296"/>
            <a:chExt cx="3211453" cy="2407010"/>
          </a:xfrm>
        </p:grpSpPr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664AA433-91A8-4812-9E84-2F5DCEDDD34D}"/>
                </a:ext>
              </a:extLst>
            </p:cNvPr>
            <p:cNvSpPr/>
            <p:nvPr/>
          </p:nvSpPr>
          <p:spPr>
            <a:xfrm rot="20438636">
              <a:off x="8081914" y="1021296"/>
              <a:ext cx="3211453" cy="1651514"/>
            </a:xfrm>
            <a:prstGeom prst="parallelogram">
              <a:avLst>
                <a:gd name="adj" fmla="val 1641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092614-823A-4865-9055-8CCB300D0BCB}"/>
                    </a:ext>
                  </a:extLst>
                </p:cNvPr>
                <p:cNvSpPr txBox="1"/>
                <p:nvPr/>
              </p:nvSpPr>
              <p:spPr>
                <a:xfrm>
                  <a:off x="9756538" y="2781654"/>
                  <a:ext cx="649922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092614-823A-4865-9055-8CCB300D0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538" y="2781654"/>
                  <a:ext cx="649922" cy="6466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1FECE91-3BEB-41DD-9223-FE0E6CFFA3F3}"/>
                    </a:ext>
                  </a:extLst>
                </p:cNvPr>
                <p:cNvSpPr txBox="1"/>
                <p:nvPr/>
              </p:nvSpPr>
              <p:spPr>
                <a:xfrm>
                  <a:off x="8415319" y="1739202"/>
                  <a:ext cx="659411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1FECE91-3BEB-41DD-9223-FE0E6CFF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319" y="1739202"/>
                  <a:ext cx="659411" cy="6466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5D3D482-8279-4D58-B41B-BF693E022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5370" y="2180492"/>
              <a:ext cx="2743200" cy="961294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A0E412E-BF35-41B3-845A-84DD59B13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6881" y="1449195"/>
              <a:ext cx="337179" cy="1692590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E33A03-38A9-4254-B304-D4A8BB37D86D}"/>
                </a:ext>
              </a:extLst>
            </p:cNvPr>
            <p:cNvGrpSpPr/>
            <p:nvPr/>
          </p:nvGrpSpPr>
          <p:grpSpPr>
            <a:xfrm rot="16200000">
              <a:off x="8763810" y="2087164"/>
              <a:ext cx="762058" cy="1394200"/>
              <a:chOff x="8707773" y="2923160"/>
              <a:chExt cx="573201" cy="1048682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04B2C24-F344-4D84-9473-188DEB4918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269743" y="3361190"/>
                <a:ext cx="1048682" cy="17262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8DF1378-DE96-4C09-9D47-FD5AC9E721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881867" y="2802414"/>
                <a:ext cx="246846" cy="55136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1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13EA058-A6A1-482C-8EE6-7E6F66124DB2}"/>
              </a:ext>
            </a:extLst>
          </p:cNvPr>
          <p:cNvGrpSpPr/>
          <p:nvPr/>
        </p:nvGrpSpPr>
        <p:grpSpPr>
          <a:xfrm>
            <a:off x="999853" y="1161094"/>
            <a:ext cx="3687471" cy="2110590"/>
            <a:chOff x="763879" y="1013610"/>
            <a:chExt cx="3687471" cy="211059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0C38C3E9-62A3-4083-BBA9-7059F83218B3}"/>
                </a:ext>
              </a:extLst>
            </p:cNvPr>
            <p:cNvSpPr/>
            <p:nvPr/>
          </p:nvSpPr>
          <p:spPr>
            <a:xfrm rot="10209651" flipH="1">
              <a:off x="917737" y="2330521"/>
              <a:ext cx="2948711" cy="640509"/>
            </a:xfrm>
            <a:prstGeom prst="parallelogram">
              <a:avLst>
                <a:gd name="adj" fmla="val 9504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40A42E7-5811-4FF8-BC13-3DE59E339C51}"/>
                </a:ext>
              </a:extLst>
            </p:cNvPr>
            <p:cNvSpPr/>
            <p:nvPr/>
          </p:nvSpPr>
          <p:spPr>
            <a:xfrm rot="21008864">
              <a:off x="763879" y="1164409"/>
              <a:ext cx="3108058" cy="1167269"/>
            </a:xfrm>
            <a:prstGeom prst="parallelogram">
              <a:avLst>
                <a:gd name="adj" fmla="val 659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79F13D3C-C4B6-4D5E-9233-821654EE2898}"/>
                </a:ext>
              </a:extLst>
            </p:cNvPr>
            <p:cNvSpPr/>
            <p:nvPr/>
          </p:nvSpPr>
          <p:spPr>
            <a:xfrm rot="17609471">
              <a:off x="3030163" y="1379566"/>
              <a:ext cx="1592696" cy="860783"/>
            </a:xfrm>
            <a:prstGeom prst="parallelogram">
              <a:avLst>
                <a:gd name="adj" fmla="val 2337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B47881-C248-452A-BC91-5B6BDD57988B}"/>
                </a:ext>
              </a:extLst>
            </p:cNvPr>
            <p:cNvCxnSpPr>
              <a:cxnSpLocks/>
            </p:cNvCxnSpPr>
            <p:nvPr/>
          </p:nvCxnSpPr>
          <p:spPr>
            <a:xfrm>
              <a:off x="1466850" y="1320800"/>
              <a:ext cx="723900" cy="565150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7ADCB2-3F78-4C8F-9522-1189F2257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900" y="1847851"/>
              <a:ext cx="577850" cy="1276349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05E99A-D2C0-490E-8015-E672DCD87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5350" y="1460500"/>
              <a:ext cx="2286000" cy="387458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0" y="0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2</a:t>
            </a:r>
            <a:r>
              <a:rPr lang="en-US" sz="4800" baseline="30000"/>
              <a:t>nd</a:t>
            </a:r>
            <a:r>
              <a:rPr lang="en-US" sz="4800"/>
              <a:t>  Derivative of Volume spanned by vectors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BAE5EE-FD74-4FF5-8DA5-48A290360C6D}"/>
              </a:ext>
            </a:extLst>
          </p:cNvPr>
          <p:cNvGrpSpPr/>
          <p:nvPr/>
        </p:nvGrpSpPr>
        <p:grpSpPr>
          <a:xfrm>
            <a:off x="963085" y="736002"/>
            <a:ext cx="3165437" cy="3062775"/>
            <a:chOff x="1446475" y="736383"/>
            <a:chExt cx="3165437" cy="306277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939F15-B8ED-4554-8EFB-1AD65CD03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569" y="2347764"/>
              <a:ext cx="2310277" cy="380290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F3973B-CF97-45B9-AA80-257436176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036" y="1396269"/>
              <a:ext cx="596236" cy="1331787"/>
            </a:xfrm>
            <a:prstGeom prst="straightConnector1">
              <a:avLst/>
            </a:prstGeom>
            <a:ln w="1016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/>
                <p:nvPr/>
              </p:nvSpPr>
              <p:spPr>
                <a:xfrm>
                  <a:off x="3960901" y="1969002"/>
                  <a:ext cx="65101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901" y="1969002"/>
                  <a:ext cx="651011" cy="769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/>
                <p:nvPr/>
              </p:nvSpPr>
              <p:spPr>
                <a:xfrm>
                  <a:off x="1931765" y="736383"/>
                  <a:ext cx="74623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765" y="736383"/>
                  <a:ext cx="746230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A3438E-F492-4DF4-A1C4-D58C963CA802}"/>
                </a:ext>
              </a:extLst>
            </p:cNvPr>
            <p:cNvCxnSpPr>
              <a:cxnSpLocks/>
            </p:cNvCxnSpPr>
            <p:nvPr/>
          </p:nvCxnSpPr>
          <p:spPr>
            <a:xfrm>
              <a:off x="1595312" y="2691768"/>
              <a:ext cx="741488" cy="573946"/>
            </a:xfrm>
            <a:prstGeom prst="straightConnector1">
              <a:avLst/>
            </a:prstGeom>
            <a:ln w="1016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/>
                <p:nvPr/>
              </p:nvSpPr>
              <p:spPr>
                <a:xfrm>
                  <a:off x="1446475" y="2992142"/>
                  <a:ext cx="549509" cy="807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475" y="2992142"/>
                  <a:ext cx="549509" cy="8070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C1CF360-BEF4-4402-8953-279C2F97ABF9}"/>
              </a:ext>
            </a:extLst>
          </p:cNvPr>
          <p:cNvCxnSpPr/>
          <p:nvPr/>
        </p:nvCxnSpPr>
        <p:spPr>
          <a:xfrm rot="180838" flipH="1" flipV="1">
            <a:off x="493724" y="2737598"/>
            <a:ext cx="3607760" cy="884903"/>
          </a:xfrm>
          <a:prstGeom prst="curvedConnector3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0CA28C-3DE7-4594-8735-9F4BC347B113}"/>
                  </a:ext>
                </a:extLst>
              </p:cNvPr>
              <p:cNvSpPr/>
              <p:nvPr/>
            </p:nvSpPr>
            <p:spPr>
              <a:xfrm>
                <a:off x="5102941" y="1021810"/>
                <a:ext cx="7279559" cy="10669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eg</m:t>
                              </m:r>
                            </m:fName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A" sz="4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0CA28C-3DE7-4594-8735-9F4BC347B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941" y="1021810"/>
                <a:ext cx="7279559" cy="10669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9649BA-DEC4-4D89-AA02-3F9A01261204}"/>
                  </a:ext>
                </a:extLst>
              </p:cNvPr>
              <p:cNvSpPr txBox="1"/>
              <p:nvPr/>
            </p:nvSpPr>
            <p:spPr>
              <a:xfrm>
                <a:off x="2353735" y="2477411"/>
                <a:ext cx="6356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4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9649BA-DEC4-4D89-AA02-3F9A01261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35" y="2477411"/>
                <a:ext cx="635622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FCB558-0AA2-4E0E-BFA1-C98E354FCA98}"/>
              </a:ext>
            </a:extLst>
          </p:cNvPr>
          <p:cNvCxnSpPr>
            <a:cxnSpLocks/>
          </p:cNvCxnSpPr>
          <p:nvPr/>
        </p:nvCxnSpPr>
        <p:spPr>
          <a:xfrm>
            <a:off x="1136696" y="2689576"/>
            <a:ext cx="1320754" cy="18697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13EA058-A6A1-482C-8EE6-7E6F66124DB2}"/>
              </a:ext>
            </a:extLst>
          </p:cNvPr>
          <p:cNvGrpSpPr/>
          <p:nvPr/>
        </p:nvGrpSpPr>
        <p:grpSpPr>
          <a:xfrm>
            <a:off x="999853" y="1161094"/>
            <a:ext cx="3687471" cy="2110590"/>
            <a:chOff x="763879" y="1013610"/>
            <a:chExt cx="3687471" cy="211059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0C38C3E9-62A3-4083-BBA9-7059F83218B3}"/>
                </a:ext>
              </a:extLst>
            </p:cNvPr>
            <p:cNvSpPr/>
            <p:nvPr/>
          </p:nvSpPr>
          <p:spPr>
            <a:xfrm rot="10209651" flipH="1">
              <a:off x="917737" y="2330521"/>
              <a:ext cx="2948711" cy="640509"/>
            </a:xfrm>
            <a:prstGeom prst="parallelogram">
              <a:avLst>
                <a:gd name="adj" fmla="val 9504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40A42E7-5811-4FF8-BC13-3DE59E339C51}"/>
                </a:ext>
              </a:extLst>
            </p:cNvPr>
            <p:cNvSpPr/>
            <p:nvPr/>
          </p:nvSpPr>
          <p:spPr>
            <a:xfrm rot="21008864">
              <a:off x="763879" y="1164409"/>
              <a:ext cx="3108058" cy="1167269"/>
            </a:xfrm>
            <a:prstGeom prst="parallelogram">
              <a:avLst>
                <a:gd name="adj" fmla="val 659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79F13D3C-C4B6-4D5E-9233-821654EE2898}"/>
                </a:ext>
              </a:extLst>
            </p:cNvPr>
            <p:cNvSpPr/>
            <p:nvPr/>
          </p:nvSpPr>
          <p:spPr>
            <a:xfrm rot="17609471">
              <a:off x="3030163" y="1379566"/>
              <a:ext cx="1592696" cy="860783"/>
            </a:xfrm>
            <a:prstGeom prst="parallelogram">
              <a:avLst>
                <a:gd name="adj" fmla="val 2337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B47881-C248-452A-BC91-5B6BDD57988B}"/>
                </a:ext>
              </a:extLst>
            </p:cNvPr>
            <p:cNvCxnSpPr>
              <a:cxnSpLocks/>
            </p:cNvCxnSpPr>
            <p:nvPr/>
          </p:nvCxnSpPr>
          <p:spPr>
            <a:xfrm>
              <a:off x="1466850" y="1320800"/>
              <a:ext cx="723900" cy="565150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7ADCB2-3F78-4C8F-9522-1189F2257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900" y="1847851"/>
              <a:ext cx="577850" cy="1276349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05E99A-D2C0-490E-8015-E672DCD87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5350" y="1460500"/>
              <a:ext cx="2286000" cy="387458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0" y="0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2</a:t>
            </a:r>
            <a:r>
              <a:rPr lang="en-US" sz="4800" baseline="30000"/>
              <a:t>nd</a:t>
            </a:r>
            <a:r>
              <a:rPr lang="en-US" sz="4800"/>
              <a:t>  Derivative of Volume spanned by vectors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BAE5EE-FD74-4FF5-8DA5-48A290360C6D}"/>
              </a:ext>
            </a:extLst>
          </p:cNvPr>
          <p:cNvGrpSpPr/>
          <p:nvPr/>
        </p:nvGrpSpPr>
        <p:grpSpPr>
          <a:xfrm>
            <a:off x="886885" y="659802"/>
            <a:ext cx="3362107" cy="3158550"/>
            <a:chOff x="1370275" y="660183"/>
            <a:chExt cx="3362107" cy="315855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939F15-B8ED-4554-8EFB-1AD65CD03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569" y="2347764"/>
              <a:ext cx="2310277" cy="380290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F3973B-CF97-45B9-AA80-257436176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036" y="1396269"/>
              <a:ext cx="596236" cy="1331787"/>
            </a:xfrm>
            <a:prstGeom prst="straightConnector1">
              <a:avLst/>
            </a:prstGeom>
            <a:ln w="1016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/>
                <p:nvPr/>
              </p:nvSpPr>
              <p:spPr>
                <a:xfrm>
                  <a:off x="3922801" y="1835652"/>
                  <a:ext cx="80958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801" y="1835652"/>
                  <a:ext cx="809581" cy="769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/>
                <p:nvPr/>
              </p:nvSpPr>
              <p:spPr>
                <a:xfrm>
                  <a:off x="1817465" y="660183"/>
                  <a:ext cx="82266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40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465" y="660183"/>
                  <a:ext cx="822661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A3438E-F492-4DF4-A1C4-D58C963CA802}"/>
                </a:ext>
              </a:extLst>
            </p:cNvPr>
            <p:cNvCxnSpPr>
              <a:cxnSpLocks/>
            </p:cNvCxnSpPr>
            <p:nvPr/>
          </p:nvCxnSpPr>
          <p:spPr>
            <a:xfrm>
              <a:off x="1595312" y="2691768"/>
              <a:ext cx="741488" cy="573946"/>
            </a:xfrm>
            <a:prstGeom prst="straightConnector1">
              <a:avLst/>
            </a:prstGeom>
            <a:ln w="1016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/>
                <p:nvPr/>
              </p:nvSpPr>
              <p:spPr>
                <a:xfrm>
                  <a:off x="1370275" y="3049292"/>
                  <a:ext cx="82266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275" y="3049292"/>
                  <a:ext cx="822661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C1CF360-BEF4-4402-8953-279C2F97ABF9}"/>
              </a:ext>
            </a:extLst>
          </p:cNvPr>
          <p:cNvCxnSpPr/>
          <p:nvPr/>
        </p:nvCxnSpPr>
        <p:spPr>
          <a:xfrm rot="180838" flipH="1" flipV="1">
            <a:off x="493724" y="2737598"/>
            <a:ext cx="3607760" cy="884903"/>
          </a:xfrm>
          <a:prstGeom prst="curvedConnector3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0CA28C-3DE7-4594-8735-9F4BC347B113}"/>
                  </a:ext>
                </a:extLst>
              </p:cNvPr>
              <p:cNvSpPr/>
              <p:nvPr/>
            </p:nvSpPr>
            <p:spPr>
              <a:xfrm>
                <a:off x="4912441" y="1117060"/>
                <a:ext cx="7279559" cy="2159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eg</m:t>
                              </m:r>
                            </m:fName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CA" sz="4400">
                  <a:solidFill>
                    <a:schemeClr val="tx1"/>
                  </a:solidFill>
                </a:endParaRPr>
              </a:p>
              <a:p>
                <a:pPr algn="ctr"/>
                <a:endParaRPr lang="en-CA" sz="120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func>
                      </m:e>
                    </m:rad>
                    <m:sSub>
                      <m:sSubPr>
                        <m:ctrlP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CA" sz="440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CA" sz="4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0CA28C-3DE7-4594-8735-9F4BC347B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41" y="1117060"/>
                <a:ext cx="7279559" cy="2159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5783C5B-56E7-4FEE-8FC9-07B4F4B27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888" y="4746384"/>
                <a:ext cx="11912112" cy="16353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6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6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4400" b="0" i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func>
                          </m:e>
                        </m:rad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CA" sz="320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5783C5B-56E7-4FEE-8FC9-07B4F4B2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8" y="4746384"/>
                <a:ext cx="11912112" cy="1635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B26411-1D2E-4288-877D-7C774B93759C}"/>
                  </a:ext>
                </a:extLst>
              </p:cNvPr>
              <p:cNvSpPr txBox="1"/>
              <p:nvPr/>
            </p:nvSpPr>
            <p:spPr>
              <a:xfrm>
                <a:off x="2353735" y="2477411"/>
                <a:ext cx="6356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4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B26411-1D2E-4288-877D-7C774B93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35" y="2477411"/>
                <a:ext cx="635622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E9BE50-58B8-4464-96E5-5FBD58A44C02}"/>
              </a:ext>
            </a:extLst>
          </p:cNvPr>
          <p:cNvCxnSpPr>
            <a:cxnSpLocks/>
          </p:cNvCxnSpPr>
          <p:nvPr/>
        </p:nvCxnSpPr>
        <p:spPr>
          <a:xfrm>
            <a:off x="1136696" y="2689576"/>
            <a:ext cx="1320754" cy="18697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548" y="203558"/>
                <a:ext cx="12088021" cy="665444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nary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deg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func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3200"/>
              </a:p>
              <a:p>
                <a:pPr marL="0" indent="0">
                  <a:buNone/>
                </a:pPr>
                <a:endParaRPr lang="en-CA" sz="3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3200"/>
              </a:p>
              <a:p>
                <a:pPr marL="0" indent="0">
                  <a:buNone/>
                </a:pPr>
                <a:endParaRPr lang="en-CA" sz="3200"/>
              </a:p>
              <a:p>
                <a:pPr marL="0" indent="0">
                  <a:buNone/>
                </a:pPr>
                <a:endParaRPr lang="en-CA" sz="15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  <m:sup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bSup>
                        <m:sSubSupPr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CA" sz="4800" i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548" y="203558"/>
                <a:ext cx="12088021" cy="66544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E20F45-543F-4927-81D1-24AB47CF2C06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B41AAE-7100-4B1C-A47C-699334048D68}"/>
                  </a:ext>
                </a:extLst>
              </p:cNvPr>
              <p:cNvSpPr txBox="1"/>
              <p:nvPr/>
            </p:nvSpPr>
            <p:spPr>
              <a:xfrm>
                <a:off x="6348637" y="5627728"/>
                <a:ext cx="5493235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B41AAE-7100-4B1C-A47C-699334048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637" y="5627728"/>
                <a:ext cx="549323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210863D-8E05-4286-9F78-77F2A47BBA4C}"/>
              </a:ext>
            </a:extLst>
          </p:cNvPr>
          <p:cNvSpPr txBox="1"/>
          <p:nvPr/>
        </p:nvSpPr>
        <p:spPr>
          <a:xfrm>
            <a:off x="7353300" y="95250"/>
            <a:ext cx="4865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7030A0"/>
                </a:solidFill>
              </a:rPr>
              <a:t>Volume form is invariant </a:t>
            </a:r>
            <a:endParaRPr lang="en-CA" sz="360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DB85A0-FECF-4F34-8D8C-EA229FA1CF3F}"/>
              </a:ext>
            </a:extLst>
          </p:cNvPr>
          <p:cNvCxnSpPr>
            <a:cxnSpLocks/>
          </p:cNvCxnSpPr>
          <p:nvPr/>
        </p:nvCxnSpPr>
        <p:spPr>
          <a:xfrm flipH="1">
            <a:off x="5486400" y="400050"/>
            <a:ext cx="1714500" cy="32385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4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97D2B-BF46-422C-AF0C-E0067333F8F4}"/>
              </a:ext>
            </a:extLst>
          </p:cNvPr>
          <p:cNvSpPr/>
          <p:nvPr/>
        </p:nvSpPr>
        <p:spPr>
          <a:xfrm>
            <a:off x="0" y="-369332"/>
            <a:ext cx="5248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2"/>
              </a:rPr>
              <a:t>http://www.math.ucsd.edu/~benchow/250-11-19.pdf</a:t>
            </a:r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E417B7-85D7-4A23-A4ED-05C3069D93E3}"/>
                  </a:ext>
                </a:extLst>
              </p:cNvPr>
              <p:cNvSpPr txBox="1"/>
              <p:nvPr/>
            </p:nvSpPr>
            <p:spPr>
              <a:xfrm>
                <a:off x="0" y="4499811"/>
                <a:ext cx="7041287" cy="216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𝑅𝑖𝑐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E417B7-85D7-4A23-A4ED-05C3069D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9811"/>
                <a:ext cx="7041287" cy="2169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68AB1-70C8-4E2E-BC8B-D802B8D53D14}"/>
                  </a:ext>
                </a:extLst>
              </p:cNvPr>
              <p:cNvSpPr txBox="1"/>
              <p:nvPr/>
            </p:nvSpPr>
            <p:spPr>
              <a:xfrm>
                <a:off x="7111448" y="4880811"/>
                <a:ext cx="4909677" cy="1469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5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5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5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5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5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5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40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68AB1-70C8-4E2E-BC8B-D802B8D53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448" y="4880811"/>
                <a:ext cx="4909677" cy="1469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D4D164F-E9BA-4EFB-A50E-167E65864550}"/>
              </a:ext>
            </a:extLst>
          </p:cNvPr>
          <p:cNvGrpSpPr/>
          <p:nvPr/>
        </p:nvGrpSpPr>
        <p:grpSpPr>
          <a:xfrm rot="5400000">
            <a:off x="7634518" y="-1461984"/>
            <a:ext cx="3332586" cy="5930849"/>
            <a:chOff x="3848100" y="2628899"/>
            <a:chExt cx="3332586" cy="59308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F1C5A30-26B5-40CA-A1C8-49DA0D3ECDF6}"/>
                </a:ext>
              </a:extLst>
            </p:cNvPr>
            <p:cNvGrpSpPr/>
            <p:nvPr/>
          </p:nvGrpSpPr>
          <p:grpSpPr>
            <a:xfrm>
              <a:off x="3848100" y="2628899"/>
              <a:ext cx="3332586" cy="5930849"/>
              <a:chOff x="5067300" y="1752600"/>
              <a:chExt cx="2333544" cy="41529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B8BEA73-0613-4BB3-8865-F84F900D1D33}"/>
                  </a:ext>
                </a:extLst>
              </p:cNvPr>
              <p:cNvGrpSpPr/>
              <p:nvPr/>
            </p:nvGrpSpPr>
            <p:grpSpPr>
              <a:xfrm>
                <a:off x="5067300" y="1752600"/>
                <a:ext cx="2333544" cy="4152900"/>
                <a:chOff x="2990850" y="1752600"/>
                <a:chExt cx="2333544" cy="4152900"/>
              </a:xfrm>
            </p:grpSpPr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8301E300-B803-4776-8D7B-FCC71FF099F1}"/>
                    </a:ext>
                  </a:extLst>
                </p:cNvPr>
                <p:cNvSpPr/>
                <p:nvPr/>
              </p:nvSpPr>
              <p:spPr>
                <a:xfrm rot="16200000">
                  <a:off x="2373150" y="2935205"/>
                  <a:ext cx="4133850" cy="1768639"/>
                </a:xfrm>
                <a:prstGeom prst="arc">
                  <a:avLst>
                    <a:gd name="adj1" fmla="val 16223553"/>
                    <a:gd name="adj2" fmla="val 20409365"/>
                  </a:avLst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1AD91212-ABB4-4976-8ED9-51835F0600D7}"/>
                    </a:ext>
                  </a:extLst>
                </p:cNvPr>
                <p:cNvSpPr/>
                <p:nvPr/>
              </p:nvSpPr>
              <p:spPr>
                <a:xfrm rot="16200000" flipV="1">
                  <a:off x="1825503" y="2936997"/>
                  <a:ext cx="4133850" cy="1803156"/>
                </a:xfrm>
                <a:prstGeom prst="arc">
                  <a:avLst>
                    <a:gd name="adj1" fmla="val 16223553"/>
                    <a:gd name="adj2" fmla="val 20409365"/>
                  </a:avLst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9AF8FC-21DE-45FB-8815-DCB17CF68DD8}"/>
                  </a:ext>
                </a:extLst>
              </p:cNvPr>
              <p:cNvGrpSpPr/>
              <p:nvPr/>
            </p:nvGrpSpPr>
            <p:grpSpPr>
              <a:xfrm>
                <a:off x="5671930" y="2237072"/>
                <a:ext cx="1205948" cy="1497497"/>
                <a:chOff x="5671930" y="2237072"/>
                <a:chExt cx="1205948" cy="1497497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22344A6-BD95-4A82-8EA3-836DD8D525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1930" y="3734569"/>
                  <a:ext cx="1205948" cy="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27C7324F-875B-4C7B-8AF1-3E94ED7CE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939" y="2946065"/>
                  <a:ext cx="1099931" cy="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03652972-4F88-42F6-8E8F-DC3BC1009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3722" y="2237072"/>
                  <a:ext cx="649356" cy="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D80AAB9-8984-41EC-B270-CDBAFACE0391}"/>
                    </a:ext>
                  </a:extLst>
                </p:cNvPr>
                <p:cNvSpPr txBox="1"/>
                <p:nvPr/>
              </p:nvSpPr>
              <p:spPr>
                <a:xfrm rot="16200000">
                  <a:off x="5311636" y="4518985"/>
                  <a:ext cx="676532" cy="923330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n-CA" sz="54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1701AF6-5B6F-42BE-815F-215AA4AD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11636" y="4518985"/>
                  <a:ext cx="676532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361DBD-3C45-46F9-806B-C3B96BBEF60A}"/>
              </a:ext>
            </a:extLst>
          </p:cNvPr>
          <p:cNvCxnSpPr>
            <a:cxnSpLocks/>
          </p:cNvCxnSpPr>
          <p:nvPr/>
        </p:nvCxnSpPr>
        <p:spPr>
          <a:xfrm rot="5400000" flipV="1">
            <a:off x="10162305" y="-121690"/>
            <a:ext cx="0" cy="1528554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7E68-01D2-4017-8982-60D5240846E6}"/>
                  </a:ext>
                </a:extLst>
              </p:cNvPr>
              <p:cNvSpPr txBox="1"/>
              <p:nvPr/>
            </p:nvSpPr>
            <p:spPr>
              <a:xfrm>
                <a:off x="11018928" y="0"/>
                <a:ext cx="6771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7E68-01D2-4017-8982-60D52408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928" y="0"/>
                <a:ext cx="677172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3BDF99-82F4-4A0D-9A90-FB6BE617AEF1}"/>
                  </a:ext>
                </a:extLst>
              </p:cNvPr>
              <p:cNvSpPr txBox="1"/>
              <p:nvPr/>
            </p:nvSpPr>
            <p:spPr>
              <a:xfrm>
                <a:off x="165924" y="415498"/>
                <a:ext cx="8763553" cy="1654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3BDF99-82F4-4A0D-9A90-FB6BE617A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4" y="415498"/>
                <a:ext cx="8763553" cy="1654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44368-106C-4F97-BC3E-6B77881549C7}"/>
                  </a:ext>
                </a:extLst>
              </p:cNvPr>
              <p:cNvSpPr txBox="1"/>
              <p:nvPr/>
            </p:nvSpPr>
            <p:spPr>
              <a:xfrm>
                <a:off x="366640" y="3002076"/>
                <a:ext cx="105599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GB" sz="4800" dirty="0"/>
                  <a:t>Take an orthonormal basis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sz="4800" dirty="0"/>
                  <a:t> </a:t>
                </a:r>
              </a:p>
              <a:p>
                <a:pPr/>
                <a:r>
                  <a:rPr lang="en-CA" sz="4800" dirty="0"/>
                  <a:t>      and direction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endParaRPr lang="en-CA" sz="4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44368-106C-4F97-BC3E-6B7788154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40" y="3002076"/>
                <a:ext cx="10559942" cy="1569660"/>
              </a:xfrm>
              <a:prstGeom prst="rect">
                <a:avLst/>
              </a:prstGeom>
              <a:blipFill>
                <a:blip r:embed="rId8"/>
                <a:stretch>
                  <a:fillRect l="-2598" t="-8527" b="-197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03558"/>
                <a:ext cx="12192001" cy="66544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𝑥𝑦𝑧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9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9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9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US" sz="2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900"/>
              </a:p>
              <a:p>
                <a:pPr marL="0" indent="0">
                  <a:buNone/>
                </a:pPr>
                <a:endParaRPr lang="en-US" sz="4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8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9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9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9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900"/>
              </a:p>
              <a:p>
                <a:pPr marL="0" indent="0">
                  <a:buNone/>
                </a:pPr>
                <a:endParaRPr lang="en-CA"/>
              </a:p>
              <a:p>
                <a:pPr marL="0" indent="0">
                  <a:buNone/>
                </a:pPr>
                <a:endParaRPr lang="en-US" sz="2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sSub>
                            <m:sSubPr>
                              <m:ctrlP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9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03558"/>
                <a:ext cx="12192001" cy="6654442"/>
              </a:xfrm>
              <a:blipFill>
                <a:blip r:embed="rId2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E20F45-543F-4927-81D1-24AB47CF2C06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40D4C-926C-42D0-82A4-C5D3C7D36208}"/>
              </a:ext>
            </a:extLst>
          </p:cNvPr>
          <p:cNvGrpSpPr/>
          <p:nvPr/>
        </p:nvGrpSpPr>
        <p:grpSpPr>
          <a:xfrm>
            <a:off x="4191000" y="952500"/>
            <a:ext cx="7258050" cy="1638300"/>
            <a:chOff x="-2876550" y="6553200"/>
            <a:chExt cx="7258050" cy="16383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B434146-EE2B-43B7-B69A-072DA3D47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876550" y="6553200"/>
              <a:ext cx="971550" cy="78105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76A587E-1D38-4A6B-8D45-69CCAAA4B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71600" y="6553200"/>
              <a:ext cx="0" cy="7239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A024AE3D-2632-4917-88F1-C25861D02E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752601" y="7404458"/>
                  <a:ext cx="6134101" cy="7870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3200">
                      <a:solidFill>
                        <a:srgbClr val="7030A0"/>
                      </a:solidFill>
                    </a:rPr>
                    <a:t>Every index except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CA" sz="3200">
                      <a:solidFill>
                        <a:srgbClr val="7030A0"/>
                      </a:solidFill>
                    </a:rPr>
                    <a:t> is used</a:t>
                  </a:r>
                </a:p>
              </p:txBody>
            </p:sp>
          </mc:Choice>
          <mc:Fallback xmlns="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A024AE3D-2632-4917-88F1-C25861D02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52601" y="7404458"/>
                  <a:ext cx="6134101" cy="787042"/>
                </a:xfrm>
                <a:prstGeom prst="rect">
                  <a:avLst/>
                </a:prstGeom>
                <a:blipFill>
                  <a:blip r:embed="rId4"/>
                  <a:stretch>
                    <a:fillRect l="-2584" t="-13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510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3446" y="203558"/>
                <a:ext cx="12496800" cy="6654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/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b="0" i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  <m:nary>
                          <m:naryPr>
                            <m:chr m:val="∏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d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func>
                      </m:e>
                    </m:ra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</m:oMath>
                </a14:m>
                <a:endParaRPr lang="en-CA" sz="3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3446" y="203558"/>
                <a:ext cx="12496800" cy="66544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E20F45-543F-4927-81D1-24AB47CF2C06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050AC-77FA-4B2D-A9E3-7331708A72A5}"/>
              </a:ext>
            </a:extLst>
          </p:cNvPr>
          <p:cNvSpPr txBox="1"/>
          <p:nvPr/>
        </p:nvSpPr>
        <p:spPr>
          <a:xfrm>
            <a:off x="361950" y="5105400"/>
            <a:ext cx="9601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/>
              <a:t>Conclusion</a:t>
            </a:r>
            <a:r>
              <a:rPr lang="en-US" sz="4000"/>
              <a:t>: </a:t>
            </a:r>
            <a:r>
              <a:rPr lang="en-US" sz="4000">
                <a:solidFill>
                  <a:srgbClr val="FF0000"/>
                </a:solidFill>
              </a:rPr>
              <a:t>Ricci Tensor </a:t>
            </a:r>
            <a:r>
              <a:rPr lang="en-US" sz="4000"/>
              <a:t>tells us how volumes change as we move around in space</a:t>
            </a:r>
            <a:endParaRPr lang="en-CA" sz="4000"/>
          </a:p>
        </p:txBody>
      </p:sp>
    </p:spTree>
    <p:extLst>
      <p:ext uri="{BB962C8B-B14F-4D97-AF65-F5344CB8AC3E}">
        <p14:creationId xmlns:p14="http://schemas.microsoft.com/office/powerpoint/2010/main" val="398144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3446" y="203558"/>
                <a:ext cx="12496800" cy="6654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b="0" i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  <m:nary>
                          <m:naryPr>
                            <m:chr m:val="∏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d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func>
                      </m:e>
                    </m:ra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</m:oMath>
                </a14:m>
                <a:endParaRPr lang="en-CA" sz="3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3446" y="203558"/>
                <a:ext cx="12496800" cy="6654442"/>
              </a:xfrm>
              <a:blipFill>
                <a:blip r:embed="rId2"/>
                <a:stretch>
                  <a:fillRect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E20F45-543F-4927-81D1-24AB47CF2C06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2A2DEF-1E67-4CE1-B143-AACFD5D1A530}"/>
              </a:ext>
            </a:extLst>
          </p:cNvPr>
          <p:cNvCxnSpPr>
            <a:cxnSpLocks/>
          </p:cNvCxnSpPr>
          <p:nvPr/>
        </p:nvCxnSpPr>
        <p:spPr>
          <a:xfrm>
            <a:off x="4933950" y="1200150"/>
            <a:ext cx="0" cy="41682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7D4ACBA-0082-4774-BBFF-A05EA0E58C37}"/>
              </a:ext>
            </a:extLst>
          </p:cNvPr>
          <p:cNvGrpSpPr/>
          <p:nvPr/>
        </p:nvGrpSpPr>
        <p:grpSpPr>
          <a:xfrm>
            <a:off x="-2032003" y="-66986"/>
            <a:ext cx="9390238" cy="9543999"/>
            <a:chOff x="-2032003" y="552450"/>
            <a:chExt cx="9390238" cy="95439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8050AC-77FA-4B2D-A9E3-7331708A72A5}"/>
                </a:ext>
              </a:extLst>
            </p:cNvPr>
            <p:cNvSpPr txBox="1"/>
            <p:nvPr/>
          </p:nvSpPr>
          <p:spPr>
            <a:xfrm>
              <a:off x="926077" y="5214170"/>
              <a:ext cx="3645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/>
                <a:t>Curved Space</a:t>
              </a:r>
              <a:endParaRPr lang="en-CA" sz="48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F163099-6863-4756-AD87-69EC69C6FC5E}"/>
                </a:ext>
              </a:extLst>
            </p:cNvPr>
            <p:cNvGrpSpPr/>
            <p:nvPr/>
          </p:nvGrpSpPr>
          <p:grpSpPr>
            <a:xfrm>
              <a:off x="-2032003" y="552450"/>
              <a:ext cx="9390238" cy="9543999"/>
              <a:chOff x="-737377" y="1943099"/>
              <a:chExt cx="5835300" cy="59308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5CEA35A-94CE-492C-83E3-EE9B9F6AEE03}"/>
                  </a:ext>
                </a:extLst>
              </p:cNvPr>
              <p:cNvGrpSpPr/>
              <p:nvPr/>
            </p:nvGrpSpPr>
            <p:grpSpPr>
              <a:xfrm>
                <a:off x="-737377" y="1943099"/>
                <a:ext cx="5835300" cy="5930849"/>
                <a:chOff x="7339823" y="571499"/>
                <a:chExt cx="5835300" cy="5930849"/>
              </a:xfrm>
            </p:grpSpPr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C4188FC9-2189-4933-9874-E59B73AB6F21}"/>
                    </a:ext>
                  </a:extLst>
                </p:cNvPr>
                <p:cNvSpPr/>
                <p:nvPr/>
              </p:nvSpPr>
              <p:spPr>
                <a:xfrm rot="16200000">
                  <a:off x="8960385" y="2260404"/>
                  <a:ext cx="5903643" cy="2525833"/>
                </a:xfrm>
                <a:prstGeom prst="arc">
                  <a:avLst>
                    <a:gd name="adj1" fmla="val 16223553"/>
                    <a:gd name="adj2" fmla="val 20409365"/>
                  </a:avLst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623D1083-746F-4AE3-83C8-AA2476D4D0A5}"/>
                    </a:ext>
                  </a:extLst>
                </p:cNvPr>
                <p:cNvSpPr/>
                <p:nvPr/>
              </p:nvSpPr>
              <p:spPr>
                <a:xfrm rot="16200000" flipV="1">
                  <a:off x="5675565" y="2262963"/>
                  <a:ext cx="5903643" cy="2575127"/>
                </a:xfrm>
                <a:prstGeom prst="arc">
                  <a:avLst>
                    <a:gd name="adj1" fmla="val 16223553"/>
                    <a:gd name="adj2" fmla="val 20409365"/>
                  </a:avLst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310F6694-536A-4945-91A6-79BE0EFD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04209" y="2726031"/>
                  <a:ext cx="0" cy="826610"/>
                </a:xfrm>
                <a:prstGeom prst="straightConnector1">
                  <a:avLst/>
                </a:prstGeom>
                <a:ln w="76200">
                  <a:solidFill>
                    <a:schemeClr val="accent4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B3A7B7B-AAF5-4557-81D4-06A234C69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42226" y="2702354"/>
                  <a:ext cx="0" cy="850286"/>
                </a:xfrm>
                <a:prstGeom prst="straightConnector1">
                  <a:avLst/>
                </a:prstGeom>
                <a:ln w="76200">
                  <a:solidFill>
                    <a:schemeClr val="accent4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ECD45F4-FC25-4A28-B16E-5549322EE79E}"/>
                  </a:ext>
                </a:extLst>
              </p:cNvPr>
              <p:cNvGrpSpPr/>
              <p:nvPr/>
            </p:nvGrpSpPr>
            <p:grpSpPr>
              <a:xfrm>
                <a:off x="1507915" y="2972385"/>
                <a:ext cx="1396895" cy="1792965"/>
                <a:chOff x="9585115" y="1600785"/>
                <a:chExt cx="1396895" cy="1792965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8BA36FD-4EA9-487B-B122-F92F51CB2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04744" y="3393750"/>
                  <a:ext cx="781314" cy="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FB332E91-3746-4D6E-AF9D-F0D34B338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1878" y="2459493"/>
                  <a:ext cx="945611" cy="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4F97410-7329-409F-A47B-E4B928AED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5115" y="1600785"/>
                  <a:ext cx="1396895" cy="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E3DBC7D9-7921-4F2D-8C06-6D764897E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05993" y="2808897"/>
                      <a:ext cx="366682" cy="573777"/>
                    </a:xfrm>
                    <a:prstGeom prst="rect">
                      <a:avLst/>
                    </a:prstGeom>
                    <a:noFill/>
                    <a:effectLst>
                      <a:softEdge rad="127000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5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540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E3DBC7D9-7921-4F2D-8C06-6D764897E6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05993" y="2808897"/>
                      <a:ext cx="366682" cy="573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effectLst>
                      <a:softEdge rad="127000"/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E5532A6-360E-4213-A0CC-B71A8175C9FB}"/>
                    </a:ext>
                  </a:extLst>
                </p:cNvPr>
                <p:cNvSpPr txBox="1"/>
                <p:nvPr/>
              </p:nvSpPr>
              <p:spPr>
                <a:xfrm>
                  <a:off x="1219202" y="4514849"/>
                  <a:ext cx="590069" cy="923329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E5532A6-360E-4213-A0CC-B71A8175C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2" y="4514849"/>
                  <a:ext cx="590069" cy="9233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3A9944-59C7-41B8-89BA-53E50A93C6EB}"/>
              </a:ext>
            </a:extLst>
          </p:cNvPr>
          <p:cNvGrpSpPr/>
          <p:nvPr/>
        </p:nvGrpSpPr>
        <p:grpSpPr>
          <a:xfrm>
            <a:off x="6305550" y="1037914"/>
            <a:ext cx="3467100" cy="4417313"/>
            <a:chOff x="6305550" y="1657350"/>
            <a:chExt cx="3467100" cy="4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B9AE12-3FA2-4581-ABF4-170EB1909E39}"/>
                </a:ext>
              </a:extLst>
            </p:cNvPr>
            <p:cNvSpPr txBox="1"/>
            <p:nvPr/>
          </p:nvSpPr>
          <p:spPr>
            <a:xfrm>
              <a:off x="6818671" y="5243666"/>
              <a:ext cx="2708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/>
                <a:t>Flat Space</a:t>
              </a:r>
              <a:endParaRPr lang="en-CA" sz="48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891FE3-2524-4381-A260-80635622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3467" y="3810000"/>
              <a:ext cx="491983" cy="1544135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68346A-B730-4C64-B6D5-0049A80B65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3250" y="3829050"/>
              <a:ext cx="566108" cy="1467935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F8EFA34-85A1-4981-9D90-743A1ADE8290}"/>
                    </a:ext>
                  </a:extLst>
                </p:cNvPr>
                <p:cNvSpPr txBox="1"/>
                <p:nvPr/>
              </p:nvSpPr>
              <p:spPr>
                <a:xfrm>
                  <a:off x="7956720" y="4165885"/>
                  <a:ext cx="827591" cy="1129495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n-CA" sz="54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F8EFA34-85A1-4981-9D90-743A1ADE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20" y="4165885"/>
                  <a:ext cx="827591" cy="11294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8B86D4-ACE5-45D7-9E52-42CB0CED69AD}"/>
                </a:ext>
              </a:extLst>
            </p:cNvPr>
            <p:cNvCxnSpPr>
              <a:cxnSpLocks/>
            </p:cNvCxnSpPr>
            <p:nvPr/>
          </p:nvCxnSpPr>
          <p:spPr>
            <a:xfrm>
              <a:off x="6305550" y="1657350"/>
              <a:ext cx="1352550" cy="363855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733C92B-7452-4721-A51E-2632EB750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6800" y="1733550"/>
              <a:ext cx="1085850" cy="360045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EEA28C1-FDD6-43D4-9BDB-277A69949021}"/>
                </a:ext>
              </a:extLst>
            </p:cNvPr>
            <p:cNvGrpSpPr/>
            <p:nvPr/>
          </p:nvGrpSpPr>
          <p:grpSpPr>
            <a:xfrm>
              <a:off x="6530532" y="2211121"/>
              <a:ext cx="3121468" cy="2901963"/>
              <a:chOff x="6555932" y="2211121"/>
              <a:chExt cx="3121468" cy="290196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C604297-E18E-4579-84C2-ACE71C871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5932" y="2211121"/>
                <a:ext cx="3121468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4D90A93-34C7-4675-93D7-73E2310D9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7550" y="3691105"/>
                <a:ext cx="219075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5C74524-A014-46D1-8C99-7DAB9A8D3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2564" y="5113084"/>
                <a:ext cx="1134424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902D34-BEB2-4957-A6D2-F8677A593C2A}"/>
                    </a:ext>
                  </a:extLst>
                </p:cNvPr>
                <p:cNvSpPr txBox="1"/>
                <p:nvPr/>
              </p:nvSpPr>
              <p:spPr>
                <a:xfrm>
                  <a:off x="6572252" y="4533899"/>
                  <a:ext cx="590069" cy="923329"/>
                </a:xfrm>
                <a:prstGeom prst="rect">
                  <a:avLst/>
                </a:prstGeom>
                <a:noFill/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902D34-BEB2-4957-A6D2-F8677A593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2252" y="4533899"/>
                  <a:ext cx="590069" cy="9233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CCF6DE0-0293-44E9-BF26-C81EC37D25A2}"/>
              </a:ext>
            </a:extLst>
          </p:cNvPr>
          <p:cNvSpPr txBox="1"/>
          <p:nvPr/>
        </p:nvSpPr>
        <p:spPr>
          <a:xfrm>
            <a:off x="353961" y="5475567"/>
            <a:ext cx="11562735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u="sng"/>
              <a:t>Conclusion</a:t>
            </a:r>
            <a:r>
              <a:rPr lang="en-US" sz="4000"/>
              <a:t>: </a:t>
            </a:r>
            <a:r>
              <a:rPr lang="en-US" sz="4000">
                <a:solidFill>
                  <a:srgbClr val="FF0000"/>
                </a:solidFill>
              </a:rPr>
              <a:t>Ricci Tensor </a:t>
            </a:r>
            <a:r>
              <a:rPr lang="en-US" sz="4000"/>
              <a:t>tells us how volumes change due to the </a:t>
            </a:r>
            <a:r>
              <a:rPr lang="en-US" sz="4000" u="sng"/>
              <a:t>curvature of the space </a:t>
            </a:r>
            <a:r>
              <a:rPr lang="en-US" sz="4000" u="sng" err="1"/>
              <a:t>we’ere</a:t>
            </a:r>
            <a:r>
              <a:rPr lang="en-US" sz="4000" u="sng"/>
              <a:t> in</a:t>
            </a:r>
            <a:endParaRPr lang="en-CA" sz="4000" u="sng"/>
          </a:p>
        </p:txBody>
      </p:sp>
    </p:spTree>
    <p:extLst>
      <p:ext uri="{BB962C8B-B14F-4D97-AF65-F5344CB8AC3E}">
        <p14:creationId xmlns:p14="http://schemas.microsoft.com/office/powerpoint/2010/main" val="45898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6049108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p>
                      </m:sSup>
                    </m:oMath>
                  </m:oMathPara>
                </a14:m>
                <a:endParaRPr lang="en-CA" sz="3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3200"/>
              </a:p>
              <a:p>
                <a:pPr marL="0" indent="0">
                  <a:buNone/>
                </a:pPr>
                <a:endParaRPr lang="en-CA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6049108" cy="6858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E20F45-543F-4927-81D1-24AB47CF2C06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B10F097-3C7E-46FB-9F6F-733756A5C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1538" y="1488834"/>
                <a:ext cx="6564924" cy="5369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1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func>
                        <m:func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1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31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31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10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3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3100"/>
              </a:p>
              <a:p>
                <a:pPr marL="0" indent="0">
                  <a:buNone/>
                </a:pPr>
                <a:endParaRPr lang="en-CA" sz="31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310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B10F097-3C7E-46FB-9F6F-733756A5C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8" y="1488834"/>
                <a:ext cx="6564924" cy="5369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DA8CB1-0725-46E8-842F-2C540FF16121}"/>
              </a:ext>
            </a:extLst>
          </p:cNvPr>
          <p:cNvCxnSpPr>
            <a:cxnSpLocks/>
          </p:cNvCxnSpPr>
          <p:nvPr/>
        </p:nvCxnSpPr>
        <p:spPr>
          <a:xfrm>
            <a:off x="5744308" y="117231"/>
            <a:ext cx="0" cy="657664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93EE2D-B92A-4E91-923E-CD85531CE12F}"/>
                  </a:ext>
                </a:extLst>
              </p:cNvPr>
              <p:cNvSpPr/>
              <p:nvPr/>
            </p:nvSpPr>
            <p:spPr>
              <a:xfrm>
                <a:off x="-46892" y="3998427"/>
                <a:ext cx="6031138" cy="1983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dirty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func>
                            </m:e>
                          </m:rad>
                        </m:e>
                      </m:d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4000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func>
                          </m:e>
                        </m:rad>
                      </m:e>
                    </m:d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e>
                    </m:d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CA" sz="400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93EE2D-B92A-4E91-923E-CD85531CE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92" y="3998427"/>
                <a:ext cx="6031138" cy="1983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750570-3CDB-4745-A889-98F6A2D92F83}"/>
              </a:ext>
            </a:extLst>
          </p:cNvPr>
          <p:cNvSpPr txBox="1">
            <a:spLocks/>
          </p:cNvSpPr>
          <p:nvPr/>
        </p:nvSpPr>
        <p:spPr>
          <a:xfrm>
            <a:off x="5943600" y="257909"/>
            <a:ext cx="6248400" cy="124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u="sng"/>
              <a:t>Second Derivative of Volume Element</a:t>
            </a:r>
            <a:endParaRPr lang="en-CA" sz="3100" u="sng"/>
          </a:p>
        </p:txBody>
      </p:sp>
    </p:spTree>
    <p:extLst>
      <p:ext uri="{BB962C8B-B14F-4D97-AF65-F5344CB8AC3E}">
        <p14:creationId xmlns:p14="http://schemas.microsoft.com/office/powerpoint/2010/main" val="64004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6049108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p>
                      </m:sSup>
                    </m:oMath>
                  </m:oMathPara>
                </a14:m>
                <a:endParaRPr lang="en-CA" sz="3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3200"/>
              </a:p>
              <a:p>
                <a:pPr marL="0" indent="0">
                  <a:buNone/>
                </a:pPr>
                <a:endParaRPr lang="en-CA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6049108" cy="6858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E20F45-543F-4927-81D1-24AB47CF2C06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B10F097-3C7E-46FB-9F6F-733756A5C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1538" y="1488834"/>
                <a:ext cx="6564924" cy="5369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1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func>
                        <m:func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1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31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31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10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3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3100"/>
              </a:p>
              <a:p>
                <a:pPr marL="0" indent="0">
                  <a:buNone/>
                </a:pPr>
                <a:endParaRPr lang="en-CA" sz="31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1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310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B10F097-3C7E-46FB-9F6F-733756A5C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8" y="1488834"/>
                <a:ext cx="6564924" cy="5369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DA8CB1-0725-46E8-842F-2C540FF16121}"/>
              </a:ext>
            </a:extLst>
          </p:cNvPr>
          <p:cNvCxnSpPr>
            <a:cxnSpLocks/>
          </p:cNvCxnSpPr>
          <p:nvPr/>
        </p:nvCxnSpPr>
        <p:spPr>
          <a:xfrm>
            <a:off x="5744308" y="117231"/>
            <a:ext cx="0" cy="657664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93EE2D-B92A-4E91-923E-CD85531CE12F}"/>
                  </a:ext>
                </a:extLst>
              </p:cNvPr>
              <p:cNvSpPr/>
              <p:nvPr/>
            </p:nvSpPr>
            <p:spPr>
              <a:xfrm>
                <a:off x="-46892" y="3998427"/>
                <a:ext cx="6031138" cy="1983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dirty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func>
                            </m:e>
                          </m:rad>
                        </m:e>
                      </m:d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4000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func>
                          </m:e>
                        </m:rad>
                      </m:e>
                    </m:d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e>
                    </m:d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CA" sz="400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93EE2D-B92A-4E91-923E-CD85531CE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92" y="3998427"/>
                <a:ext cx="6031138" cy="1983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750570-3CDB-4745-A889-98F6A2D92F83}"/>
              </a:ext>
            </a:extLst>
          </p:cNvPr>
          <p:cNvSpPr txBox="1">
            <a:spLocks/>
          </p:cNvSpPr>
          <p:nvPr/>
        </p:nvSpPr>
        <p:spPr>
          <a:xfrm>
            <a:off x="5943600" y="257909"/>
            <a:ext cx="6248400" cy="124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u="sng"/>
              <a:t>Second Derivative of Volume Element</a:t>
            </a:r>
            <a:endParaRPr lang="en-CA" sz="3100" u="sng"/>
          </a:p>
        </p:txBody>
      </p:sp>
    </p:spTree>
    <p:extLst>
      <p:ext uri="{BB962C8B-B14F-4D97-AF65-F5344CB8AC3E}">
        <p14:creationId xmlns:p14="http://schemas.microsoft.com/office/powerpoint/2010/main" val="2401358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548" y="203558"/>
                <a:ext cx="12088021" cy="665444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3200"/>
              </a:p>
              <a:p>
                <a:pPr marL="0" indent="0">
                  <a:buNone/>
                </a:pPr>
                <a:endParaRPr lang="en-CA" sz="3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acc>
                                <m:accPr>
                                  <m:chr m:val="̇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3200"/>
              </a:p>
              <a:p>
                <a:pPr marL="0" indent="0">
                  <a:buNone/>
                </a:pPr>
                <a:endParaRPr lang="en-CA" sz="3200"/>
              </a:p>
              <a:p>
                <a:pPr marL="0" indent="0">
                  <a:buNone/>
                </a:pPr>
                <a:endParaRPr lang="en-CA" sz="3200"/>
              </a:p>
              <a:p>
                <a:pPr marL="0" indent="0">
                  <a:buNone/>
                </a:pPr>
                <a:endParaRPr lang="en-CA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CA" sz="4000" i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548" y="203558"/>
                <a:ext cx="12088021" cy="6654442"/>
              </a:xfrm>
              <a:blipFill>
                <a:blip r:embed="rId2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E20F45-543F-4927-81D1-24AB47CF2C06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B41AAE-7100-4B1C-A47C-699334048D68}"/>
                  </a:ext>
                </a:extLst>
              </p:cNvPr>
              <p:cNvSpPr txBox="1"/>
              <p:nvPr/>
            </p:nvSpPr>
            <p:spPr>
              <a:xfrm>
                <a:off x="1262287" y="3989428"/>
                <a:ext cx="5493235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B41AAE-7100-4B1C-A47C-699334048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87" y="3989428"/>
                <a:ext cx="549323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99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03558"/>
                <a:ext cx="12192001" cy="665444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𝑥𝑦𝑧</m:t>
                              </m: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acc>
                                <m:accPr>
                                  <m:chr m:val="̇"/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2900"/>
              </a:p>
              <a:p>
                <a:pPr marL="0" indent="0">
                  <a:buNone/>
                </a:pPr>
                <a:endParaRPr lang="en-US" sz="4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acc>
                                <m:accPr>
                                  <m:chr m:val="̇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2900"/>
              </a:p>
              <a:p>
                <a:pPr marL="0" indent="0">
                  <a:buNone/>
                </a:pPr>
                <a:endParaRPr lang="en-CA"/>
              </a:p>
              <a:p>
                <a:pPr marL="0" indent="0">
                  <a:buNone/>
                </a:pPr>
                <a:endParaRPr lang="en-US" sz="2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𝑥𝑗𝑧</m:t>
                          </m:r>
                        </m:sub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acc>
                                <m:accPr>
                                  <m:chr m:val="̇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sz="29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29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03558"/>
                <a:ext cx="12192001" cy="6654442"/>
              </a:xfrm>
              <a:blipFill>
                <a:blip r:embed="rId2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E20F45-543F-4927-81D1-24AB47CF2C06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5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03558"/>
                <a:ext cx="12192000" cy="6654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𝑥𝑗𝑧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/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b="0" i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acc>
                              <m:accPr>
                                <m:chr m:val="̇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nary>
                          <m:naryPr>
                            <m:chr m:val="∏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e>
                    </m:d>
                    <m:rad>
                      <m:radPr>
                        <m:degHide m:val="on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func>
                      </m:e>
                    </m:rad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CA" sz="320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CD0A0-6B5D-4987-8BF4-81DC77B78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3558"/>
                <a:ext cx="12192000" cy="66544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E20F45-543F-4927-81D1-24AB47CF2C06}"/>
              </a:ext>
            </a:extLst>
          </p:cNvPr>
          <p:cNvSpPr/>
          <p:nvPr/>
        </p:nvSpPr>
        <p:spPr>
          <a:xfrm>
            <a:off x="0" y="-596146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hlinkClick r:id="rId3"/>
              </a:rPr>
              <a:t>https://arxiv.org/pdf/gr-qc/0401099.pdf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05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930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basis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A718D6-7758-4612-8B31-812C516CB483}"/>
                  </a:ext>
                </a:extLst>
              </p:cNvPr>
              <p:cNvSpPr/>
              <p:nvPr/>
            </p:nvSpPr>
            <p:spPr>
              <a:xfrm>
                <a:off x="524645" y="-1527648"/>
                <a:ext cx="4257867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A718D6-7758-4612-8B31-812C516CB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5" y="-1527648"/>
                <a:ext cx="4257867" cy="1089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B3BA57-30CA-49BD-B5DC-5F2898772F39}"/>
                  </a:ext>
                </a:extLst>
              </p:cNvPr>
              <p:cNvSpPr/>
              <p:nvPr/>
            </p:nvSpPr>
            <p:spPr>
              <a:xfrm>
                <a:off x="93868" y="969132"/>
                <a:ext cx="10416814" cy="5135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CA" sz="540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f>
                          <m:fPr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f>
                          <m:fPr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CA" sz="540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CA" sz="540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sSubSup>
                      <m:sSub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CA" sz="5400"/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B3BA57-30CA-49BD-B5DC-5F2898772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" y="969132"/>
                <a:ext cx="10416814" cy="5135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4B0435-7B43-4B98-946E-7B476689658B}"/>
                  </a:ext>
                </a:extLst>
              </p:cNvPr>
              <p:cNvSpPr/>
              <p:nvPr/>
            </p:nvSpPr>
            <p:spPr>
              <a:xfrm>
                <a:off x="4434810" y="5693534"/>
                <a:ext cx="7609705" cy="1015663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acc>
                            <m:accPr>
                              <m:chr m:val="̃"/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fun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6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CA" sz="600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4B0435-7B43-4B98-946E-7B4766896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10" y="5693534"/>
                <a:ext cx="7609705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C31C94-EB99-4621-87FD-EE49D2A3F31A}"/>
                  </a:ext>
                </a:extLst>
              </p:cNvPr>
              <p:cNvSpPr/>
              <p:nvPr/>
            </p:nvSpPr>
            <p:spPr>
              <a:xfrm>
                <a:off x="8038331" y="1834372"/>
                <a:ext cx="4035681" cy="2872389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800"/>
                  <a:t>Volume change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en-US" sz="60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acc>
                                <m:accPr>
                                  <m:chr m:val="̃"/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func>
                        </m:e>
                      </m:rad>
                    </m:oMath>
                  </m:oMathPara>
                </a14:m>
                <a:endParaRPr lang="en-US" sz="6000" b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C31C94-EB99-4621-87FD-EE49D2A3F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331" y="1834372"/>
                <a:ext cx="4035681" cy="2872389"/>
              </a:xfrm>
              <a:prstGeom prst="rect">
                <a:avLst/>
              </a:prstGeom>
              <a:blipFill>
                <a:blip r:embed="rId5"/>
                <a:stretch>
                  <a:fillRect l="-6259" t="-3750" r="-491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930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basis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4C6B1D-32FE-4F9B-97DA-E769E1557089}"/>
                  </a:ext>
                </a:extLst>
              </p:cNvPr>
              <p:cNvSpPr/>
              <p:nvPr/>
            </p:nvSpPr>
            <p:spPr>
              <a:xfrm>
                <a:off x="629737" y="1087357"/>
                <a:ext cx="8191858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sz="4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40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𝑖𝑘𝑙𝑗</m:t>
                          </m:r>
                        </m:sub>
                      </m:sSub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CA" sz="4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4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40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4C6B1D-32FE-4F9B-97DA-E769E1557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7" y="1087357"/>
                <a:ext cx="8191858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FE12380-BD3A-4131-B055-C1D4C0F48D09}"/>
                  </a:ext>
                </a:extLst>
              </p:cNvPr>
              <p:cNvSpPr/>
              <p:nvPr/>
            </p:nvSpPr>
            <p:spPr>
              <a:xfrm>
                <a:off x="422787" y="2424865"/>
                <a:ext cx="957662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>
                    <a:latin typeface="Calibri" panose="020F0502020204030204" pitchFamily="34" charset="0"/>
                  </a:rPr>
                  <a:t>I don't know what </a:t>
                </a:r>
                <a14:m>
                  <m:oMath xmlns:m="http://schemas.openxmlformats.org/officeDocument/2006/math">
                    <m:r>
                      <a:rPr lang="en-CA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>
                    <a:latin typeface="Calibri" panose="020F0502020204030204" pitchFamily="34" charset="0"/>
                  </a:rPr>
                  <a:t> is in this case… or why this formula is true…</a:t>
                </a:r>
                <a:endParaRPr lang="en-CA" sz="2400">
                  <a:latin typeface="Calibri" panose="020F0502020204030204" pitchFamily="34" charset="0"/>
                </a:endParaRPr>
              </a:p>
              <a:p>
                <a:pPr marL="342900" fontAlgn="ctr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Calibri" panose="020F0502020204030204" pitchFamily="34" charset="0"/>
                  </a:rPr>
                  <a:t>Long explanation here: </a:t>
                </a:r>
                <a:r>
                  <a:rPr lang="en-CA" sz="2400">
                    <a:latin typeface="Calibri" panose="020F0502020204030204" pitchFamily="34" charset="0"/>
                    <a:hlinkClick r:id="rId3"/>
                  </a:rPr>
                  <a:t>https://studylib.net/doc/13872779/the-taylor-expansion-of-a-riemannian-metric</a:t>
                </a:r>
                <a:endParaRPr lang="en-CA" sz="240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FE12380-BD3A-4131-B055-C1D4C0F48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7" y="2424865"/>
                <a:ext cx="9576620" cy="1200329"/>
              </a:xfrm>
              <a:prstGeom prst="rect">
                <a:avLst/>
              </a:prstGeom>
              <a:blipFill>
                <a:blip r:embed="rId4"/>
                <a:stretch>
                  <a:fillRect l="-95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A0EE5C-FDFA-48D9-9403-D5ABF579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05" y="4966856"/>
            <a:ext cx="10420593" cy="189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CC3CE7-2EFA-4664-A69C-BAADA265650C}"/>
              </a:ext>
            </a:extLst>
          </p:cNvPr>
          <p:cNvSpPr/>
          <p:nvPr/>
        </p:nvSpPr>
        <p:spPr>
          <a:xfrm>
            <a:off x="393290" y="44626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Series expansion of the square root of the metric tensor:</a:t>
            </a:r>
            <a:br>
              <a:rPr lang="en-US"/>
            </a:br>
            <a:r>
              <a:rPr lang="en-CA">
                <a:hlinkClick r:id="rId6"/>
              </a:rPr>
              <a:t>http://pi.math.cornell.edu/files/Research/SeniorTheses/rudeliusThesis.pdf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2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28E037-F872-44BF-A265-1F99795298F4}"/>
              </a:ext>
            </a:extLst>
          </p:cNvPr>
          <p:cNvSpPr txBox="1"/>
          <p:nvPr/>
        </p:nvSpPr>
        <p:spPr>
          <a:xfrm>
            <a:off x="26091" y="642877"/>
            <a:ext cx="121659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/>
              <a:t>Ricci Tensor</a:t>
            </a:r>
            <a:r>
              <a:rPr lang="en-US" sz="4400"/>
              <a:t>: Track “</a:t>
            </a:r>
            <a:r>
              <a:rPr lang="en-US" sz="4400">
                <a:solidFill>
                  <a:srgbClr val="FF0000"/>
                </a:solidFill>
              </a:rPr>
              <a:t>volume change</a:t>
            </a:r>
            <a:r>
              <a:rPr lang="en-US" sz="4400"/>
              <a:t>” along geodesics</a:t>
            </a:r>
          </a:p>
          <a:p>
            <a:pPr marL="1371600" lvl="1" indent="-914400">
              <a:buFont typeface="+mj-lt"/>
              <a:buAutoNum type="arabicPeriod"/>
            </a:pPr>
            <a:endParaRPr lang="en-US" sz="5400"/>
          </a:p>
          <a:p>
            <a:pPr marL="1371600" lvl="1" indent="-914400">
              <a:buFont typeface="+mj-lt"/>
              <a:buAutoNum type="arabicPeriod"/>
            </a:pPr>
            <a:r>
              <a:rPr lang="en-US" sz="5400"/>
              <a:t>Sectional Curvature</a:t>
            </a:r>
          </a:p>
          <a:p>
            <a:pPr marL="1371600" lvl="1" indent="-914400">
              <a:buFont typeface="+mj-lt"/>
              <a:buAutoNum type="arabicPeriod"/>
            </a:pPr>
            <a:endParaRPr lang="en-US" sz="5400"/>
          </a:p>
          <a:p>
            <a:pPr marL="1371600" lvl="1" indent="-914400">
              <a:buFont typeface="+mj-lt"/>
              <a:buAutoNum type="arabicPeriod"/>
            </a:pPr>
            <a:r>
              <a:rPr lang="en-US" sz="5400"/>
              <a:t>Volume element derivative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43B08E-73C8-4D27-9DB7-2515A393EA7F}"/>
              </a:ext>
            </a:extLst>
          </p:cNvPr>
          <p:cNvGrpSpPr/>
          <p:nvPr/>
        </p:nvGrpSpPr>
        <p:grpSpPr>
          <a:xfrm>
            <a:off x="8737600" y="4659086"/>
            <a:ext cx="3454400" cy="1482563"/>
            <a:chOff x="8737600" y="4659086"/>
            <a:chExt cx="3454400" cy="14825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CEB56-EE28-4D5D-88FA-424219F69A5F}"/>
                </a:ext>
              </a:extLst>
            </p:cNvPr>
            <p:cNvSpPr txBox="1"/>
            <p:nvPr/>
          </p:nvSpPr>
          <p:spPr>
            <a:xfrm>
              <a:off x="8931966" y="5310652"/>
              <a:ext cx="32600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0B050"/>
                  </a:solidFill>
                </a:rPr>
                <a:t>Any Basis!</a:t>
              </a:r>
              <a:endParaRPr lang="en-CA" sz="4800" dirty="0">
                <a:solidFill>
                  <a:srgbClr val="00B05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E5D8B7-D993-41C8-B5DA-573A4D967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7600" y="4659086"/>
              <a:ext cx="827314" cy="62411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39BFEA-DF13-4A55-9EA6-44B86C485C7B}"/>
              </a:ext>
            </a:extLst>
          </p:cNvPr>
          <p:cNvGrpSpPr/>
          <p:nvPr/>
        </p:nvGrpSpPr>
        <p:grpSpPr>
          <a:xfrm>
            <a:off x="7228115" y="1776423"/>
            <a:ext cx="4660977" cy="1446550"/>
            <a:chOff x="7228115" y="1776423"/>
            <a:chExt cx="4660977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88169D-134F-4F29-9498-B07D739CFB6A}"/>
                </a:ext>
              </a:extLst>
            </p:cNvPr>
            <p:cNvSpPr txBox="1"/>
            <p:nvPr/>
          </p:nvSpPr>
          <p:spPr>
            <a:xfrm>
              <a:off x="8629058" y="1776423"/>
              <a:ext cx="326003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>
                  <a:solidFill>
                    <a:srgbClr val="0070C0"/>
                  </a:solidFill>
                </a:rPr>
                <a:t>Orthonormal </a:t>
              </a:r>
            </a:p>
            <a:p>
              <a:pPr algn="ctr"/>
              <a:r>
                <a:rPr lang="en-US" sz="4400">
                  <a:solidFill>
                    <a:srgbClr val="0070C0"/>
                  </a:solidFill>
                </a:rPr>
                <a:t>Basis Only!</a:t>
              </a:r>
              <a:endParaRPr lang="en-CA" sz="440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AFEE200-FE1B-476A-B894-329610BD2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115" y="2474686"/>
              <a:ext cx="1415142" cy="210457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06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0"/>
    </mc:Choice>
    <mc:Fallback xmlns="">
      <p:transition spd="slow" advTm="14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930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Taylor Series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4C6B1D-32FE-4F9B-97DA-E769E1557089}"/>
                  </a:ext>
                </a:extLst>
              </p:cNvPr>
              <p:cNvSpPr/>
              <p:nvPr/>
            </p:nvSpPr>
            <p:spPr>
              <a:xfrm>
                <a:off x="145773" y="1060853"/>
                <a:ext cx="11860695" cy="3010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40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40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4C6B1D-32FE-4F9B-97DA-E769E1557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3" y="1060853"/>
                <a:ext cx="11860695" cy="3010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C2B9AF-5707-4D9F-8625-49F87425F092}"/>
                  </a:ext>
                </a:extLst>
              </p:cNvPr>
              <p:cNvSpPr/>
              <p:nvPr/>
            </p:nvSpPr>
            <p:spPr>
              <a:xfrm>
                <a:off x="205408" y="3847560"/>
                <a:ext cx="11860695" cy="4677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40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40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C2B9AF-5707-4D9F-8625-49F87425F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8" y="3847560"/>
                <a:ext cx="11860695" cy="4677563"/>
              </a:xfrm>
              <a:prstGeom prst="rect">
                <a:avLst/>
              </a:prstGeom>
              <a:blipFill>
                <a:blip r:embed="rId3"/>
                <a:stretch>
                  <a:fillRect l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17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930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Taylor Series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4C6B1D-32FE-4F9B-97DA-E769E1557089}"/>
                  </a:ext>
                </a:extLst>
              </p:cNvPr>
              <p:cNvSpPr/>
              <p:nvPr/>
            </p:nvSpPr>
            <p:spPr>
              <a:xfrm>
                <a:off x="145773" y="1060853"/>
                <a:ext cx="11860695" cy="3010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40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40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4C6B1D-32FE-4F9B-97DA-E769E1557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3" y="1060853"/>
                <a:ext cx="11860695" cy="3010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C2B9AF-5707-4D9F-8625-49F87425F092}"/>
                  </a:ext>
                </a:extLst>
              </p:cNvPr>
              <p:cNvSpPr/>
              <p:nvPr/>
            </p:nvSpPr>
            <p:spPr>
              <a:xfrm>
                <a:off x="258417" y="4307183"/>
                <a:ext cx="13192540" cy="3871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4000" b="0" i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i="1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40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40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C2B9AF-5707-4D9F-8625-49F87425F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" y="4307183"/>
                <a:ext cx="13192540" cy="3871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6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8415131" y="2855994"/>
            <a:ext cx="37768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Riemann Normal</a:t>
            </a:r>
          </a:p>
          <a:p>
            <a:pPr algn="ctr"/>
            <a:r>
              <a:rPr lang="en-US" sz="4000">
                <a:solidFill>
                  <a:srgbClr val="FF0000"/>
                </a:solidFill>
              </a:rPr>
              <a:t>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4C6B1D-32FE-4F9B-97DA-E769E1557089}"/>
                  </a:ext>
                </a:extLst>
              </p:cNvPr>
              <p:cNvSpPr/>
              <p:nvPr/>
            </p:nvSpPr>
            <p:spPr>
              <a:xfrm>
                <a:off x="0" y="1100609"/>
                <a:ext cx="12099235" cy="1564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1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1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1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1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A" sz="31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4C6B1D-32FE-4F9B-97DA-E769E1557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0609"/>
                <a:ext cx="12099235" cy="1564659"/>
              </a:xfrm>
              <a:prstGeom prst="rect">
                <a:avLst/>
              </a:prstGeom>
              <a:blipFill>
                <a:blip r:embed="rId2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5BDE94-3E27-47B0-8784-E7D9167F160F}"/>
                  </a:ext>
                </a:extLst>
              </p:cNvPr>
              <p:cNvSpPr/>
              <p:nvPr/>
            </p:nvSpPr>
            <p:spPr>
              <a:xfrm>
                <a:off x="0" y="4075722"/>
                <a:ext cx="10442713" cy="1327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  0       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𝑖𝑘𝑗𝑙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A" sz="400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5BDE94-3E27-47B0-8784-E7D9167F1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5722"/>
                <a:ext cx="10442713" cy="1327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F362459-8AB1-4759-AC4B-C359BF00346C}"/>
              </a:ext>
            </a:extLst>
          </p:cNvPr>
          <p:cNvGrpSpPr/>
          <p:nvPr/>
        </p:nvGrpSpPr>
        <p:grpSpPr>
          <a:xfrm>
            <a:off x="887896" y="2763078"/>
            <a:ext cx="7202558" cy="1490869"/>
            <a:chOff x="887896" y="2763079"/>
            <a:chExt cx="7202558" cy="86139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C8F8E15-55BB-46D6-A56D-7F05192C16A1}"/>
                </a:ext>
              </a:extLst>
            </p:cNvPr>
            <p:cNvCxnSpPr/>
            <p:nvPr/>
          </p:nvCxnSpPr>
          <p:spPr>
            <a:xfrm>
              <a:off x="887896" y="2769704"/>
              <a:ext cx="0" cy="84813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288E38-3280-4A14-861C-889A3B40EE2E}"/>
                </a:ext>
              </a:extLst>
            </p:cNvPr>
            <p:cNvCxnSpPr/>
            <p:nvPr/>
          </p:nvCxnSpPr>
          <p:spPr>
            <a:xfrm>
              <a:off x="2484783" y="2776330"/>
              <a:ext cx="0" cy="84813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A0C7EF0-B5FF-4F96-A849-BA7A9E8B3D14}"/>
                </a:ext>
              </a:extLst>
            </p:cNvPr>
            <p:cNvCxnSpPr/>
            <p:nvPr/>
          </p:nvCxnSpPr>
          <p:spPr>
            <a:xfrm>
              <a:off x="4876801" y="2769704"/>
              <a:ext cx="0" cy="84813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D16282-635B-4DE9-8550-4BFEB1629144}"/>
                </a:ext>
              </a:extLst>
            </p:cNvPr>
            <p:cNvCxnSpPr/>
            <p:nvPr/>
          </p:nvCxnSpPr>
          <p:spPr>
            <a:xfrm>
              <a:off x="8090454" y="2763079"/>
              <a:ext cx="0" cy="84813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750774-F2ED-4CF3-A8EA-428537C9CC38}"/>
              </a:ext>
            </a:extLst>
          </p:cNvPr>
          <p:cNvSpPr txBox="1"/>
          <p:nvPr/>
        </p:nvSpPr>
        <p:spPr>
          <a:xfrm>
            <a:off x="311012" y="344706"/>
            <a:ext cx="930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Taylor Series Expansion of the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C8706B-5BF9-45D6-A996-D08A37A73F4C}"/>
                  </a:ext>
                </a:extLst>
              </p:cNvPr>
              <p:cNvSpPr/>
              <p:nvPr/>
            </p:nvSpPr>
            <p:spPr>
              <a:xfrm>
                <a:off x="6255027" y="5333098"/>
                <a:ext cx="5658678" cy="1327095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𝑖𝑘𝑗𝑙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A" sz="400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C8706B-5BF9-45D6-A996-D08A37A73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027" y="5333098"/>
                <a:ext cx="5658678" cy="1327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7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6EDAF6-CD3E-41F5-925C-D4F631925959}"/>
                  </a:ext>
                </a:extLst>
              </p:cNvPr>
              <p:cNvSpPr/>
              <p:nvPr/>
            </p:nvSpPr>
            <p:spPr>
              <a:xfrm>
                <a:off x="1323974" y="2914650"/>
                <a:ext cx="2047875" cy="19621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00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6EDAF6-CD3E-41F5-925C-D4F631925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2914650"/>
                <a:ext cx="2047875" cy="1962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orthonormal basis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89AF9A-933E-48AF-9578-BEFED60C0E7C}"/>
              </a:ext>
            </a:extLst>
          </p:cNvPr>
          <p:cNvGrpSpPr/>
          <p:nvPr/>
        </p:nvGrpSpPr>
        <p:grpSpPr>
          <a:xfrm rot="16200000">
            <a:off x="1360467" y="2862569"/>
            <a:ext cx="1967223" cy="2055542"/>
            <a:chOff x="8729607" y="2943040"/>
            <a:chExt cx="975562" cy="101936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B836F2-6EDC-4B32-98C3-C0DFD801F6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26363" y="3459156"/>
              <a:ext cx="1006488" cy="0"/>
            </a:xfrm>
            <a:prstGeom prst="straightConnector1">
              <a:avLst/>
            </a:prstGeom>
            <a:ln w="1016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051AB80-0E51-47C4-A6A9-62407FDFC9B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211571" y="2461076"/>
              <a:ext cx="11634" cy="975562"/>
            </a:xfrm>
            <a:prstGeom prst="straightConnector1">
              <a:avLst/>
            </a:prstGeom>
            <a:ln w="1016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543912-63E4-4E58-A97B-52260CB1462B}"/>
                  </a:ext>
                </a:extLst>
              </p:cNvPr>
              <p:cNvSpPr txBox="1"/>
              <p:nvPr/>
            </p:nvSpPr>
            <p:spPr>
              <a:xfrm>
                <a:off x="3466122" y="4319421"/>
                <a:ext cx="105785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543912-63E4-4E58-A97B-52260CB14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122" y="4319421"/>
                <a:ext cx="1057854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061F06-AE25-4F12-8300-F538B719BBB9}"/>
                  </a:ext>
                </a:extLst>
              </p:cNvPr>
              <p:cNvSpPr txBox="1"/>
              <p:nvPr/>
            </p:nvSpPr>
            <p:spPr>
              <a:xfrm>
                <a:off x="799122" y="1728621"/>
                <a:ext cx="107567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061F06-AE25-4F12-8300-F538B719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2" y="1728621"/>
                <a:ext cx="107567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2656AA2-C843-48E8-8B54-514408BF5AB3}"/>
              </a:ext>
            </a:extLst>
          </p:cNvPr>
          <p:cNvSpPr/>
          <p:nvPr/>
        </p:nvSpPr>
        <p:spPr>
          <a:xfrm>
            <a:off x="7677150" y="4203700"/>
            <a:ext cx="3055620" cy="939800"/>
          </a:xfrm>
          <a:prstGeom prst="parallelogram">
            <a:avLst>
              <a:gd name="adj" fmla="val 113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58E9CE99-AB46-4867-9CFE-2B77C9BACEBC}"/>
              </a:ext>
            </a:extLst>
          </p:cNvPr>
          <p:cNvSpPr/>
          <p:nvPr/>
        </p:nvSpPr>
        <p:spPr>
          <a:xfrm rot="16200000" flipV="1">
            <a:off x="6723380" y="3171190"/>
            <a:ext cx="2880360" cy="1033780"/>
          </a:xfrm>
          <a:prstGeom prst="parallelogram">
            <a:avLst>
              <a:gd name="adj" fmla="val 8405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127668-697D-4860-B56B-D1B06994B4DC}"/>
              </a:ext>
            </a:extLst>
          </p:cNvPr>
          <p:cNvSpPr/>
          <p:nvPr/>
        </p:nvSpPr>
        <p:spPr>
          <a:xfrm>
            <a:off x="8689975" y="2241549"/>
            <a:ext cx="2047875" cy="1962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826DF3-B499-4E27-B796-62CF7C5CEB78}"/>
              </a:ext>
            </a:extLst>
          </p:cNvPr>
          <p:cNvCxnSpPr>
            <a:cxnSpLocks/>
          </p:cNvCxnSpPr>
          <p:nvPr/>
        </p:nvCxnSpPr>
        <p:spPr>
          <a:xfrm>
            <a:off x="8714615" y="4207202"/>
            <a:ext cx="2029586" cy="0"/>
          </a:xfrm>
          <a:prstGeom prst="straightConnector1">
            <a:avLst/>
          </a:prstGeom>
          <a:ln w="1016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103D34-D9F3-42C6-8A9F-637D580F7A77}"/>
              </a:ext>
            </a:extLst>
          </p:cNvPr>
          <p:cNvCxnSpPr>
            <a:cxnSpLocks/>
          </p:cNvCxnSpPr>
          <p:nvPr/>
        </p:nvCxnSpPr>
        <p:spPr>
          <a:xfrm flipH="1" flipV="1">
            <a:off x="8688659" y="2239979"/>
            <a:ext cx="23460" cy="1967223"/>
          </a:xfrm>
          <a:prstGeom prst="straightConnector1">
            <a:avLst/>
          </a:prstGeom>
          <a:ln w="1016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FD87D0-F7DE-4614-83C0-764F54895021}"/>
                  </a:ext>
                </a:extLst>
              </p:cNvPr>
              <p:cNvSpPr txBox="1"/>
              <p:nvPr/>
            </p:nvSpPr>
            <p:spPr>
              <a:xfrm>
                <a:off x="10838473" y="3652671"/>
                <a:ext cx="105785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FD87D0-F7DE-4614-83C0-764F5489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473" y="3652671"/>
                <a:ext cx="105785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9FA2B8-D862-4E17-A4C9-7A54C76B7329}"/>
                  </a:ext>
                </a:extLst>
              </p:cNvPr>
              <p:cNvSpPr txBox="1"/>
              <p:nvPr/>
            </p:nvSpPr>
            <p:spPr>
              <a:xfrm>
                <a:off x="8171473" y="1061871"/>
                <a:ext cx="107567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9FA2B8-D862-4E17-A4C9-7A54C76B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473" y="1061871"/>
                <a:ext cx="1075679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A7784-A1E4-42E5-BF2A-687AE3D87B71}"/>
              </a:ext>
            </a:extLst>
          </p:cNvPr>
          <p:cNvCxnSpPr>
            <a:cxnSpLocks/>
          </p:cNvCxnSpPr>
          <p:nvPr/>
        </p:nvCxnSpPr>
        <p:spPr>
          <a:xfrm flipH="1">
            <a:off x="7638283" y="4175794"/>
            <a:ext cx="1132051" cy="972636"/>
          </a:xfrm>
          <a:prstGeom prst="straightConnector1">
            <a:avLst/>
          </a:prstGeom>
          <a:ln w="1016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C8BBE3-E509-4A2A-93D5-D3E45F441972}"/>
                  </a:ext>
                </a:extLst>
              </p:cNvPr>
              <p:cNvSpPr txBox="1"/>
              <p:nvPr/>
            </p:nvSpPr>
            <p:spPr>
              <a:xfrm>
                <a:off x="6628423" y="5043321"/>
                <a:ext cx="107567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C8BBE3-E509-4A2A-93D5-D3E45F441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23" y="5043321"/>
                <a:ext cx="1075679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64D3D2-D0A2-4CE2-A648-456BB53624FC}"/>
              </a:ext>
            </a:extLst>
          </p:cNvPr>
          <p:cNvCxnSpPr>
            <a:cxnSpLocks/>
          </p:cNvCxnSpPr>
          <p:nvPr/>
        </p:nvCxnSpPr>
        <p:spPr>
          <a:xfrm>
            <a:off x="7651750" y="3142343"/>
            <a:ext cx="2006600" cy="0"/>
          </a:xfrm>
          <a:prstGeom prst="line">
            <a:avLst/>
          </a:prstGeom>
          <a:ln w="508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7C050F-A46F-46A3-A3F5-37D776BEB9E3}"/>
              </a:ext>
            </a:extLst>
          </p:cNvPr>
          <p:cNvCxnSpPr>
            <a:cxnSpLocks/>
          </p:cNvCxnSpPr>
          <p:nvPr/>
        </p:nvCxnSpPr>
        <p:spPr>
          <a:xfrm flipV="1">
            <a:off x="9658350" y="3142344"/>
            <a:ext cx="0" cy="2026556"/>
          </a:xfrm>
          <a:prstGeom prst="line">
            <a:avLst/>
          </a:prstGeom>
          <a:ln w="508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389E84-5CBC-4007-B94D-54977308458C}"/>
              </a:ext>
            </a:extLst>
          </p:cNvPr>
          <p:cNvCxnSpPr>
            <a:cxnSpLocks/>
          </p:cNvCxnSpPr>
          <p:nvPr/>
        </p:nvCxnSpPr>
        <p:spPr>
          <a:xfrm flipV="1">
            <a:off x="9645650" y="2238375"/>
            <a:ext cx="1089025" cy="923926"/>
          </a:xfrm>
          <a:prstGeom prst="line">
            <a:avLst/>
          </a:prstGeom>
          <a:ln w="508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598564-3B26-4605-892D-F3AF35745C90}"/>
                  </a:ext>
                </a:extLst>
              </p:cNvPr>
              <p:cNvSpPr txBox="1"/>
              <p:nvPr/>
            </p:nvSpPr>
            <p:spPr>
              <a:xfrm>
                <a:off x="8190522" y="4509921"/>
                <a:ext cx="158876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598564-3B26-4605-892D-F3AF3574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522" y="4509921"/>
                <a:ext cx="158876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158612" y="192306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vectors on O.N. basis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F1DAC9-49C2-478C-83AC-48B860425CAE}"/>
              </a:ext>
            </a:extLst>
          </p:cNvPr>
          <p:cNvGrpSpPr/>
          <p:nvPr/>
        </p:nvGrpSpPr>
        <p:grpSpPr>
          <a:xfrm>
            <a:off x="0" y="1728621"/>
            <a:ext cx="3724854" cy="3606463"/>
            <a:chOff x="799122" y="1728621"/>
            <a:chExt cx="3724854" cy="3606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66EDAF6-CD3E-41F5-925C-D4F631925959}"/>
                    </a:ext>
                  </a:extLst>
                </p:cNvPr>
                <p:cNvSpPr/>
                <p:nvPr/>
              </p:nvSpPr>
              <p:spPr>
                <a:xfrm>
                  <a:off x="1323974" y="2914650"/>
                  <a:ext cx="2047875" cy="196215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CA" sz="400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66EDAF6-CD3E-41F5-925C-D4F6319259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974" y="2914650"/>
                  <a:ext cx="2047875" cy="19621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789AF9A-933E-48AF-9578-BEFED60C0E7C}"/>
                </a:ext>
              </a:extLst>
            </p:cNvPr>
            <p:cNvGrpSpPr/>
            <p:nvPr/>
          </p:nvGrpSpPr>
          <p:grpSpPr>
            <a:xfrm rot="16200000">
              <a:off x="1360467" y="2862569"/>
              <a:ext cx="1967223" cy="2055542"/>
              <a:chOff x="8729607" y="2943040"/>
              <a:chExt cx="975562" cy="10193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FB836F2-6EDC-4B32-98C3-C0DFD801F6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26363" y="3459156"/>
                <a:ext cx="1006488" cy="0"/>
              </a:xfrm>
              <a:prstGeom prst="straightConnector1">
                <a:avLst/>
              </a:prstGeom>
              <a:ln w="1016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051AB80-0E51-47C4-A6A9-62407FDFC9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211571" y="2461076"/>
                <a:ext cx="11634" cy="975562"/>
              </a:xfrm>
              <a:prstGeom prst="straightConnector1">
                <a:avLst/>
              </a:prstGeom>
              <a:ln w="1016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8543912-63E4-4E58-A97B-52260CB1462B}"/>
                    </a:ext>
                  </a:extLst>
                </p:cNvPr>
                <p:cNvSpPr txBox="1"/>
                <p:nvPr/>
              </p:nvSpPr>
              <p:spPr>
                <a:xfrm>
                  <a:off x="3466122" y="4319421"/>
                  <a:ext cx="1057854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60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8543912-63E4-4E58-A97B-52260CB14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122" y="4319421"/>
                  <a:ext cx="1057854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061F06-AE25-4F12-8300-F538B719BBB9}"/>
                    </a:ext>
                  </a:extLst>
                </p:cNvPr>
                <p:cNvSpPr txBox="1"/>
                <p:nvPr/>
              </p:nvSpPr>
              <p:spPr>
                <a:xfrm>
                  <a:off x="799122" y="1728621"/>
                  <a:ext cx="107567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60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061F06-AE25-4F12-8300-F538B719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22" y="1728621"/>
                  <a:ext cx="1075679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5DED4B-B06F-484C-A64C-1A5BFB2639F0}"/>
                  </a:ext>
                </a:extLst>
              </p:cNvPr>
              <p:cNvSpPr/>
              <p:nvPr/>
            </p:nvSpPr>
            <p:spPr>
              <a:xfrm>
                <a:off x="8276493" y="4145573"/>
                <a:ext cx="4344866" cy="1962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48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4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48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48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48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4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48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48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CA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5DED4B-B06F-484C-A64C-1A5BFB263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93" y="4145573"/>
                <a:ext cx="4344866" cy="1962150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D713049-7059-434F-94E3-D20DABF030C7}"/>
              </a:ext>
            </a:extLst>
          </p:cNvPr>
          <p:cNvGrpSpPr/>
          <p:nvPr/>
        </p:nvGrpSpPr>
        <p:grpSpPr>
          <a:xfrm>
            <a:off x="3887053" y="990067"/>
            <a:ext cx="5054732" cy="3239119"/>
            <a:chOff x="5950314" y="1130744"/>
            <a:chExt cx="5054732" cy="3239119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40A42E7-5811-4FF8-BC13-3DE59E339C51}"/>
                </a:ext>
              </a:extLst>
            </p:cNvPr>
            <p:cNvSpPr/>
            <p:nvPr/>
          </p:nvSpPr>
          <p:spPr>
            <a:xfrm rot="21008864">
              <a:off x="5950314" y="2033401"/>
              <a:ext cx="5054732" cy="1898366"/>
            </a:xfrm>
            <a:prstGeom prst="parallelogram">
              <a:avLst>
                <a:gd name="adj" fmla="val 659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2DD922-E72C-444E-BC0F-1B447115CF7E}"/>
                </a:ext>
              </a:extLst>
            </p:cNvPr>
            <p:cNvGrpSpPr/>
            <p:nvPr/>
          </p:nvGrpSpPr>
          <p:grpSpPr>
            <a:xfrm rot="16200000">
              <a:off x="6931429" y="1407015"/>
              <a:ext cx="2165927" cy="3759769"/>
              <a:chOff x="8729606" y="2954675"/>
              <a:chExt cx="1074101" cy="18645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C939F15-B8ED-4554-8EFB-1AD65CD037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951329" y="3734189"/>
                <a:ext cx="1863264" cy="306708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7F3973B-CF97-45B9-AA80-257436176D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26221" y="2658060"/>
                <a:ext cx="480871" cy="1074101"/>
              </a:xfrm>
              <a:prstGeom prst="straightConnector1">
                <a:avLst/>
              </a:prstGeom>
              <a:ln w="1016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/>
                <p:nvPr/>
              </p:nvSpPr>
              <p:spPr>
                <a:xfrm>
                  <a:off x="9972430" y="3135391"/>
                  <a:ext cx="81977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6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430" y="3135391"/>
                  <a:ext cx="819776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/>
                <p:nvPr/>
              </p:nvSpPr>
              <p:spPr>
                <a:xfrm>
                  <a:off x="6672383" y="1130744"/>
                  <a:ext cx="951030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0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383" y="1130744"/>
                  <a:ext cx="951030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/>
              <p:nvPr/>
            </p:nvSpPr>
            <p:spPr>
              <a:xfrm>
                <a:off x="3935046" y="4811791"/>
                <a:ext cx="419948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46" y="4811791"/>
                <a:ext cx="4199483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7085C-270F-4D83-A4AD-E1D82CB7DFC4}"/>
              </a:ext>
            </a:extLst>
          </p:cNvPr>
          <p:cNvCxnSpPr>
            <a:cxnSpLocks/>
          </p:cNvCxnSpPr>
          <p:nvPr/>
        </p:nvCxnSpPr>
        <p:spPr>
          <a:xfrm>
            <a:off x="8346831" y="4103077"/>
            <a:ext cx="0" cy="255563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4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0" y="0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vectors in O.N.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5DED4B-B06F-484C-A64C-1A5BFB2639F0}"/>
                  </a:ext>
                </a:extLst>
              </p:cNvPr>
              <p:cNvSpPr/>
              <p:nvPr/>
            </p:nvSpPr>
            <p:spPr>
              <a:xfrm>
                <a:off x="185530" y="2708658"/>
                <a:ext cx="12630583" cy="13553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40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4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40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40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40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4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40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40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5DED4B-B06F-484C-A64C-1A5BFB263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" y="2708658"/>
                <a:ext cx="12630583" cy="1355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D713049-7059-434F-94E3-D20DABF030C7}"/>
              </a:ext>
            </a:extLst>
          </p:cNvPr>
          <p:cNvGrpSpPr/>
          <p:nvPr/>
        </p:nvGrpSpPr>
        <p:grpSpPr>
          <a:xfrm>
            <a:off x="123436" y="605754"/>
            <a:ext cx="3124133" cy="2002060"/>
            <a:chOff x="5950314" y="1130744"/>
            <a:chExt cx="5080876" cy="3256013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40A42E7-5811-4FF8-BC13-3DE59E339C51}"/>
                </a:ext>
              </a:extLst>
            </p:cNvPr>
            <p:cNvSpPr/>
            <p:nvPr/>
          </p:nvSpPr>
          <p:spPr>
            <a:xfrm rot="21008864">
              <a:off x="5950314" y="2033401"/>
              <a:ext cx="5054732" cy="1898366"/>
            </a:xfrm>
            <a:prstGeom prst="parallelogram">
              <a:avLst>
                <a:gd name="adj" fmla="val 659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2DD922-E72C-444E-BC0F-1B447115CF7E}"/>
                </a:ext>
              </a:extLst>
            </p:cNvPr>
            <p:cNvGrpSpPr/>
            <p:nvPr/>
          </p:nvGrpSpPr>
          <p:grpSpPr>
            <a:xfrm rot="16200000">
              <a:off x="6931429" y="1407015"/>
              <a:ext cx="2165927" cy="3759769"/>
              <a:chOff x="8729606" y="2954675"/>
              <a:chExt cx="1074101" cy="18645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C939F15-B8ED-4554-8EFB-1AD65CD037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951329" y="3734189"/>
                <a:ext cx="1863264" cy="306708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7F3973B-CF97-45B9-AA80-257436176D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26221" y="2658060"/>
                <a:ext cx="480871" cy="1074101"/>
              </a:xfrm>
              <a:prstGeom prst="straightConnector1">
                <a:avLst/>
              </a:prstGeom>
              <a:ln w="1016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/>
                <p:nvPr/>
              </p:nvSpPr>
              <p:spPr>
                <a:xfrm>
                  <a:off x="9972430" y="3135391"/>
                  <a:ext cx="1058760" cy="1251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430" y="3135391"/>
                  <a:ext cx="1058760" cy="12513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/>
                <p:nvPr/>
              </p:nvSpPr>
              <p:spPr>
                <a:xfrm>
                  <a:off x="6672382" y="1130744"/>
                  <a:ext cx="1213617" cy="1251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382" y="1130744"/>
                  <a:ext cx="1213617" cy="12513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/>
              <p:nvPr/>
            </p:nvSpPr>
            <p:spPr>
              <a:xfrm>
                <a:off x="3776020" y="981913"/>
                <a:ext cx="419948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20" y="981913"/>
                <a:ext cx="4199483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F84D48E-A10C-4AB0-BFF6-5D472DBB2A21}"/>
              </a:ext>
            </a:extLst>
          </p:cNvPr>
          <p:cNvGrpSpPr/>
          <p:nvPr/>
        </p:nvGrpSpPr>
        <p:grpSpPr>
          <a:xfrm>
            <a:off x="0" y="4119394"/>
            <a:ext cx="6357257" cy="2738606"/>
            <a:chOff x="793807" y="2356343"/>
            <a:chExt cx="7060653" cy="2738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4A5ED5B8-D8A8-48ED-8766-E8401C4643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3807" y="3054114"/>
                  <a:ext cx="7060653" cy="20408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𝑐𝑜𝑢𝑛𝑡𝑖𝑛𝑔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𝑜𝑟𝑑𝑒𝑟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𝑤𝑟𝑜𝑛𝑔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𝑜𝑟𝑑𝑒𝑟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</m: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𝑎𝑛𝑦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𝑖𝑛𝑑𝑒𝑥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𝑟𝑒𝑝𝑒𝑎𝑡𝑒𝑑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CA" sz="3200"/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4A5ED5B8-D8A8-48ED-8766-E8401C464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07" y="3054114"/>
                  <a:ext cx="7060653" cy="20408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43B2E2EA-6F1E-4E2C-AD8F-444305B840B8}"/>
                </a:ext>
              </a:extLst>
            </p:cNvPr>
            <p:cNvSpPr txBox="1">
              <a:spLocks/>
            </p:cNvSpPr>
            <p:nvPr/>
          </p:nvSpPr>
          <p:spPr>
            <a:xfrm>
              <a:off x="797169" y="2356343"/>
              <a:ext cx="7057291" cy="6916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/>
                <a:t>Levi-</a:t>
              </a:r>
              <a:r>
                <a:rPr lang="en-US" sz="4000" err="1"/>
                <a:t>Civita</a:t>
              </a:r>
              <a:r>
                <a:rPr lang="en-US" sz="4000"/>
                <a:t> Symbol</a:t>
              </a:r>
              <a:endParaRPr lang="en-CA" sz="4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93B9FE2-D6B4-4B6D-8192-CFAB0B895A06}"/>
                  </a:ext>
                </a:extLst>
              </p:cNvPr>
              <p:cNvSpPr/>
              <p:nvPr/>
            </p:nvSpPr>
            <p:spPr>
              <a:xfrm>
                <a:off x="6499858" y="4125578"/>
                <a:ext cx="5810130" cy="1962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4400">
                  <a:solidFill>
                    <a:schemeClr val="tx1"/>
                  </a:solidFill>
                </a:endParaRPr>
              </a:p>
              <a:p>
                <a:pPr algn="ctr"/>
                <a:endParaRPr lang="en-CA" sz="110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93B9FE2-D6B4-4B6D-8192-CFAB0B895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58" y="4125578"/>
                <a:ext cx="5810130" cy="1962150"/>
              </a:xfrm>
              <a:prstGeom prst="rect">
                <a:avLst/>
              </a:prstGeom>
              <a:blipFill>
                <a:blip r:embed="rId7"/>
                <a:stretch>
                  <a:fillRect b="-254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13EA058-A6A1-482C-8EE6-7E6F66124DB2}"/>
              </a:ext>
            </a:extLst>
          </p:cNvPr>
          <p:cNvGrpSpPr/>
          <p:nvPr/>
        </p:nvGrpSpPr>
        <p:grpSpPr>
          <a:xfrm>
            <a:off x="763879" y="1013610"/>
            <a:ext cx="3687471" cy="2110590"/>
            <a:chOff x="763879" y="1013610"/>
            <a:chExt cx="3687471" cy="211059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0C38C3E9-62A3-4083-BBA9-7059F83218B3}"/>
                </a:ext>
              </a:extLst>
            </p:cNvPr>
            <p:cNvSpPr/>
            <p:nvPr/>
          </p:nvSpPr>
          <p:spPr>
            <a:xfrm rot="10209651" flipH="1">
              <a:off x="917737" y="2330521"/>
              <a:ext cx="2948711" cy="640509"/>
            </a:xfrm>
            <a:prstGeom prst="parallelogram">
              <a:avLst>
                <a:gd name="adj" fmla="val 9504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40A42E7-5811-4FF8-BC13-3DE59E339C51}"/>
                </a:ext>
              </a:extLst>
            </p:cNvPr>
            <p:cNvSpPr/>
            <p:nvPr/>
          </p:nvSpPr>
          <p:spPr>
            <a:xfrm rot="21008864">
              <a:off x="763879" y="1164409"/>
              <a:ext cx="3108058" cy="1167269"/>
            </a:xfrm>
            <a:prstGeom prst="parallelogram">
              <a:avLst>
                <a:gd name="adj" fmla="val 659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79F13D3C-C4B6-4D5E-9233-821654EE2898}"/>
                </a:ext>
              </a:extLst>
            </p:cNvPr>
            <p:cNvSpPr/>
            <p:nvPr/>
          </p:nvSpPr>
          <p:spPr>
            <a:xfrm rot="17609471">
              <a:off x="3030163" y="1379566"/>
              <a:ext cx="1592696" cy="860783"/>
            </a:xfrm>
            <a:prstGeom prst="parallelogram">
              <a:avLst>
                <a:gd name="adj" fmla="val 2337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B47881-C248-452A-BC91-5B6BDD57988B}"/>
                </a:ext>
              </a:extLst>
            </p:cNvPr>
            <p:cNvCxnSpPr>
              <a:cxnSpLocks/>
            </p:cNvCxnSpPr>
            <p:nvPr/>
          </p:nvCxnSpPr>
          <p:spPr>
            <a:xfrm>
              <a:off x="1466850" y="1320800"/>
              <a:ext cx="723900" cy="565150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7ADCB2-3F78-4C8F-9522-1189F2257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900" y="1847851"/>
              <a:ext cx="577850" cy="1276349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05E99A-D2C0-490E-8015-E672DCD87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5350" y="1460500"/>
              <a:ext cx="2286000" cy="387458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0" y="0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vectors in O.N.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/>
              <p:nvPr/>
            </p:nvSpPr>
            <p:spPr>
              <a:xfrm>
                <a:off x="5532248" y="749685"/>
                <a:ext cx="5707460" cy="1973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CA" sz="400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CA" sz="400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CA" sz="4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248" y="749685"/>
                <a:ext cx="5707460" cy="1973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66CF1-9A9C-49F7-B66B-69480A5213B2}"/>
                  </a:ext>
                </a:extLst>
              </p:cNvPr>
              <p:cNvSpPr/>
              <p:nvPr/>
            </p:nvSpPr>
            <p:spPr>
              <a:xfrm>
                <a:off x="3695700" y="2837472"/>
                <a:ext cx="9410701" cy="13553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A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66CF1-9A9C-49F7-B66B-69480A52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2837472"/>
                <a:ext cx="9410701" cy="1355342"/>
              </a:xfrm>
              <a:prstGeom prst="rect">
                <a:avLst/>
              </a:prstGeom>
              <a:blipFill>
                <a:blip r:embed="rId3"/>
                <a:stretch>
                  <a:fillRect b="-15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9BAE5EE-FD74-4FF5-8DA5-48A290360C6D}"/>
              </a:ext>
            </a:extLst>
          </p:cNvPr>
          <p:cNvGrpSpPr/>
          <p:nvPr/>
        </p:nvGrpSpPr>
        <p:grpSpPr>
          <a:xfrm>
            <a:off x="727111" y="588518"/>
            <a:ext cx="3165437" cy="3062775"/>
            <a:chOff x="1446475" y="736383"/>
            <a:chExt cx="3165437" cy="306277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939F15-B8ED-4554-8EFB-1AD65CD03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569" y="2347764"/>
              <a:ext cx="2310277" cy="380290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F3973B-CF97-45B9-AA80-257436176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036" y="1396269"/>
              <a:ext cx="596236" cy="1331787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/>
                <p:nvPr/>
              </p:nvSpPr>
              <p:spPr>
                <a:xfrm>
                  <a:off x="3960901" y="1969002"/>
                  <a:ext cx="65101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901" y="1969002"/>
                  <a:ext cx="651011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/>
                <p:nvPr/>
              </p:nvSpPr>
              <p:spPr>
                <a:xfrm>
                  <a:off x="1931765" y="736383"/>
                  <a:ext cx="74623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765" y="736383"/>
                  <a:ext cx="746230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A3438E-F492-4DF4-A1C4-D58C963CA802}"/>
                </a:ext>
              </a:extLst>
            </p:cNvPr>
            <p:cNvCxnSpPr>
              <a:cxnSpLocks/>
            </p:cNvCxnSpPr>
            <p:nvPr/>
          </p:nvCxnSpPr>
          <p:spPr>
            <a:xfrm>
              <a:off x="1595312" y="2691768"/>
              <a:ext cx="741488" cy="573946"/>
            </a:xfrm>
            <a:prstGeom prst="straightConnector1">
              <a:avLst/>
            </a:prstGeom>
            <a:ln w="1016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/>
                <p:nvPr/>
              </p:nvSpPr>
              <p:spPr>
                <a:xfrm>
                  <a:off x="1446475" y="2992142"/>
                  <a:ext cx="549509" cy="807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475" y="2992142"/>
                  <a:ext cx="549509" cy="8070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D22131-7870-4CFC-93B7-3B032AD64703}"/>
              </a:ext>
            </a:extLst>
          </p:cNvPr>
          <p:cNvGrpSpPr/>
          <p:nvPr/>
        </p:nvGrpSpPr>
        <p:grpSpPr>
          <a:xfrm>
            <a:off x="-3360" y="4119394"/>
            <a:ext cx="6581142" cy="2738606"/>
            <a:chOff x="793807" y="2356343"/>
            <a:chExt cx="7060653" cy="2738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ontent Placeholder 2">
                  <a:extLst>
                    <a:ext uri="{FF2B5EF4-FFF2-40B4-BE49-F238E27FC236}">
                      <a16:creationId xmlns:a16="http://schemas.microsoft.com/office/drawing/2014/main" id="{E0144F60-E561-40C8-B0A9-4A18918A0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3807" y="3054114"/>
                  <a:ext cx="7060653" cy="20408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𝑒𝑣𝑒𝑛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𝑝𝑒𝑟𝑚𝑢𝑡𝑎𝑡𝑖𝑜𝑛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𝑜𝑑𝑑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𝑝𝑒𝑟𝑚𝑢𝑡𝑎𝑡𝑖𝑜𝑛</m:t>
                                      </m:r>
                                    </m:e>
                                  </m:mr>
                                </m: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𝑎𝑛𝑦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𝑖𝑛𝑑𝑒𝑥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𝑟𝑒𝑝𝑒𝑎𝑡𝑒𝑑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CA" sz="3200"/>
                </a:p>
              </p:txBody>
            </p:sp>
          </mc:Choice>
          <mc:Fallback xmlns="">
            <p:sp>
              <p:nvSpPr>
                <p:cNvPr id="43" name="Content Placeholder 2">
                  <a:extLst>
                    <a:ext uri="{FF2B5EF4-FFF2-40B4-BE49-F238E27FC236}">
                      <a16:creationId xmlns:a16="http://schemas.microsoft.com/office/drawing/2014/main" id="{E0144F60-E561-40C8-B0A9-4A18918A0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07" y="3054114"/>
                  <a:ext cx="7060653" cy="20408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84F2BAB5-8262-4933-BC4F-BD177EB2E4BB}"/>
                </a:ext>
              </a:extLst>
            </p:cNvPr>
            <p:cNvSpPr txBox="1">
              <a:spLocks/>
            </p:cNvSpPr>
            <p:nvPr/>
          </p:nvSpPr>
          <p:spPr>
            <a:xfrm>
              <a:off x="797169" y="2356343"/>
              <a:ext cx="7057291" cy="6916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/>
                <a:t>Levi-</a:t>
              </a:r>
              <a:r>
                <a:rPr lang="en-US" sz="4000" err="1"/>
                <a:t>Civita</a:t>
              </a:r>
              <a:r>
                <a:rPr lang="en-US" sz="4000"/>
                <a:t> Symbol</a:t>
              </a:r>
              <a:endParaRPr lang="en-CA" sz="4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A087F5-2242-44FC-954C-239EE4D8259B}"/>
                  </a:ext>
                </a:extLst>
              </p:cNvPr>
              <p:cNvSpPr/>
              <p:nvPr/>
            </p:nvSpPr>
            <p:spPr>
              <a:xfrm>
                <a:off x="6889480" y="4652696"/>
                <a:ext cx="5143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sz="360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A087F5-2242-44FC-954C-239EE4D82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480" y="4652696"/>
                <a:ext cx="514307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C81210C-E402-49C6-852C-F6C3C5C18DBB}"/>
                  </a:ext>
                </a:extLst>
              </p:cNvPr>
              <p:cNvSpPr/>
              <p:nvPr/>
            </p:nvSpPr>
            <p:spPr>
              <a:xfrm>
                <a:off x="6836158" y="5344358"/>
                <a:ext cx="54396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360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C81210C-E402-49C6-852C-F6C3C5C18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158" y="5344358"/>
                <a:ext cx="543963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3BF5AD4-BAD3-415C-B1CC-34FBCE714D09}"/>
                  </a:ext>
                </a:extLst>
              </p:cNvPr>
              <p:cNvSpPr/>
              <p:nvPr/>
            </p:nvSpPr>
            <p:spPr>
              <a:xfrm>
                <a:off x="6989349" y="6059466"/>
                <a:ext cx="47087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3600"/>
                  <a:t>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sz="360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3BF5AD4-BAD3-415C-B1CC-34FBCE714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349" y="6059466"/>
                <a:ext cx="470872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13EA058-A6A1-482C-8EE6-7E6F66124DB2}"/>
              </a:ext>
            </a:extLst>
          </p:cNvPr>
          <p:cNvGrpSpPr/>
          <p:nvPr/>
        </p:nvGrpSpPr>
        <p:grpSpPr>
          <a:xfrm>
            <a:off x="763879" y="1013610"/>
            <a:ext cx="3687471" cy="2110590"/>
            <a:chOff x="763879" y="1013610"/>
            <a:chExt cx="3687471" cy="211059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0C38C3E9-62A3-4083-BBA9-7059F83218B3}"/>
                </a:ext>
              </a:extLst>
            </p:cNvPr>
            <p:cNvSpPr/>
            <p:nvPr/>
          </p:nvSpPr>
          <p:spPr>
            <a:xfrm rot="10209651" flipH="1">
              <a:off x="917737" y="2330521"/>
              <a:ext cx="2948711" cy="640509"/>
            </a:xfrm>
            <a:prstGeom prst="parallelogram">
              <a:avLst>
                <a:gd name="adj" fmla="val 9504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40A42E7-5811-4FF8-BC13-3DE59E339C51}"/>
                </a:ext>
              </a:extLst>
            </p:cNvPr>
            <p:cNvSpPr/>
            <p:nvPr/>
          </p:nvSpPr>
          <p:spPr>
            <a:xfrm rot="21008864">
              <a:off x="763879" y="1164409"/>
              <a:ext cx="3108058" cy="1167269"/>
            </a:xfrm>
            <a:prstGeom prst="parallelogram">
              <a:avLst>
                <a:gd name="adj" fmla="val 659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79F13D3C-C4B6-4D5E-9233-821654EE2898}"/>
                </a:ext>
              </a:extLst>
            </p:cNvPr>
            <p:cNvSpPr/>
            <p:nvPr/>
          </p:nvSpPr>
          <p:spPr>
            <a:xfrm rot="17609471">
              <a:off x="3030163" y="1379566"/>
              <a:ext cx="1592696" cy="860783"/>
            </a:xfrm>
            <a:prstGeom prst="parallelogram">
              <a:avLst>
                <a:gd name="adj" fmla="val 2337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B47881-C248-452A-BC91-5B6BDD57988B}"/>
                </a:ext>
              </a:extLst>
            </p:cNvPr>
            <p:cNvCxnSpPr>
              <a:cxnSpLocks/>
            </p:cNvCxnSpPr>
            <p:nvPr/>
          </p:nvCxnSpPr>
          <p:spPr>
            <a:xfrm>
              <a:off x="1466850" y="1320800"/>
              <a:ext cx="723900" cy="565150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7ADCB2-3F78-4C8F-9522-1189F2257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900" y="1847851"/>
              <a:ext cx="577850" cy="1276349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05E99A-D2C0-490E-8015-E672DCD87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5350" y="1460500"/>
              <a:ext cx="2286000" cy="387458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0" y="0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vectors in O.N.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/>
              <p:nvPr/>
            </p:nvSpPr>
            <p:spPr>
              <a:xfrm>
                <a:off x="5532248" y="749685"/>
                <a:ext cx="5707460" cy="1973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CA" sz="400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CA" sz="400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CA" sz="4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248" y="749685"/>
                <a:ext cx="5707460" cy="1973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66CF1-9A9C-49F7-B66B-69480A5213B2}"/>
                  </a:ext>
                </a:extLst>
              </p:cNvPr>
              <p:cNvSpPr/>
              <p:nvPr/>
            </p:nvSpPr>
            <p:spPr>
              <a:xfrm>
                <a:off x="3695700" y="2837472"/>
                <a:ext cx="9410701" cy="13553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A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66CF1-9A9C-49F7-B66B-69480A52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2837472"/>
                <a:ext cx="9410701" cy="1355342"/>
              </a:xfrm>
              <a:prstGeom prst="rect">
                <a:avLst/>
              </a:prstGeom>
              <a:blipFill>
                <a:blip r:embed="rId3"/>
                <a:stretch>
                  <a:fillRect b="-15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9BAE5EE-FD74-4FF5-8DA5-48A290360C6D}"/>
              </a:ext>
            </a:extLst>
          </p:cNvPr>
          <p:cNvGrpSpPr/>
          <p:nvPr/>
        </p:nvGrpSpPr>
        <p:grpSpPr>
          <a:xfrm>
            <a:off x="727111" y="588518"/>
            <a:ext cx="3165437" cy="3062775"/>
            <a:chOff x="1446475" y="736383"/>
            <a:chExt cx="3165437" cy="306277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939F15-B8ED-4554-8EFB-1AD65CD03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569" y="2347764"/>
              <a:ext cx="2310277" cy="380290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F3973B-CF97-45B9-AA80-257436176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036" y="1396269"/>
              <a:ext cx="596236" cy="1331787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/>
                <p:nvPr/>
              </p:nvSpPr>
              <p:spPr>
                <a:xfrm>
                  <a:off x="3960901" y="1969002"/>
                  <a:ext cx="65101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901" y="1969002"/>
                  <a:ext cx="651011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/>
                <p:nvPr/>
              </p:nvSpPr>
              <p:spPr>
                <a:xfrm>
                  <a:off x="1931765" y="736383"/>
                  <a:ext cx="74623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765" y="736383"/>
                  <a:ext cx="746230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A3438E-F492-4DF4-A1C4-D58C963CA802}"/>
                </a:ext>
              </a:extLst>
            </p:cNvPr>
            <p:cNvCxnSpPr>
              <a:cxnSpLocks/>
            </p:cNvCxnSpPr>
            <p:nvPr/>
          </p:nvCxnSpPr>
          <p:spPr>
            <a:xfrm>
              <a:off x="1595312" y="2691768"/>
              <a:ext cx="741488" cy="573946"/>
            </a:xfrm>
            <a:prstGeom prst="straightConnector1">
              <a:avLst/>
            </a:prstGeom>
            <a:ln w="1016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/>
                <p:nvPr/>
              </p:nvSpPr>
              <p:spPr>
                <a:xfrm>
                  <a:off x="1446475" y="2992142"/>
                  <a:ext cx="549509" cy="807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475" y="2992142"/>
                  <a:ext cx="549509" cy="8070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43A32B-4CAA-4E01-90C4-9E5D402A5F02}"/>
                  </a:ext>
                </a:extLst>
              </p:cNvPr>
              <p:cNvSpPr/>
              <p:nvPr/>
            </p:nvSpPr>
            <p:spPr>
              <a:xfrm>
                <a:off x="152400" y="5161572"/>
                <a:ext cx="12192000" cy="13553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5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3500">
                  <a:solidFill>
                    <a:schemeClr val="tx1"/>
                  </a:solidFill>
                </a:endParaRPr>
              </a:p>
              <a:p>
                <a:endParaRPr lang="en-CA" sz="3600">
                  <a:solidFill>
                    <a:schemeClr val="tx1"/>
                  </a:solidFill>
                </a:endParaRPr>
              </a:p>
              <a:p>
                <a:endParaRPr lang="en-CA" sz="3600">
                  <a:solidFill>
                    <a:schemeClr val="tx1"/>
                  </a:solidFill>
                </a:endParaRPr>
              </a:p>
              <a:p>
                <a:endParaRPr lang="en-CA" sz="3600">
                  <a:solidFill>
                    <a:schemeClr val="tx1"/>
                  </a:solidFill>
                </a:endParaRPr>
              </a:p>
              <a:p>
                <a:endParaRPr lang="en-CA" sz="3600">
                  <a:solidFill>
                    <a:schemeClr val="tx1"/>
                  </a:solidFill>
                </a:endParaRPr>
              </a:p>
              <a:p>
                <a:endParaRPr lang="en-CA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43A32B-4CAA-4E01-90C4-9E5D402A5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61572"/>
                <a:ext cx="12192000" cy="13553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3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13EA058-A6A1-482C-8EE6-7E6F66124DB2}"/>
              </a:ext>
            </a:extLst>
          </p:cNvPr>
          <p:cNvGrpSpPr/>
          <p:nvPr/>
        </p:nvGrpSpPr>
        <p:grpSpPr>
          <a:xfrm>
            <a:off x="763879" y="1013610"/>
            <a:ext cx="3687471" cy="2110590"/>
            <a:chOff x="763879" y="1013610"/>
            <a:chExt cx="3687471" cy="211059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0C38C3E9-62A3-4083-BBA9-7059F83218B3}"/>
                </a:ext>
              </a:extLst>
            </p:cNvPr>
            <p:cNvSpPr/>
            <p:nvPr/>
          </p:nvSpPr>
          <p:spPr>
            <a:xfrm rot="10209651" flipH="1">
              <a:off x="917737" y="2330521"/>
              <a:ext cx="2948711" cy="640509"/>
            </a:xfrm>
            <a:prstGeom prst="parallelogram">
              <a:avLst>
                <a:gd name="adj" fmla="val 9504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40A42E7-5811-4FF8-BC13-3DE59E339C51}"/>
                </a:ext>
              </a:extLst>
            </p:cNvPr>
            <p:cNvSpPr/>
            <p:nvPr/>
          </p:nvSpPr>
          <p:spPr>
            <a:xfrm rot="21008864">
              <a:off x="763879" y="1164409"/>
              <a:ext cx="3108058" cy="1167269"/>
            </a:xfrm>
            <a:prstGeom prst="parallelogram">
              <a:avLst>
                <a:gd name="adj" fmla="val 659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79F13D3C-C4B6-4D5E-9233-821654EE2898}"/>
                </a:ext>
              </a:extLst>
            </p:cNvPr>
            <p:cNvSpPr/>
            <p:nvPr/>
          </p:nvSpPr>
          <p:spPr>
            <a:xfrm rot="17609471">
              <a:off x="3030163" y="1379566"/>
              <a:ext cx="1592696" cy="860783"/>
            </a:xfrm>
            <a:prstGeom prst="parallelogram">
              <a:avLst>
                <a:gd name="adj" fmla="val 2337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B47881-C248-452A-BC91-5B6BDD57988B}"/>
                </a:ext>
              </a:extLst>
            </p:cNvPr>
            <p:cNvCxnSpPr>
              <a:cxnSpLocks/>
            </p:cNvCxnSpPr>
            <p:nvPr/>
          </p:nvCxnSpPr>
          <p:spPr>
            <a:xfrm>
              <a:off x="1466850" y="1320800"/>
              <a:ext cx="723900" cy="565150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7ADCB2-3F78-4C8F-9522-1189F2257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900" y="1847851"/>
              <a:ext cx="577850" cy="1276349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05E99A-D2C0-490E-8015-E672DCD87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5350" y="1460500"/>
              <a:ext cx="2286000" cy="387458"/>
            </a:xfrm>
            <a:prstGeom prst="line">
              <a:avLst/>
            </a:prstGeom>
            <a:ln w="508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4EAC28-C269-441E-9B77-85C43FD3229A}"/>
              </a:ext>
            </a:extLst>
          </p:cNvPr>
          <p:cNvSpPr txBox="1"/>
          <p:nvPr/>
        </p:nvSpPr>
        <p:spPr>
          <a:xfrm>
            <a:off x="0" y="0"/>
            <a:ext cx="117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“Volume” created by vectors in O.N.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/>
              <p:nvPr/>
            </p:nvSpPr>
            <p:spPr>
              <a:xfrm>
                <a:off x="5532248" y="749685"/>
                <a:ext cx="5707460" cy="1973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CA" sz="400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CA" sz="400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CA" sz="4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BCEA7-7027-480B-A39B-8AD0D0D2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248" y="749685"/>
                <a:ext cx="5707460" cy="1973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66CF1-9A9C-49F7-B66B-69480A5213B2}"/>
                  </a:ext>
                </a:extLst>
              </p:cNvPr>
              <p:cNvSpPr/>
              <p:nvPr/>
            </p:nvSpPr>
            <p:spPr>
              <a:xfrm>
                <a:off x="3695700" y="2837472"/>
                <a:ext cx="9410701" cy="13553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A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66CF1-9A9C-49F7-B66B-69480A52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2837472"/>
                <a:ext cx="9410701" cy="1355342"/>
              </a:xfrm>
              <a:prstGeom prst="rect">
                <a:avLst/>
              </a:prstGeom>
              <a:blipFill>
                <a:blip r:embed="rId3"/>
                <a:stretch>
                  <a:fillRect b="-15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9BAE5EE-FD74-4FF5-8DA5-48A290360C6D}"/>
              </a:ext>
            </a:extLst>
          </p:cNvPr>
          <p:cNvGrpSpPr/>
          <p:nvPr/>
        </p:nvGrpSpPr>
        <p:grpSpPr>
          <a:xfrm>
            <a:off x="727111" y="588518"/>
            <a:ext cx="3165437" cy="3062775"/>
            <a:chOff x="1446475" y="736383"/>
            <a:chExt cx="3165437" cy="306277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939F15-B8ED-4554-8EFB-1AD65CD03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569" y="2347764"/>
              <a:ext cx="2310277" cy="380290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F3973B-CF97-45B9-AA80-257436176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036" y="1396269"/>
              <a:ext cx="596236" cy="1331787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/>
                <p:nvPr/>
              </p:nvSpPr>
              <p:spPr>
                <a:xfrm>
                  <a:off x="3960901" y="1969002"/>
                  <a:ext cx="65101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596819-2D6A-4FD7-8C8C-EA7CBECBB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901" y="1969002"/>
                  <a:ext cx="651011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/>
                <p:nvPr/>
              </p:nvSpPr>
              <p:spPr>
                <a:xfrm>
                  <a:off x="1931765" y="736383"/>
                  <a:ext cx="74623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2C7826-FA5E-4911-83FB-F1248BEAC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765" y="736383"/>
                  <a:ext cx="746230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A3438E-F492-4DF4-A1C4-D58C963CA802}"/>
                </a:ext>
              </a:extLst>
            </p:cNvPr>
            <p:cNvCxnSpPr>
              <a:cxnSpLocks/>
            </p:cNvCxnSpPr>
            <p:nvPr/>
          </p:nvCxnSpPr>
          <p:spPr>
            <a:xfrm>
              <a:off x="1595312" y="2691768"/>
              <a:ext cx="741488" cy="573946"/>
            </a:xfrm>
            <a:prstGeom prst="straightConnector1">
              <a:avLst/>
            </a:prstGeom>
            <a:ln w="1016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/>
                <p:nvPr/>
              </p:nvSpPr>
              <p:spPr>
                <a:xfrm>
                  <a:off x="1446475" y="2992142"/>
                  <a:ext cx="549509" cy="807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CA" sz="4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752493-F266-4527-9F62-2E16A1E9A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475" y="2992142"/>
                  <a:ext cx="549509" cy="8070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426B2-B2EE-40D5-8ADC-FEC3C03BF0A6}"/>
                  </a:ext>
                </a:extLst>
              </p:cNvPr>
              <p:cNvSpPr/>
              <p:nvPr/>
            </p:nvSpPr>
            <p:spPr>
              <a:xfrm>
                <a:off x="243412" y="4869442"/>
                <a:ext cx="11481092" cy="1988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u="sng">
                    <a:solidFill>
                      <a:srgbClr val="FF0000"/>
                    </a:solidFill>
                  </a:rPr>
                  <a:t>Levi-</a:t>
                </a:r>
                <a:r>
                  <a:rPr lang="en-US" sz="4000" u="sng" err="1">
                    <a:solidFill>
                      <a:srgbClr val="FF0000"/>
                    </a:solidFill>
                  </a:rPr>
                  <a:t>Civita</a:t>
                </a:r>
                <a:r>
                  <a:rPr lang="en-US" sz="4000" u="sng">
                    <a:solidFill>
                      <a:srgbClr val="FF0000"/>
                    </a:solidFill>
                  </a:rPr>
                  <a:t> Symbol</a:t>
                </a:r>
                <a:r>
                  <a:rPr lang="en-US" sz="40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/>
                  <a:t>is a tool for getting the </a:t>
                </a:r>
                <a:r>
                  <a:rPr lang="en-US" sz="4000">
                    <a:solidFill>
                      <a:srgbClr val="00B0F0"/>
                    </a:solidFill>
                  </a:rPr>
                  <a:t>volume</a:t>
                </a:r>
                <a:r>
                  <a:rPr lang="en-US" sz="4000"/>
                  <a:t> </a:t>
                </a:r>
              </a:p>
              <a:p>
                <a:pPr algn="ctr"/>
                <a:r>
                  <a:rPr lang="en-US" sz="4000"/>
                  <a:t>of a “parallelogram”-shape </a:t>
                </a:r>
                <a:r>
                  <a:rPr lang="en-US" sz="4000">
                    <a:solidFill>
                      <a:srgbClr val="0070C0"/>
                    </a:solidFill>
                  </a:rPr>
                  <a:t>spanned by vectors</a:t>
                </a:r>
              </a:p>
              <a:p>
                <a:pPr algn="ctr"/>
                <a:r>
                  <a:rPr lang="en-US" sz="4000"/>
                  <a:t>(only works with components in </a:t>
                </a:r>
                <a:r>
                  <a:rPr lang="en-US" sz="4000" u="sng">
                    <a:solidFill>
                      <a:srgbClr val="002060"/>
                    </a:solidFill>
                  </a:rPr>
                  <a:t>orthonormal basis</a:t>
                </a:r>
                <a:r>
                  <a:rPr lang="en-US" sz="4000"/>
                  <a:t>)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426B2-B2EE-40D5-8ADC-FEC3C03BF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2" y="4869442"/>
                <a:ext cx="11481092" cy="1988558"/>
              </a:xfrm>
              <a:prstGeom prst="rect">
                <a:avLst/>
              </a:prstGeom>
              <a:blipFill>
                <a:blip r:embed="rId7"/>
                <a:stretch>
                  <a:fillRect l="-1381" t="-5215" r="-372" b="-1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01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5|3.9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1600</Words>
  <Application>Microsoft Office PowerPoint</Application>
  <PresentationFormat>Widescreen</PresentationFormat>
  <Paragraphs>306</Paragraphs>
  <Slides>32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    Geometric Meaning of Ricci Curvature Tensor and Ricci Scalar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Geometric Meaning of Ricci Curvature Tensor and Ricci Scalar</dc:title>
  <dc:creator>Chris D</dc:creator>
  <cp:lastModifiedBy>Chris D</cp:lastModifiedBy>
  <cp:revision>1</cp:revision>
  <dcterms:created xsi:type="dcterms:W3CDTF">2022-01-09T20:48:01Z</dcterms:created>
  <dcterms:modified xsi:type="dcterms:W3CDTF">2022-01-09T21:39:56Z</dcterms:modified>
</cp:coreProperties>
</file>