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3012ef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3012ef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3012ef9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3012ef9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c8a3fa47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c8a3fa47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“Welcome to this data-driven presentation, where we analyze sales performance and product selection across divisions. Our goal is to provide meaningful insights that each division can use to optimize its strategy. We’ll look at sales trends, product choices, and competitive positioning. Through visualizations, we will identify which brands and products are performing well and help shape future decisions. Let’s start by looking at the key insights.”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c8a3fa47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c8a3fa47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3012ef95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3012ef9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Amazon Laptop Market Analysis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rPr b="1" lang="en">
                <a:solidFill>
                  <a:schemeClr val="dk1"/>
                </a:solidFill>
              </a:rPr>
              <a:t>        </a:t>
            </a:r>
            <a:r>
              <a:rPr b="1" lang="en" sz="3400">
                <a:solidFill>
                  <a:schemeClr val="dk1"/>
                </a:solidFill>
              </a:rPr>
              <a:t>Market OverView</a:t>
            </a:r>
            <a:endParaRPr b="1" sz="3400">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Clr>
                <a:schemeClr val="dk1"/>
              </a:buClr>
              <a:buSzPct val="61111"/>
              <a:buFont typeface="Arial"/>
              <a:buNone/>
            </a:pPr>
            <a:r>
              <a:t/>
            </a:r>
            <a:endParaRPr b="1">
              <a:solidFill>
                <a:schemeClr val="dk1"/>
              </a:solidFill>
            </a:endParaRPr>
          </a:p>
          <a:p>
            <a:pPr indent="-320980" lvl="0" marL="457200" rtl="0" algn="l">
              <a:spcBef>
                <a:spcPts val="1200"/>
              </a:spcBef>
              <a:spcAft>
                <a:spcPts val="0"/>
              </a:spcAft>
              <a:buClr>
                <a:schemeClr val="dk1"/>
              </a:buClr>
              <a:buSzPct val="100000"/>
              <a:buChar char="●"/>
            </a:pPr>
            <a:r>
              <a:rPr lang="en" sz="3637">
                <a:solidFill>
                  <a:schemeClr val="dk1"/>
                </a:solidFill>
              </a:rPr>
              <a:t>Analysis of 60 laptop products from Amazon's catalog</a:t>
            </a:r>
            <a:endParaRPr sz="3637">
              <a:solidFill>
                <a:schemeClr val="dk1"/>
              </a:solidFill>
            </a:endParaRPr>
          </a:p>
          <a:p>
            <a:pPr indent="-320980" lvl="0" marL="457200" rtl="0" algn="l">
              <a:spcBef>
                <a:spcPts val="0"/>
              </a:spcBef>
              <a:spcAft>
                <a:spcPts val="0"/>
              </a:spcAft>
              <a:buClr>
                <a:schemeClr val="dk1"/>
              </a:buClr>
              <a:buSzPct val="100000"/>
              <a:buChar char="●"/>
            </a:pPr>
            <a:r>
              <a:rPr lang="en" sz="3637">
                <a:solidFill>
                  <a:schemeClr val="dk1"/>
                </a:solidFill>
              </a:rPr>
              <a:t>Focus on brands, pricing distribution, specifications, and consumer preferences</a:t>
            </a:r>
            <a:endParaRPr sz="3637">
              <a:solidFill>
                <a:schemeClr val="dk1"/>
              </a:solidFill>
            </a:endParaRPr>
          </a:p>
          <a:p>
            <a:pPr indent="-320980" lvl="0" marL="457200" rtl="0" algn="l">
              <a:spcBef>
                <a:spcPts val="0"/>
              </a:spcBef>
              <a:spcAft>
                <a:spcPts val="0"/>
              </a:spcAft>
              <a:buClr>
                <a:schemeClr val="dk1"/>
              </a:buClr>
              <a:buSzPct val="100000"/>
              <a:buChar char="●"/>
            </a:pPr>
            <a:r>
              <a:rPr lang="en" sz="3637">
                <a:solidFill>
                  <a:schemeClr val="dk1"/>
                </a:solidFill>
              </a:rPr>
              <a:t>Data includes products across various price points ($123.99 - $2,599.00)</a:t>
            </a:r>
            <a:endParaRPr sz="3637">
              <a:solidFill>
                <a:schemeClr val="dk1"/>
              </a:solidFill>
            </a:endParaRPr>
          </a:p>
          <a:p>
            <a:pPr indent="-320980" lvl="0" marL="457200" rtl="0" algn="l">
              <a:spcBef>
                <a:spcPts val="0"/>
              </a:spcBef>
              <a:spcAft>
                <a:spcPts val="0"/>
              </a:spcAft>
              <a:buClr>
                <a:schemeClr val="dk1"/>
              </a:buClr>
              <a:buSzPct val="100000"/>
              <a:buChar char="●"/>
            </a:pPr>
            <a:r>
              <a:rPr lang="en" sz="3637">
                <a:solidFill>
                  <a:schemeClr val="dk1"/>
                </a:solidFill>
              </a:rPr>
              <a:t>Primary brands include HP, Lenovo, ASUS, Acer, Dell, and LG</a:t>
            </a:r>
            <a:endParaRPr sz="3637">
              <a:solidFill>
                <a:schemeClr val="dk1"/>
              </a:solidFill>
            </a:endParaRPr>
          </a:p>
          <a:p>
            <a:pPr indent="-320980" lvl="0" marL="457200" rtl="0" algn="l">
              <a:spcBef>
                <a:spcPts val="0"/>
              </a:spcBef>
              <a:spcAft>
                <a:spcPts val="0"/>
              </a:spcAft>
              <a:buClr>
                <a:schemeClr val="dk1"/>
              </a:buClr>
              <a:buSzPct val="100000"/>
              <a:buChar char="●"/>
            </a:pPr>
            <a:r>
              <a:rPr lang="en" sz="3637">
                <a:solidFill>
                  <a:schemeClr val="dk1"/>
                </a:solidFill>
              </a:rPr>
              <a:t>Most products feature Windows 11 or Chrome OS</a:t>
            </a:r>
            <a:endParaRPr sz="3637">
              <a:solidFill>
                <a:schemeClr val="dk1"/>
              </a:solidFill>
            </a:endParaRPr>
          </a:p>
          <a:p>
            <a:pPr indent="-320980" lvl="0" marL="457200" rtl="0" algn="l">
              <a:spcBef>
                <a:spcPts val="0"/>
              </a:spcBef>
              <a:spcAft>
                <a:spcPts val="0"/>
              </a:spcAft>
              <a:buClr>
                <a:schemeClr val="dk1"/>
              </a:buClr>
              <a:buSzPct val="100000"/>
              <a:buChar char="●"/>
            </a:pPr>
            <a:r>
              <a:rPr lang="en" sz="3637">
                <a:solidFill>
                  <a:schemeClr val="dk1"/>
                </a:solidFill>
              </a:rPr>
              <a:t>Screen sizes range from 11.6" to 17.3</a:t>
            </a:r>
            <a:endParaRPr sz="3637">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5174950" y="294925"/>
            <a:ext cx="3769825" cy="3031350"/>
          </a:xfrm>
          <a:prstGeom prst="rect">
            <a:avLst/>
          </a:prstGeom>
          <a:noFill/>
          <a:ln>
            <a:noFill/>
          </a:ln>
        </p:spPr>
      </p:pic>
      <p:sp>
        <p:nvSpPr>
          <p:cNvPr id="61" name="Google Shape;61;p14"/>
          <p:cNvSpPr txBox="1"/>
          <p:nvPr/>
        </p:nvSpPr>
        <p:spPr>
          <a:xfrm>
            <a:off x="157300" y="4010975"/>
            <a:ext cx="867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Insight:</a:t>
            </a:r>
            <a:r>
              <a:rPr lang="en" sz="1100">
                <a:solidFill>
                  <a:schemeClr val="dk1"/>
                </a:solidFill>
              </a:rPr>
              <a:t> The market is dominated by budget and mid-range offerings, with HP, ASUS, and Lenovo controlling over 60% of the products in this dataset.</a:t>
            </a:r>
            <a:endParaRPr/>
          </a:p>
        </p:txBody>
      </p:sp>
      <p:pic>
        <p:nvPicPr>
          <p:cNvPr id="62" name="Google Shape;62;p14"/>
          <p:cNvPicPr preferRelativeResize="0"/>
          <p:nvPr/>
        </p:nvPicPr>
        <p:blipFill>
          <a:blip r:embed="rId4">
            <a:alphaModFix/>
          </a:blip>
          <a:stretch>
            <a:fillRect/>
          </a:stretch>
        </p:blipFill>
        <p:spPr>
          <a:xfrm>
            <a:off x="81625" y="294925"/>
            <a:ext cx="4267200" cy="35439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99350" y="122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520"/>
              <a:t>Review Analysis Breakdown</a:t>
            </a:r>
            <a:r>
              <a:rPr lang="en" sz="1320"/>
              <a:t>  </a:t>
            </a:r>
            <a:endParaRPr sz="1320"/>
          </a:p>
        </p:txBody>
      </p:sp>
      <p:pic>
        <p:nvPicPr>
          <p:cNvPr id="68" name="Google Shape;68;p15"/>
          <p:cNvPicPr preferRelativeResize="0"/>
          <p:nvPr/>
        </p:nvPicPr>
        <p:blipFill>
          <a:blip r:embed="rId3">
            <a:alphaModFix/>
          </a:blip>
          <a:stretch>
            <a:fillRect/>
          </a:stretch>
        </p:blipFill>
        <p:spPr>
          <a:xfrm>
            <a:off x="857250" y="695275"/>
            <a:ext cx="6551301" cy="3161525"/>
          </a:xfrm>
          <a:prstGeom prst="rect">
            <a:avLst/>
          </a:prstGeom>
          <a:noFill/>
          <a:ln>
            <a:noFill/>
          </a:ln>
        </p:spPr>
      </p:pic>
      <p:sp>
        <p:nvSpPr>
          <p:cNvPr id="69" name="Google Shape;69;p15"/>
          <p:cNvSpPr txBox="1"/>
          <p:nvPr/>
        </p:nvSpPr>
        <p:spPr>
          <a:xfrm>
            <a:off x="403800" y="4066800"/>
            <a:ext cx="4920600" cy="10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rPr>
              <a:t>Highest Rated Products:</a:t>
            </a:r>
            <a:endParaRPr sz="11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ASUS ROG Strix G16 (4.5/5, 1,650 reviews)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ASUS Vivobook 16 (4.9/5, 19 reviews)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Intel AX210 Network Card (4.7/5, 705 reviews)</a:t>
            </a:r>
            <a:endParaRPr sz="1300"/>
          </a:p>
        </p:txBody>
      </p:sp>
      <p:sp>
        <p:nvSpPr>
          <p:cNvPr id="70" name="Google Shape;70;p15"/>
          <p:cNvSpPr txBox="1"/>
          <p:nvPr/>
        </p:nvSpPr>
        <p:spPr>
          <a:xfrm rot="-5400000">
            <a:off x="461250" y="1366550"/>
            <a:ext cx="157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Total Review</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320"/>
              <a:t>Screen Size Distribution (Dual-Axis Bar Chart)                      RAM Configuration Analysis (Dual-Axis Bar Chart)          </a:t>
            </a:r>
            <a:endParaRPr sz="1320"/>
          </a:p>
        </p:txBody>
      </p:sp>
      <p:pic>
        <p:nvPicPr>
          <p:cNvPr id="76" name="Google Shape;76;p16"/>
          <p:cNvPicPr preferRelativeResize="0"/>
          <p:nvPr/>
        </p:nvPicPr>
        <p:blipFill>
          <a:blip r:embed="rId3">
            <a:alphaModFix/>
          </a:blip>
          <a:stretch>
            <a:fillRect/>
          </a:stretch>
        </p:blipFill>
        <p:spPr>
          <a:xfrm>
            <a:off x="117350" y="1163900"/>
            <a:ext cx="3416401" cy="3416401"/>
          </a:xfrm>
          <a:prstGeom prst="rect">
            <a:avLst/>
          </a:prstGeom>
          <a:noFill/>
          <a:ln>
            <a:noFill/>
          </a:ln>
        </p:spPr>
      </p:pic>
      <p:pic>
        <p:nvPicPr>
          <p:cNvPr id="77" name="Google Shape;77;p16"/>
          <p:cNvPicPr preferRelativeResize="0"/>
          <p:nvPr/>
        </p:nvPicPr>
        <p:blipFill>
          <a:blip r:embed="rId4">
            <a:alphaModFix/>
          </a:blip>
          <a:stretch>
            <a:fillRect/>
          </a:stretch>
        </p:blipFill>
        <p:spPr>
          <a:xfrm>
            <a:off x="4798075" y="1204150"/>
            <a:ext cx="3129525" cy="317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Actionable Recommendations</a:t>
            </a:r>
            <a:endParaRPr sz="2020"/>
          </a:p>
        </p:txBody>
      </p:sp>
      <p:sp>
        <p:nvSpPr>
          <p:cNvPr id="83" name="Google Shape;83;p17"/>
          <p:cNvSpPr txBox="1"/>
          <p:nvPr>
            <p:ph idx="1" type="body"/>
          </p:nvPr>
        </p:nvSpPr>
        <p:spPr>
          <a:xfrm>
            <a:off x="311700" y="1152475"/>
            <a:ext cx="8520600" cy="41073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Clr>
                <a:schemeClr val="dk1"/>
              </a:buClr>
              <a:buSzPct val="28018"/>
              <a:buFont typeface="Arial"/>
              <a:buNone/>
            </a:pPr>
            <a:r>
              <a:rPr b="1" lang="en" sz="3925"/>
              <a:t>Recommendations</a:t>
            </a:r>
            <a:r>
              <a:rPr b="1" lang="en" sz="3925"/>
              <a:t>:</a:t>
            </a:r>
            <a:endParaRPr b="1" sz="3925"/>
          </a:p>
          <a:p>
            <a:pPr indent="0" lvl="0" marL="0" rtl="0" algn="l">
              <a:spcBef>
                <a:spcPts val="1200"/>
              </a:spcBef>
              <a:spcAft>
                <a:spcPts val="0"/>
              </a:spcAft>
              <a:buClr>
                <a:schemeClr val="dk1"/>
              </a:buClr>
              <a:buSzPct val="28018"/>
              <a:buFont typeface="Arial"/>
              <a:buNone/>
            </a:pPr>
            <a:r>
              <a:rPr b="1" lang="en" sz="3925"/>
              <a:t>For Brands:</a:t>
            </a:r>
            <a:endParaRPr b="1" sz="3925"/>
          </a:p>
          <a:p>
            <a:pPr indent="0" lvl="0" marL="0" rtl="0" algn="l">
              <a:spcBef>
                <a:spcPts val="1200"/>
              </a:spcBef>
              <a:spcAft>
                <a:spcPts val="0"/>
              </a:spcAft>
              <a:buClr>
                <a:schemeClr val="dk1"/>
              </a:buClr>
              <a:buSzPct val="28018"/>
              <a:buFont typeface="Arial"/>
              <a:buNone/>
            </a:pPr>
            <a:r>
              <a:rPr b="1" lang="en" sz="3925"/>
              <a:t>    It shows lots of competition in the mid-range. Focus on this range with more </a:t>
            </a:r>
            <a:r>
              <a:rPr b="1" lang="en" sz="3925"/>
              <a:t>features</a:t>
            </a:r>
            <a:r>
              <a:rPr b="1" lang="en" sz="3925"/>
              <a:t> and branding</a:t>
            </a:r>
            <a:endParaRPr b="1" sz="3925"/>
          </a:p>
          <a:p>
            <a:pPr indent="0" lvl="0" marL="0" rtl="0" algn="l">
              <a:spcBef>
                <a:spcPts val="1200"/>
              </a:spcBef>
              <a:spcAft>
                <a:spcPts val="0"/>
              </a:spcAft>
              <a:buClr>
                <a:schemeClr val="dk1"/>
              </a:buClr>
              <a:buSzPct val="28018"/>
              <a:buFont typeface="Arial"/>
              <a:buNone/>
            </a:pPr>
            <a:r>
              <a:rPr b="1" lang="en" sz="3925"/>
              <a:t>    Explore </a:t>
            </a:r>
            <a:r>
              <a:rPr b="1" lang="en" sz="3925"/>
              <a:t>opportunities</a:t>
            </a:r>
            <a:r>
              <a:rPr b="1" lang="en" sz="3925"/>
              <a:t> in Ultra-premium if underserved</a:t>
            </a:r>
            <a:endParaRPr b="1" sz="3925"/>
          </a:p>
          <a:p>
            <a:pPr indent="0" lvl="0" marL="0" rtl="0" algn="l">
              <a:spcBef>
                <a:spcPts val="1200"/>
              </a:spcBef>
              <a:spcAft>
                <a:spcPts val="0"/>
              </a:spcAft>
              <a:buClr>
                <a:schemeClr val="dk1"/>
              </a:buClr>
              <a:buSzPct val="28018"/>
              <a:buFont typeface="Arial"/>
              <a:buNone/>
            </a:pPr>
            <a:r>
              <a:rPr b="1" lang="en" sz="3925"/>
              <a:t>    Place the popular devices in the recommended section like ASUS Vivo Book</a:t>
            </a:r>
            <a:endParaRPr b="1" sz="3925"/>
          </a:p>
          <a:p>
            <a:pPr indent="0" lvl="0" marL="0" rtl="0" algn="l">
              <a:spcBef>
                <a:spcPts val="1200"/>
              </a:spcBef>
              <a:spcAft>
                <a:spcPts val="0"/>
              </a:spcAft>
              <a:buClr>
                <a:schemeClr val="dk1"/>
              </a:buClr>
              <a:buSzPct val="28018"/>
              <a:buFont typeface="Arial"/>
              <a:buNone/>
            </a:pPr>
            <a:r>
              <a:rPr b="1" lang="en" sz="3925"/>
              <a:t>For Retailers:</a:t>
            </a:r>
            <a:endParaRPr b="1" sz="3925"/>
          </a:p>
          <a:p>
            <a:pPr indent="0" lvl="0" marL="0" rtl="0" algn="l">
              <a:spcBef>
                <a:spcPts val="1200"/>
              </a:spcBef>
              <a:spcAft>
                <a:spcPts val="0"/>
              </a:spcAft>
              <a:buClr>
                <a:schemeClr val="dk1"/>
              </a:buClr>
              <a:buSzPct val="28018"/>
              <a:buFont typeface="Arial"/>
              <a:buNone/>
            </a:pPr>
            <a:r>
              <a:rPr b="1" lang="en" sz="3925"/>
              <a:t>    Highlight the premium features for premium and Ultra Premium laptops to attract high-end buyers</a:t>
            </a:r>
            <a:endParaRPr b="1" sz="3925"/>
          </a:p>
          <a:p>
            <a:pPr indent="0" lvl="0" marL="0" rtl="0" algn="l">
              <a:spcBef>
                <a:spcPts val="1200"/>
              </a:spcBef>
              <a:spcAft>
                <a:spcPts val="0"/>
              </a:spcAft>
              <a:buClr>
                <a:schemeClr val="dk1"/>
              </a:buClr>
              <a:buSzPct val="28018"/>
              <a:buFont typeface="Arial"/>
              <a:buNone/>
            </a:pPr>
            <a:r>
              <a:rPr b="1" lang="en" sz="3925"/>
              <a:t>    Stock more Budget friendly and Mid-range segments as these are likely to drive higher sales Volume</a:t>
            </a:r>
            <a:endParaRPr b="1" sz="3925"/>
          </a:p>
          <a:p>
            <a:pPr indent="0" lvl="0" marL="0" rtl="0" algn="l">
              <a:spcBef>
                <a:spcPts val="1200"/>
              </a:spcBef>
              <a:spcAft>
                <a:spcPts val="0"/>
              </a:spcAft>
              <a:buClr>
                <a:schemeClr val="dk1"/>
              </a:buClr>
              <a:buSzPct val="28018"/>
              <a:buFont typeface="Arial"/>
              <a:buNone/>
            </a:pPr>
            <a:r>
              <a:rPr b="1" lang="en" sz="3925"/>
              <a:t>For </a:t>
            </a:r>
            <a:r>
              <a:rPr b="1" lang="en" sz="3925"/>
              <a:t>Marketers</a:t>
            </a:r>
            <a:r>
              <a:rPr b="1" lang="en" sz="3925"/>
              <a:t>:</a:t>
            </a:r>
            <a:endParaRPr b="1" sz="3925"/>
          </a:p>
          <a:p>
            <a:pPr indent="0" lvl="0" marL="0" rtl="0" algn="l">
              <a:spcBef>
                <a:spcPts val="1200"/>
              </a:spcBef>
              <a:spcAft>
                <a:spcPts val="0"/>
              </a:spcAft>
              <a:buNone/>
            </a:pPr>
            <a:r>
              <a:rPr b="1" lang="en" sz="3925"/>
              <a:t>    Use the data to identify trends and align product offerings with customer preferences</a:t>
            </a:r>
            <a:endParaRPr b="1" sz="3925"/>
          </a:p>
          <a:p>
            <a:pPr indent="0" lvl="0" marL="0" rtl="0" algn="l">
              <a:spcBef>
                <a:spcPts val="1200"/>
              </a:spcBef>
              <a:spcAft>
                <a:spcPts val="0"/>
              </a:spcAft>
              <a:buNone/>
            </a:pPr>
            <a:r>
              <a:rPr b="1" lang="en" sz="3925"/>
              <a:t>   Explore the Niche products: Budget Chromebook and Lightweight Models</a:t>
            </a:r>
            <a:endParaRPr b="1" sz="3925"/>
          </a:p>
          <a:p>
            <a:pPr indent="0" lvl="0" marL="0" rtl="0" algn="l">
              <a:spcBef>
                <a:spcPts val="1200"/>
              </a:spcBef>
              <a:spcAft>
                <a:spcPts val="0"/>
              </a:spcAft>
              <a:buClr>
                <a:schemeClr val="dk1"/>
              </a:buClr>
              <a:buSzPct val="28018"/>
              <a:buFont typeface="Arial"/>
              <a:buNone/>
            </a:pPr>
            <a:r>
              <a:rPr b="1" lang="en" sz="3925"/>
              <a:t>  Target Gaming enthusiasts with popular brands like, Acer Nitro, ASUS ROG Strix</a:t>
            </a:r>
            <a:endParaRPr b="1" sz="3925"/>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