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7" r:id="rId2"/>
    <p:sldId id="265" r:id="rId3"/>
    <p:sldId id="266" r:id="rId4"/>
    <p:sldId id="293" r:id="rId5"/>
    <p:sldId id="294" r:id="rId6"/>
    <p:sldId id="295" r:id="rId7"/>
    <p:sldId id="281" r:id="rId8"/>
    <p:sldId id="283" r:id="rId9"/>
    <p:sldId id="282" r:id="rId10"/>
    <p:sldId id="291" r:id="rId11"/>
    <p:sldId id="290" r:id="rId12"/>
    <p:sldId id="289" r:id="rId13"/>
    <p:sldId id="288" r:id="rId14"/>
    <p:sldId id="284" r:id="rId15"/>
    <p:sldId id="292" r:id="rId16"/>
    <p:sldId id="297" r:id="rId17"/>
    <p:sldId id="296" r:id="rId18"/>
    <p:sldId id="264" r:id="rId19"/>
    <p:sldId id="276" r:id="rId20"/>
    <p:sldId id="275" r:id="rId21"/>
    <p:sldId id="274" r:id="rId22"/>
    <p:sldId id="277" r:id="rId23"/>
    <p:sldId id="278" r:id="rId24"/>
    <p:sldId id="279" r:id="rId25"/>
    <p:sldId id="285" r:id="rId26"/>
    <p:sldId id="280" r:id="rId27"/>
    <p:sldId id="286" r:id="rId28"/>
    <p:sldId id="267" r:id="rId29"/>
    <p:sldId id="268" r:id="rId30"/>
    <p:sldId id="269" r:id="rId31"/>
    <p:sldId id="270" r:id="rId32"/>
    <p:sldId id="27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F72C1B-80F7-4FA4-A5A7-725143162CB3}" v="4" dt="2021-03-04T00:59:50.246"/>
    <p1510:client id="{C759D39D-A7DB-41C4-B7B4-FCA877C5E2FD}" v="14" dt="2021-03-04T02:32:08.863"/>
  </p1510:revLst>
</p1510:revInfo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6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Project 3  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4BCE78-3AFE-4B98-B7A6-F964F604F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600075"/>
            <a:ext cx="98012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87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DC7585-98B3-48DE-B6B3-D2F0A7FF5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619125"/>
            <a:ext cx="98679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53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7FE961-F670-4642-90FD-55B28B1A5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628650"/>
            <a:ext cx="9801225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3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B8B630-192E-4E53-80C1-85B496E0D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614362"/>
            <a:ext cx="98583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3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9D46F5-3299-472E-AD1C-FF94263DD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647700"/>
            <a:ext cx="983932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1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AD86DFE-7586-4F9C-8BA5-E365E91CD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2012-2013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E5B4183-A1B4-4E28-BFFC-105263B87F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1394" y="2648204"/>
            <a:ext cx="5732044" cy="2838196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1A2BB43-AB95-4A21-A044-B35B00D611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2658031"/>
            <a:ext cx="6023202" cy="283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0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7C4782-F3F8-48BC-B441-AB327AE0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2012-2019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2E0CFB-3260-4A52-8182-027407C506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4321" y="2438400"/>
            <a:ext cx="5709118" cy="2590800"/>
          </a:xfrm>
          <a:prstGeom prst="rect">
            <a:avLst/>
          </a:prstGeom>
        </p:spPr>
      </p:pic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DB4070CC-42FF-49F5-9A5B-388968BFD3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78562" y="2438400"/>
            <a:ext cx="5456237" cy="2620815"/>
          </a:xfrm>
        </p:spPr>
      </p:pic>
    </p:spTree>
    <p:extLst>
      <p:ext uri="{BB962C8B-B14F-4D97-AF65-F5344CB8AC3E}">
        <p14:creationId xmlns:p14="http://schemas.microsoft.com/office/powerpoint/2010/main" val="414898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B08DC-81E0-451C-B18E-CF5F883C4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38400"/>
            <a:ext cx="10058400" cy="1143000"/>
          </a:xfrm>
        </p:spPr>
        <p:txBody>
          <a:bodyPr>
            <a:normAutofit/>
          </a:bodyPr>
          <a:lstStyle/>
          <a:p>
            <a:r>
              <a:rPr lang="en-US" sz="5400" dirty="0"/>
              <a:t>Free Throws Win Games!!!</a:t>
            </a:r>
          </a:p>
        </p:txBody>
      </p:sp>
    </p:spTree>
    <p:extLst>
      <p:ext uri="{BB962C8B-B14F-4D97-AF65-F5344CB8AC3E}">
        <p14:creationId xmlns:p14="http://schemas.microsoft.com/office/powerpoint/2010/main" val="92933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Highest Feature Importance – Field Goal Percentage 2012 – 2013 Season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Caption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FBCDE0B-6E57-4B0A-803D-002E543F3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942" y="914400"/>
            <a:ext cx="7017376" cy="4488591"/>
          </a:xfrm>
        </p:spPr>
      </p:pic>
    </p:spTree>
    <p:extLst>
      <p:ext uri="{BB962C8B-B14F-4D97-AF65-F5344CB8AC3E}">
        <p14:creationId xmlns:p14="http://schemas.microsoft.com/office/powerpoint/2010/main" val="194957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C93C-75E2-4669-AC03-9EED522F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0" y="838200"/>
            <a:ext cx="3810000" cy="2133600"/>
          </a:xfrm>
        </p:spPr>
        <p:txBody>
          <a:bodyPr/>
          <a:lstStyle/>
          <a:p>
            <a:r>
              <a:rPr lang="en-US" dirty="0"/>
              <a:t>Importance – Rebounds 2012 – 2013 Season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80D029-55AC-4655-B69F-DD11419DA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404" y="914401"/>
            <a:ext cx="7128726" cy="43434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9BCDA-A855-481B-AB7A-234AD9112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4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pic>
        <p:nvPicPr>
          <p:cNvPr id="5" name="Picture Placeholder 4" descr="Basketball players raising hands together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Use Machine Learning to predict which teams will make the playoffs. </a:t>
            </a:r>
          </a:p>
        </p:txBody>
      </p:sp>
      <p:sp>
        <p:nvSpPr>
          <p:cNvPr id="6" name="Rounded Rectangle 5" hidden="1"/>
          <p:cNvSpPr/>
          <p:nvPr/>
        </p:nvSpPr>
        <p:spPr>
          <a:xfrm>
            <a:off x="12344400" y="152400"/>
            <a:ext cx="1295400" cy="65532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images on this slide, select a picture and delete it. Then click the Insert Picture icon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305338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98216-7C4D-4438-8F5F-016A0B94D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Highest Feature Importance – Rebounds 2015 – 2016 Season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B6E2AA-0F44-4482-A952-BC091C78E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76240"/>
            <a:ext cx="6172200" cy="390552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9226B-1A37-4D7B-BC4A-A16D366E6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4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4F8E1-4C46-4881-BCB1-8367A978D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Feature Importance – Rebounds 2018 – 2019 Season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4F706B-348D-4B9F-A267-996D28C0F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48714"/>
            <a:ext cx="6172200" cy="396057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FE4F2-6DF6-48D0-89A6-C9F2E3549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2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419D-4782-46CA-A95A-C69E9C950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7169F0-1030-4EC9-8FE6-E376A86D1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39" y="1524000"/>
            <a:ext cx="7140735" cy="38862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CC5F7-1D9D-4F70-B9F3-ED75044FC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Logistic Regression of Highest feature Importance over three seasons</a:t>
            </a:r>
          </a:p>
        </p:txBody>
      </p:sp>
    </p:spTree>
    <p:extLst>
      <p:ext uri="{BB962C8B-B14F-4D97-AF65-F5344CB8AC3E}">
        <p14:creationId xmlns:p14="http://schemas.microsoft.com/office/powerpoint/2010/main" val="263026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A1B6-3236-4CDE-A5E6-61DF163B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Overall Highest Feature Importance – Field Goal Percentage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F45CC1-C39F-46A1-B650-BD3683AB9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330254"/>
            <a:ext cx="6172200" cy="419749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A2E38-FA32-4734-BBA0-1A03A2ADF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Field Goal Percentage over the 7 seasons and its correlation to Playoff runs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19FCC8-CA5D-4B07-B9F8-4F87D8A54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4210050"/>
            <a:ext cx="18573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4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416D-9789-412A-8E4A-AC057AAC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Second Highest Feature Importance – Rebounds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5668D63-5743-4778-A691-0E3BFC393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90130"/>
            <a:ext cx="6477000" cy="427773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A659A-F2A5-4C43-8452-1154A382B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Total Rebounds over the 7 seasons and its correlation to Playoff runs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3C1A47-A8D9-4B54-8D3A-BB12C8CF4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4210050"/>
            <a:ext cx="18573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6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416D-9789-412A-8E4A-AC057AAC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Third Highest Feature Importance – Free Throw Percentage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62E0EB7-F4B4-4F43-AD63-593FE9C3B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757" y="1103451"/>
            <a:ext cx="6910243" cy="453534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A659A-F2A5-4C43-8452-1154A382B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Field Goal Percentage over the 7 seasons and its correlation to Playoff runs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FB5CE2-FF99-47DA-AD69-167FB9FE1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4210050"/>
            <a:ext cx="18573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1524-6918-4514-B45E-78AD5BE0D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050CC7-3331-4EA4-88ED-DC5B21B06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52" y="1524000"/>
            <a:ext cx="7171922" cy="38862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62B5E-0625-4B8B-B776-BDD39F611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Logistic Regression of the most important features over the 7 years and its correlation to Playoff runs.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5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B9D19C-42E3-4D66-AD2B-4178893A8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D0F009-4B3A-4E64-89A1-9BE26E4E4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1ED46B-41D6-414F-BD7C-3687469A4D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838200"/>
            <a:ext cx="51816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26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5791516"/>
              </p:ext>
            </p:extLst>
          </p:nvPr>
        </p:nvGraphicFramePr>
        <p:xfrm>
          <a:off x="6278563" y="1676400"/>
          <a:ext cx="4846638" cy="22098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15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5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5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9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1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Data consisted of raw scores from the 2012-2019 NBA Seasons and betting lines from regular season and playoffs</a:t>
            </a:r>
          </a:p>
          <a:p>
            <a:r>
              <a:rPr lang="en-US"/>
              <a:t>Logistic Regression – 62.3% accuracy </a:t>
            </a:r>
          </a:p>
          <a:p>
            <a:r>
              <a:rPr lang="en-US" dirty="0"/>
              <a:t>Random Forest Model – 89.5% accuracy</a:t>
            </a:r>
          </a:p>
          <a:p>
            <a:r>
              <a:rPr lang="en-US" dirty="0"/>
              <a:t>Matplotlib – used for additional visualizations</a:t>
            </a:r>
          </a:p>
          <a:p>
            <a:r>
              <a:rPr lang="en-US" dirty="0"/>
              <a:t>Tableau – KPI’s used for validation</a:t>
            </a:r>
          </a:p>
          <a:p>
            <a:r>
              <a:rPr lang="en-US" dirty="0"/>
              <a:t>Power BI – KPI’s used for validation</a:t>
            </a:r>
          </a:p>
          <a:p>
            <a:r>
              <a:rPr lang="en-US" dirty="0"/>
              <a:t>Machine Learning models validated factors influencing a team’s chance of making the playoffs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9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18645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6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2A127-36E2-4ED4-BC7E-CC7798132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Log Regression-Feature Importance 12</a:t>
            </a:r>
            <a:br>
              <a:rPr lang="en-US" b="0" i="0" dirty="0">
                <a:effectLst/>
                <a:latin typeface="-apple-system"/>
              </a:rPr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E63846-8078-40DD-BBC5-C06A4D967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387" y="1581150"/>
            <a:ext cx="4238625" cy="36957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6ACCA-A356-444B-8489-8464EDF34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Field Goal Percent and Rebounds were the most important features for the 2012 season. </a:t>
            </a:r>
          </a:p>
        </p:txBody>
      </p:sp>
    </p:spTree>
    <p:extLst>
      <p:ext uri="{BB962C8B-B14F-4D97-AF65-F5344CB8AC3E}">
        <p14:creationId xmlns:p14="http://schemas.microsoft.com/office/powerpoint/2010/main" val="221502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F647-A7A7-409A-BD3C-865C5500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Log Regression-Feature Importance 15</a:t>
            </a:r>
            <a:br>
              <a:rPr lang="en-US" b="0" i="0" dirty="0">
                <a:effectLst/>
                <a:latin typeface="-apple-system"/>
              </a:rPr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6EF6F6-D5D1-43CD-B628-5B4F2D0E1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8287" y="1547812"/>
            <a:ext cx="4314825" cy="37623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3F94B-B60B-4927-8B08-C44616F7F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Rebounds and Total Points are the most important feature for the 2015 season. </a:t>
            </a:r>
          </a:p>
        </p:txBody>
      </p:sp>
    </p:spTree>
    <p:extLst>
      <p:ext uri="{BB962C8B-B14F-4D97-AF65-F5344CB8AC3E}">
        <p14:creationId xmlns:p14="http://schemas.microsoft.com/office/powerpoint/2010/main" val="300446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BD3A5-ADEF-4D34-B7C4-B32867D66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Log Regression-Feature Importance 18</a:t>
            </a:r>
            <a:br>
              <a:rPr lang="en-US" b="0" i="0" dirty="0">
                <a:effectLst/>
                <a:latin typeface="-apple-system"/>
              </a:rPr>
            </a:b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FDE9F4E-6DBA-45FF-BCBE-64CC53CDF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475" y="1576387"/>
            <a:ext cx="4362450" cy="37052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44659-8321-469D-8E7A-AB61061CA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Rebounds and Free Throw Percentage are the most important features for the 2018 season. </a:t>
            </a:r>
          </a:p>
        </p:txBody>
      </p:sp>
    </p:spTree>
    <p:extLst>
      <p:ext uri="{BB962C8B-B14F-4D97-AF65-F5344CB8AC3E}">
        <p14:creationId xmlns:p14="http://schemas.microsoft.com/office/powerpoint/2010/main" val="359577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3D5B-C2FA-47CD-A0F5-893F19468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Regression Feature Importance All Data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AF3C75-481F-44BA-A379-0FEFD1001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662" y="1590675"/>
            <a:ext cx="4410075" cy="36766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DB756-FB2E-43B2-A2FE-7C1E8B643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Overall Field Goal Percentage, Rebounds and Free Throw Percentage are the most important feature in the seasons from 2012-2019.</a:t>
            </a:r>
          </a:p>
        </p:txBody>
      </p:sp>
    </p:spTree>
    <p:extLst>
      <p:ext uri="{BB962C8B-B14F-4D97-AF65-F5344CB8AC3E}">
        <p14:creationId xmlns:p14="http://schemas.microsoft.com/office/powerpoint/2010/main" val="67878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F89393-7DE4-4504-9B5D-F07B785F3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628650"/>
            <a:ext cx="984885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8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542633-50EC-4954-82A3-19DED5652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628650"/>
            <a:ext cx="99060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9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 presentation (widescreen).potx" id="{CC5AF3F1-F1AD-46F5-B229-4E1329F06412}" vid="{B7E1BF64-2168-4738-AA42-CF7C9F7F9E95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tf04001173_win32</Template>
  <TotalTime>261</TotalTime>
  <Words>387</Words>
  <Application>Microsoft Office PowerPoint</Application>
  <PresentationFormat>Widescreen</PresentationFormat>
  <Paragraphs>61</Paragraphs>
  <Slides>32</Slides>
  <Notes>0</Notes>
  <HiddenSlides>15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-apple-system</vt:lpstr>
      <vt:lpstr>Arial</vt:lpstr>
      <vt:lpstr>Franklin Gothic Medium</vt:lpstr>
      <vt:lpstr>Impact</vt:lpstr>
      <vt:lpstr>Basketball 16x9</vt:lpstr>
      <vt:lpstr>Project 3   Machine Learning</vt:lpstr>
      <vt:lpstr>Objective</vt:lpstr>
      <vt:lpstr>How?</vt:lpstr>
      <vt:lpstr>Log Regression-Feature Importance 12 </vt:lpstr>
      <vt:lpstr>Log Regression-Feature Importance 15 </vt:lpstr>
      <vt:lpstr>Log Regression-Feature Importance 18 </vt:lpstr>
      <vt:lpstr>Log Regression Feature Importance All Data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2012-2013 </vt:lpstr>
      <vt:lpstr>2012-2019</vt:lpstr>
      <vt:lpstr>Free Throws Win Games!!!</vt:lpstr>
      <vt:lpstr>Highest Feature Importance – Field Goal Percentage 2012 – 2013 Season</vt:lpstr>
      <vt:lpstr>Importance – Rebounds 2012 – 2013 Season</vt:lpstr>
      <vt:lpstr>Highest Feature Importance – Rebounds 2015 – 2016 Season</vt:lpstr>
      <vt:lpstr>Highest Feature Importance – Rebounds 2018 – 2019 Season</vt:lpstr>
      <vt:lpstr>Dashboard</vt:lpstr>
      <vt:lpstr>Overall Highest Feature Importance – Field Goal Percentage</vt:lpstr>
      <vt:lpstr>Second Highest Feature Importance – Rebounds</vt:lpstr>
      <vt:lpstr>Third Highest Feature Importance – Free Throw Percentage</vt:lpstr>
      <vt:lpstr>Dashboard</vt:lpstr>
      <vt:lpstr>Random Forest Classifier</vt:lpstr>
      <vt:lpstr>Two Content Layout with Table</vt:lpstr>
      <vt:lpstr>Add a Slide Title - 1</vt:lpstr>
      <vt:lpstr>Add a Slide Title - 2</vt:lpstr>
      <vt:lpstr>Add a Slide Title - 3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Cindy Brady</dc:creator>
  <cp:lastModifiedBy>chris williams</cp:lastModifiedBy>
  <cp:revision>18</cp:revision>
  <dcterms:created xsi:type="dcterms:W3CDTF">2021-02-27T18:44:43Z</dcterms:created>
  <dcterms:modified xsi:type="dcterms:W3CDTF">2021-03-04T12:44:05Z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