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85EB72-7B05-4E64-BBA0-8C9E16B8D7B7}">
  <a:tblStyle styleId="{8385EB72-7B05-4E64-BBA0-8C9E16B8D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36b2e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36b2e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d1a258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d1a258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650" y="145500"/>
            <a:ext cx="8520600" cy="5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Hungry Alarm Business Relationship Map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425825" y="1411950"/>
            <a:ext cx="2118000" cy="3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76025" y="1416900"/>
            <a:ext cx="2923200" cy="3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659100" y="1411950"/>
            <a:ext cx="2118000" cy="3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207425" y="813525"/>
            <a:ext cx="25548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Suppliers</a:t>
            </a:r>
            <a:endParaRPr sz="1200"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360225" y="816000"/>
            <a:ext cx="25548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Internal Business Goups</a:t>
            </a:r>
            <a:endParaRPr sz="1200"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6440700" y="813525"/>
            <a:ext cx="25548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Customers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958175" y="1677500"/>
            <a:ext cx="1053300" cy="392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Restaurants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958175" y="4172325"/>
            <a:ext cx="1053300" cy="392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Credit Card Vendors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882425" y="2327100"/>
            <a:ext cx="1083600" cy="55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* Customer Account Management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390901" y="1653950"/>
            <a:ext cx="1225500" cy="55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* </a:t>
            </a:r>
            <a:r>
              <a:rPr lang="zh-CN" sz="1200">
                <a:solidFill>
                  <a:srgbClr val="FFFFFF"/>
                </a:solidFill>
              </a:rPr>
              <a:t>Restaurant Account Management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191450" y="3796900"/>
            <a:ext cx="1053300" cy="392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Customer</a:t>
            </a:r>
            <a:r>
              <a:rPr lang="zh-CN" sz="1200">
                <a:solidFill>
                  <a:srgbClr val="FFFFFF"/>
                </a:solidFill>
              </a:rPr>
              <a:t>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191450" y="1701050"/>
            <a:ext cx="1053300" cy="392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Restaurants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340475" y="3436950"/>
            <a:ext cx="1281900" cy="55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Marketing/sales Management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856088" y="4172325"/>
            <a:ext cx="1083600" cy="392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</a:rPr>
              <a:t>Finance Management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69" name="Google Shape;69;p13"/>
          <p:cNvCxnSpPr>
            <a:stCxn id="61" idx="3"/>
            <a:endCxn id="64" idx="1"/>
          </p:cNvCxnSpPr>
          <p:nvPr/>
        </p:nvCxnSpPr>
        <p:spPr>
          <a:xfrm>
            <a:off x="2011475" y="1873550"/>
            <a:ext cx="13794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1" idx="3"/>
            <a:endCxn id="67" idx="1"/>
          </p:cNvCxnSpPr>
          <p:nvPr/>
        </p:nvCxnSpPr>
        <p:spPr>
          <a:xfrm>
            <a:off x="2011475" y="1873550"/>
            <a:ext cx="1329000" cy="18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2" idx="3"/>
            <a:endCxn id="68" idx="1"/>
          </p:cNvCxnSpPr>
          <p:nvPr/>
        </p:nvCxnSpPr>
        <p:spPr>
          <a:xfrm>
            <a:off x="2011475" y="4368375"/>
            <a:ext cx="28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endCxn id="66" idx="1"/>
          </p:cNvCxnSpPr>
          <p:nvPr/>
        </p:nvCxnSpPr>
        <p:spPr>
          <a:xfrm>
            <a:off x="4579950" y="1847300"/>
            <a:ext cx="26115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3" idx="3"/>
            <a:endCxn id="65" idx="1"/>
          </p:cNvCxnSpPr>
          <p:nvPr/>
        </p:nvCxnSpPr>
        <p:spPr>
          <a:xfrm>
            <a:off x="5966025" y="2605050"/>
            <a:ext cx="1225500" cy="13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7" idx="2"/>
            <a:endCxn id="68" idx="1"/>
          </p:cNvCxnSpPr>
          <p:nvPr/>
        </p:nvCxnSpPr>
        <p:spPr>
          <a:xfrm>
            <a:off x="3981425" y="3992850"/>
            <a:ext cx="8748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4" idx="2"/>
            <a:endCxn id="68" idx="0"/>
          </p:cNvCxnSpPr>
          <p:nvPr/>
        </p:nvCxnSpPr>
        <p:spPr>
          <a:xfrm>
            <a:off x="4003651" y="2209850"/>
            <a:ext cx="1394100" cy="19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Hungry Alarm </a:t>
            </a:r>
            <a:r>
              <a:rPr b="1" lang="zh-CN" sz="1800"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69875" y="69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</a:rPr>
              <a:t>•</a:t>
            </a: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</a:rPr>
              <a:t>•</a:t>
            </a: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slide.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5"/>
          <p:cNvGraphicFramePr/>
          <p:nvPr/>
        </p:nvGraphicFramePr>
        <p:xfrm>
          <a:off x="502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{8385EB72-7B05-4E64-BBA0-8C9E16B8D7B7}</a:tableStyleId>
              </a:tblPr>
              <a:tblGrid>
                <a:gridCol w="3014500"/>
                <a:gridCol w="3014500"/>
                <a:gridCol w="3014500"/>
              </a:tblGrid>
              <a:tr h="34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Internal Business Groups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User Roles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/>
                        <a:t>Business Group Proxy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Restaurant </a:t>
                      </a:r>
                      <a:r>
                        <a:rPr lang="zh-CN" sz="1200"/>
                        <a:t>Partner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 Management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Restaurant Relationship Manager (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Responsible for local restaurant partners: </a:t>
                      </a:r>
                      <a:r>
                        <a:rPr lang="zh-CN" sz="1200"/>
                        <a:t>Business partner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 service; </a:t>
                      </a:r>
                      <a:r>
                        <a:rPr lang="zh-CN" sz="1200"/>
                        <a:t>B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rokerage fee negotiation; Restaurant Trend Analyst)</a:t>
                      </a:r>
                      <a:br>
                        <a:rPr lang="zh-CN" sz="1200">
                          <a:solidFill>
                            <a:srgbClr val="000000"/>
                          </a:solidFill>
                        </a:rPr>
                      </a:br>
                      <a:r>
                        <a:rPr lang="zh-CN" sz="1200"/>
                        <a:t>Restaurant 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Acco</a:t>
                      </a:r>
                      <a:r>
                        <a:rPr lang="zh-CN" sz="1200"/>
                        <a:t>unt Manager (Resolving restaurant partner account service related issues)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Xing Chen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Sherin Dubey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Customer </a:t>
                      </a:r>
                      <a:r>
                        <a:rPr lang="zh-CN" sz="1200"/>
                        <a:t>Relations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 Management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Customer Relation</a:t>
                      </a:r>
                      <a:r>
                        <a:rPr lang="zh-CN" sz="1200"/>
                        <a:t>ship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 Manager (Responsible for customer partners: </a:t>
                      </a:r>
                      <a:r>
                        <a:rPr lang="zh-CN" sz="1200"/>
                        <a:t>C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ustomer service</a:t>
                      </a:r>
                      <a:r>
                        <a:rPr lang="zh-CN" sz="1200"/>
                        <a:t> and m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aintaining relationship</a:t>
                      </a:r>
                      <a:r>
                        <a:rPr lang="zh-CN" sz="1200"/>
                        <a:t>)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C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ustomer </a:t>
                      </a:r>
                      <a:r>
                        <a:rPr lang="zh-CN" sz="1200"/>
                        <a:t>A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ccount Manager (Resolving customer account related </a:t>
                      </a:r>
                      <a:r>
                        <a:rPr lang="zh-CN" sz="1200"/>
                        <a:t>issues</a:t>
                      </a:r>
                      <a:r>
                        <a:rPr lang="zh-CN" sz="1200"/>
                        <a:t>)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Te-Yi Tsai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Xiaohan Yu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2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Marketing/sales Management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Advertisement Sales Representative for advertising fee negotiation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Eric Chen, Qiang Xu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Finance Management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Accountant: overall costs and revenues including monthly brokerage fees; credit card vendor fees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Mojin Zhang, </a:t>
                      </a:r>
                      <a:r>
                        <a:rPr lang="zh-CN" sz="1200">
                          <a:solidFill>
                            <a:srgbClr val="000000"/>
                          </a:solidFill>
                        </a:rPr>
                        <a:t>Saraluk Kaiwansakul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