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69" r:id="rId2"/>
    <p:sldId id="262" r:id="rId3"/>
    <p:sldId id="263" r:id="rId4"/>
    <p:sldId id="27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Editor" initials="Editor" lastIdx="1" clrIdx="0">
    <p:extLst>
      <p:ext uri="{19B8F6BF-5375-455C-9EA6-DF929625EA0E}">
        <p15:presenceInfo xmlns:p15="http://schemas.microsoft.com/office/powerpoint/2012/main" userId="Edi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238" autoAdjust="0"/>
  </p:normalViewPr>
  <p:slideViewPr>
    <p:cSldViewPr snapToGrid="0">
      <p:cViewPr varScale="1">
        <p:scale>
          <a:sx n="82" d="100"/>
          <a:sy n="82" d="100"/>
        </p:scale>
        <p:origin x="52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DE15B4-0956-452A-A9E3-C348289D6CBC}" type="datetimeFigureOut">
              <a:rPr lang="en-US" smtClean="0"/>
              <a:t>2/20/2020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26A4E5-5031-4CD9-BF48-307BFAAA1237}" type="slidenum">
              <a:rPr lang="en-US" smtClean="0"/>
              <a:t>‹#›</a:t>
            </a:fld>
            <a:endParaRPr lang="en-US"/>
          </a:p>
        </p:txBody>
      </p:sp>
    </p:spTree>
    <p:extLst>
      <p:ext uri="{BB962C8B-B14F-4D97-AF65-F5344CB8AC3E}">
        <p14:creationId xmlns:p14="http://schemas.microsoft.com/office/powerpoint/2010/main" val="2858098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spED pathway in archaea and some clostridium sps</a:t>
            </a:r>
          </a:p>
          <a:p>
            <a:r>
              <a:rPr lang="en-US" dirty="0"/>
              <a:t>PFK enzyme is particularly interesting as there are marked difference between the two characterized PFKs in Hvol (70kDA homodimer) and Har. Vallismortis (70kDa monomer, gene not identified) </a:t>
            </a:r>
          </a:p>
          <a:p>
            <a:r>
              <a:rPr lang="en-US" dirty="0"/>
              <a:t>Halophiles are only archaea that use GADPH and PGK in catabolisis (allows for same amt of energy generation as classical bacterial ED)</a:t>
            </a:r>
          </a:p>
          <a:p>
            <a:r>
              <a:rPr lang="en-US" dirty="0"/>
              <a:t>FBPA appears to be HGT from bacteria. Relies on Mn or Fe to catalyze</a:t>
            </a:r>
          </a:p>
          <a:p>
            <a:r>
              <a:rPr lang="en-US" dirty="0"/>
              <a:t>KHK not homologous to eukaryotic khk</a:t>
            </a:r>
          </a:p>
          <a:p>
            <a:endParaRPr lang="en-US" dirty="0"/>
          </a:p>
          <a:p>
            <a:r>
              <a:rPr lang="en-US" dirty="0"/>
              <a:t>enzyme activity studies (Rawal et al. 1988) have confirmed gluconeogenesis in H. salinarum.</a:t>
            </a:r>
            <a:r>
              <a:rPr lang="en-US" baseline="0" dirty="0"/>
              <a:t> </a:t>
            </a:r>
            <a:r>
              <a:rPr lang="en-US" dirty="0"/>
              <a:t>Furthermore, saccharide units are attached to surface proteins of H. salinarum such as the S-layer protein and flagellins (Sumper 1987). Sugar moieties of lipids and proteins are likely synthesized via nucleotide sugars. In accordance with this, several nucleotide sugar enzymes such as UDP-glucose 4- epimerase (EC 5.1.3.2, e.g. NP4662A) and UDP-glucose 6- dehydrogenase (EC 1.1.1.22, e.g. NP2322A, NP4668A) are present in haloarchaeal genomes</a:t>
            </a:r>
          </a:p>
          <a:p>
            <a:endParaRPr lang="en-US" dirty="0"/>
          </a:p>
          <a:p>
            <a:r>
              <a:rPr lang="en-US" dirty="0"/>
              <a:t>Under anaerobic conditions, it has been shown for H. salinarum that pyruvate is primarily converted to alanine, presumably by an aspartate transaminase, and to a larger extent to lactate and acetate (Bhaumik and Sonawat 1994; Ghosh and Sonawat 1998). In spite of proven lactate dehydrogenase activity in H. salinarum cell extracts (Bhaumik and Sonawat 1994), no clear lactate dehydrogenase homolog has been identified in haloarchaeal genomes</a:t>
            </a:r>
          </a:p>
        </p:txBody>
      </p:sp>
      <p:sp>
        <p:nvSpPr>
          <p:cNvPr id="4" name="Slide Number Placeholder 3"/>
          <p:cNvSpPr>
            <a:spLocks noGrp="1"/>
          </p:cNvSpPr>
          <p:nvPr>
            <p:ph type="sldNum" sz="quarter" idx="5"/>
          </p:nvPr>
        </p:nvSpPr>
        <p:spPr/>
        <p:txBody>
          <a:bodyPr/>
          <a:lstStyle/>
          <a:p>
            <a:fld id="{7A6E7486-D29D-41C5-BA96-D734341AC493}" type="slidenum">
              <a:rPr lang="en-US" smtClean="0"/>
              <a:t>1</a:t>
            </a:fld>
            <a:endParaRPr lang="en-US" dirty="0"/>
          </a:p>
        </p:txBody>
      </p:sp>
    </p:spTree>
    <p:extLst>
      <p:ext uri="{BB962C8B-B14F-4D97-AF65-F5344CB8AC3E}">
        <p14:creationId xmlns:p14="http://schemas.microsoft.com/office/powerpoint/2010/main" val="804222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675A9-5015-4790-AB39-8F842110C866}" type="slidenum">
              <a:rPr lang="en-US" smtClean="0"/>
              <a:t>2</a:t>
            </a:fld>
            <a:endParaRPr lang="en-US"/>
          </a:p>
        </p:txBody>
      </p:sp>
    </p:spTree>
    <p:extLst>
      <p:ext uri="{BB962C8B-B14F-4D97-AF65-F5344CB8AC3E}">
        <p14:creationId xmlns:p14="http://schemas.microsoft.com/office/powerpoint/2010/main" val="916436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spED pathway in archaea and some clostridium sps</a:t>
            </a:r>
          </a:p>
          <a:p>
            <a:r>
              <a:rPr lang="en-US" dirty="0"/>
              <a:t>PFK enzyme is particularly interesting as there are marked difference between the two characterized PFKs in Hvol (70kDA homodimer) and Har. Vallismortis (70kDa monomer, gene not identified) </a:t>
            </a:r>
          </a:p>
          <a:p>
            <a:r>
              <a:rPr lang="en-US" dirty="0"/>
              <a:t>Halophiles are only archaea that use GADPH and PGK in catabolisis (allows for same amt of energy generation as classical bacterial ED)</a:t>
            </a:r>
          </a:p>
          <a:p>
            <a:r>
              <a:rPr lang="en-US" dirty="0"/>
              <a:t>FBPA appears to be HGT from bacteria. Relies on Mn or Fe to catalyze</a:t>
            </a:r>
          </a:p>
          <a:p>
            <a:r>
              <a:rPr lang="en-US" dirty="0"/>
              <a:t>KHK not homologous to eukaryotic khk</a:t>
            </a:r>
          </a:p>
          <a:p>
            <a:endParaRPr lang="en-US" dirty="0"/>
          </a:p>
          <a:p>
            <a:r>
              <a:rPr lang="en-US" dirty="0"/>
              <a:t>enzyme activity studies (Rawal et al. 1988) have confirmed gluconeogenesis in H. salinarum.</a:t>
            </a:r>
            <a:r>
              <a:rPr lang="en-US" baseline="0" dirty="0"/>
              <a:t> </a:t>
            </a:r>
            <a:r>
              <a:rPr lang="en-US" dirty="0"/>
              <a:t>Furthermore, saccharide units are attached to surface proteins of H. salinarum such as the S-layer protein and flagellins (Sumper 1987). Sugar moieties of lipids and proteins are likely synthesized via nucleotide sugars. In accordance with this, several nucleotide sugar enzymes such as UDP-glucose 4- epimerase (EC 5.1.3.2, e.g. NP4662A) and UDP-glucose 6- dehydrogenase (EC 1.1.1.22, e.g. NP2322A, NP4668A) are present in haloarchaeal genomes</a:t>
            </a:r>
          </a:p>
          <a:p>
            <a:endParaRPr lang="en-US" dirty="0"/>
          </a:p>
          <a:p>
            <a:r>
              <a:rPr lang="en-US" dirty="0"/>
              <a:t>Under anaerobic conditions, it has been shown for H. salinarum that pyruvate is primarily converted to alanine, presumably by an aspartate transaminase, and to a larger extent to lactate and acetate (Bhaumik and Sonawat 1994; Ghosh and Sonawat 1998). In spite of proven lactate dehydrogenase activity in H. salinarum cell extracts (Bhaumik and Sonawat 1994), no clear lactate dehydrogenase homolog has been identified in haloarchaeal genomes</a:t>
            </a:r>
          </a:p>
        </p:txBody>
      </p:sp>
      <p:sp>
        <p:nvSpPr>
          <p:cNvPr id="4" name="Slide Number Placeholder 3"/>
          <p:cNvSpPr>
            <a:spLocks noGrp="1"/>
          </p:cNvSpPr>
          <p:nvPr>
            <p:ph type="sldNum" sz="quarter" idx="5"/>
          </p:nvPr>
        </p:nvSpPr>
        <p:spPr/>
        <p:txBody>
          <a:bodyPr/>
          <a:lstStyle/>
          <a:p>
            <a:fld id="{7A6E7486-D29D-41C5-BA96-D734341AC493}" type="slidenum">
              <a:rPr lang="en-US" smtClean="0"/>
              <a:t>4</a:t>
            </a:fld>
            <a:endParaRPr lang="en-US" dirty="0"/>
          </a:p>
        </p:txBody>
      </p:sp>
    </p:spTree>
    <p:extLst>
      <p:ext uri="{BB962C8B-B14F-4D97-AF65-F5344CB8AC3E}">
        <p14:creationId xmlns:p14="http://schemas.microsoft.com/office/powerpoint/2010/main" val="679614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28F9A1-9373-42B7-90DD-A58DB417C4BC}"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0FA47-3816-46C1-A15B-0FF387B885A7}" type="slidenum">
              <a:rPr lang="en-US" smtClean="0"/>
              <a:t>‹#›</a:t>
            </a:fld>
            <a:endParaRPr lang="en-US"/>
          </a:p>
        </p:txBody>
      </p:sp>
    </p:spTree>
    <p:extLst>
      <p:ext uri="{BB962C8B-B14F-4D97-AF65-F5344CB8AC3E}">
        <p14:creationId xmlns:p14="http://schemas.microsoft.com/office/powerpoint/2010/main" val="182006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28F9A1-9373-42B7-90DD-A58DB417C4BC}"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0FA47-3816-46C1-A15B-0FF387B885A7}" type="slidenum">
              <a:rPr lang="en-US" smtClean="0"/>
              <a:t>‹#›</a:t>
            </a:fld>
            <a:endParaRPr lang="en-US"/>
          </a:p>
        </p:txBody>
      </p:sp>
    </p:spTree>
    <p:extLst>
      <p:ext uri="{BB962C8B-B14F-4D97-AF65-F5344CB8AC3E}">
        <p14:creationId xmlns:p14="http://schemas.microsoft.com/office/powerpoint/2010/main" val="4247636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28F9A1-9373-42B7-90DD-A58DB417C4BC}"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0FA47-3816-46C1-A15B-0FF387B885A7}" type="slidenum">
              <a:rPr lang="en-US" smtClean="0"/>
              <a:t>‹#›</a:t>
            </a:fld>
            <a:endParaRPr lang="en-US"/>
          </a:p>
        </p:txBody>
      </p:sp>
    </p:spTree>
    <p:extLst>
      <p:ext uri="{BB962C8B-B14F-4D97-AF65-F5344CB8AC3E}">
        <p14:creationId xmlns:p14="http://schemas.microsoft.com/office/powerpoint/2010/main" val="2154451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28F9A1-9373-42B7-90DD-A58DB417C4BC}"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0FA47-3816-46C1-A15B-0FF387B885A7}" type="slidenum">
              <a:rPr lang="en-US" smtClean="0"/>
              <a:t>‹#›</a:t>
            </a:fld>
            <a:endParaRPr lang="en-US"/>
          </a:p>
        </p:txBody>
      </p:sp>
    </p:spTree>
    <p:extLst>
      <p:ext uri="{BB962C8B-B14F-4D97-AF65-F5344CB8AC3E}">
        <p14:creationId xmlns:p14="http://schemas.microsoft.com/office/powerpoint/2010/main" val="519317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28F9A1-9373-42B7-90DD-A58DB417C4BC}"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A0FA47-3816-46C1-A15B-0FF387B885A7}" type="slidenum">
              <a:rPr lang="en-US" smtClean="0"/>
              <a:t>‹#›</a:t>
            </a:fld>
            <a:endParaRPr lang="en-US"/>
          </a:p>
        </p:txBody>
      </p:sp>
    </p:spTree>
    <p:extLst>
      <p:ext uri="{BB962C8B-B14F-4D97-AF65-F5344CB8AC3E}">
        <p14:creationId xmlns:p14="http://schemas.microsoft.com/office/powerpoint/2010/main" val="584234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28F9A1-9373-42B7-90DD-A58DB417C4BC}" type="datetimeFigureOut">
              <a:rPr lang="en-US" smtClean="0"/>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A0FA47-3816-46C1-A15B-0FF387B885A7}" type="slidenum">
              <a:rPr lang="en-US" smtClean="0"/>
              <a:t>‹#›</a:t>
            </a:fld>
            <a:endParaRPr lang="en-US"/>
          </a:p>
        </p:txBody>
      </p:sp>
    </p:spTree>
    <p:extLst>
      <p:ext uri="{BB962C8B-B14F-4D97-AF65-F5344CB8AC3E}">
        <p14:creationId xmlns:p14="http://schemas.microsoft.com/office/powerpoint/2010/main" val="785549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28F9A1-9373-42B7-90DD-A58DB417C4BC}" type="datetimeFigureOut">
              <a:rPr lang="en-US" smtClean="0"/>
              <a:t>2/20/2020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A0FA47-3816-46C1-A15B-0FF387B885A7}" type="slidenum">
              <a:rPr lang="en-US" smtClean="0"/>
              <a:t>‹#›</a:t>
            </a:fld>
            <a:endParaRPr lang="en-US"/>
          </a:p>
        </p:txBody>
      </p:sp>
    </p:spTree>
    <p:extLst>
      <p:ext uri="{BB962C8B-B14F-4D97-AF65-F5344CB8AC3E}">
        <p14:creationId xmlns:p14="http://schemas.microsoft.com/office/powerpoint/2010/main" val="3886495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28F9A1-9373-42B7-90DD-A58DB417C4BC}" type="datetimeFigureOut">
              <a:rPr lang="en-US" smtClean="0"/>
              <a:t>2/20/2020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A0FA47-3816-46C1-A15B-0FF387B885A7}" type="slidenum">
              <a:rPr lang="en-US" smtClean="0"/>
              <a:t>‹#›</a:t>
            </a:fld>
            <a:endParaRPr lang="en-US"/>
          </a:p>
        </p:txBody>
      </p:sp>
    </p:spTree>
    <p:extLst>
      <p:ext uri="{BB962C8B-B14F-4D97-AF65-F5344CB8AC3E}">
        <p14:creationId xmlns:p14="http://schemas.microsoft.com/office/powerpoint/2010/main" val="2071939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28F9A1-9373-42B7-90DD-A58DB417C4BC}" type="datetimeFigureOut">
              <a:rPr lang="en-US" smtClean="0"/>
              <a:t>2/20/2020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A0FA47-3816-46C1-A15B-0FF387B885A7}" type="slidenum">
              <a:rPr lang="en-US" smtClean="0"/>
              <a:t>‹#›</a:t>
            </a:fld>
            <a:endParaRPr lang="en-US"/>
          </a:p>
        </p:txBody>
      </p:sp>
    </p:spTree>
    <p:extLst>
      <p:ext uri="{BB962C8B-B14F-4D97-AF65-F5344CB8AC3E}">
        <p14:creationId xmlns:p14="http://schemas.microsoft.com/office/powerpoint/2010/main" val="1533772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728F9A1-9373-42B7-90DD-A58DB417C4BC}" type="datetimeFigureOut">
              <a:rPr lang="en-US" smtClean="0"/>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A0FA47-3816-46C1-A15B-0FF387B885A7}" type="slidenum">
              <a:rPr lang="en-US" smtClean="0"/>
              <a:t>‹#›</a:t>
            </a:fld>
            <a:endParaRPr lang="en-US"/>
          </a:p>
        </p:txBody>
      </p:sp>
    </p:spTree>
    <p:extLst>
      <p:ext uri="{BB962C8B-B14F-4D97-AF65-F5344CB8AC3E}">
        <p14:creationId xmlns:p14="http://schemas.microsoft.com/office/powerpoint/2010/main" val="3229248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728F9A1-9373-42B7-90DD-A58DB417C4BC}" type="datetimeFigureOut">
              <a:rPr lang="en-US" smtClean="0"/>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A0FA47-3816-46C1-A15B-0FF387B885A7}" type="slidenum">
              <a:rPr lang="en-US" smtClean="0"/>
              <a:t>‹#›</a:t>
            </a:fld>
            <a:endParaRPr lang="en-US"/>
          </a:p>
        </p:txBody>
      </p:sp>
    </p:spTree>
    <p:extLst>
      <p:ext uri="{BB962C8B-B14F-4D97-AF65-F5344CB8AC3E}">
        <p14:creationId xmlns:p14="http://schemas.microsoft.com/office/powerpoint/2010/main" val="3811509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28F9A1-9373-42B7-90DD-A58DB417C4BC}" type="datetimeFigureOut">
              <a:rPr lang="en-US" smtClean="0"/>
              <a:t>2/20/2020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A0FA47-3816-46C1-A15B-0FF387B885A7}" type="slidenum">
              <a:rPr lang="en-US" smtClean="0"/>
              <a:t>‹#›</a:t>
            </a:fld>
            <a:endParaRPr lang="en-US"/>
          </a:p>
        </p:txBody>
      </p:sp>
    </p:spTree>
    <p:extLst>
      <p:ext uri="{BB962C8B-B14F-4D97-AF65-F5344CB8AC3E}">
        <p14:creationId xmlns:p14="http://schemas.microsoft.com/office/powerpoint/2010/main" val="16314893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p:cNvCxnSpPr/>
          <p:nvPr/>
        </p:nvCxnSpPr>
        <p:spPr>
          <a:xfrm>
            <a:off x="6401410" y="6533796"/>
            <a:ext cx="219685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9DE1387-05AE-4203-9EC8-0E8746C5BDBA}"/>
              </a:ext>
            </a:extLst>
          </p:cNvPr>
          <p:cNvGrpSpPr/>
          <p:nvPr/>
        </p:nvGrpSpPr>
        <p:grpSpPr>
          <a:xfrm>
            <a:off x="3162632" y="440329"/>
            <a:ext cx="5805274" cy="3323934"/>
            <a:chOff x="3467432" y="539946"/>
            <a:chExt cx="5805274" cy="5747454"/>
          </a:xfrm>
        </p:grpSpPr>
        <p:sp>
          <p:nvSpPr>
            <p:cNvPr id="2" name="Rectangle: Rounded Corners 1">
              <a:extLst>
                <a:ext uri="{FF2B5EF4-FFF2-40B4-BE49-F238E27FC236}">
                  <a16:creationId xmlns:a16="http://schemas.microsoft.com/office/drawing/2014/main" id="{7B69A775-42BD-49C8-BE8F-B2D2C4263A04}"/>
                </a:ext>
              </a:extLst>
            </p:cNvPr>
            <p:cNvSpPr/>
            <p:nvPr/>
          </p:nvSpPr>
          <p:spPr>
            <a:xfrm>
              <a:off x="3467432" y="539946"/>
              <a:ext cx="2282327" cy="5715000"/>
            </a:xfrm>
            <a:prstGeom prst="roundRect">
              <a:avLst>
                <a:gd name="adj" fmla="val 1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Rounded Corners 2">
              <a:extLst>
                <a:ext uri="{FF2B5EF4-FFF2-40B4-BE49-F238E27FC236}">
                  <a16:creationId xmlns:a16="http://schemas.microsoft.com/office/drawing/2014/main" id="{4D7ABBB0-EDCA-4B4E-83E8-C623A168D4E4}"/>
                </a:ext>
              </a:extLst>
            </p:cNvPr>
            <p:cNvSpPr/>
            <p:nvPr/>
          </p:nvSpPr>
          <p:spPr>
            <a:xfrm>
              <a:off x="6706210" y="570600"/>
              <a:ext cx="2566496" cy="571680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0EBB7EDC-67B9-491C-812B-770F48C53FAB}"/>
              </a:ext>
            </a:extLst>
          </p:cNvPr>
          <p:cNvSpPr txBox="1"/>
          <p:nvPr/>
        </p:nvSpPr>
        <p:spPr>
          <a:xfrm>
            <a:off x="5038800" y="72437"/>
            <a:ext cx="1504800" cy="461665"/>
          </a:xfrm>
          <a:prstGeom prst="rect">
            <a:avLst/>
          </a:prstGeom>
          <a:noFill/>
        </p:spPr>
        <p:txBody>
          <a:bodyPr wrap="square" rtlCol="0">
            <a:spAutoFit/>
          </a:bodyPr>
          <a:lstStyle/>
          <a:p>
            <a:pPr algn="ctr"/>
            <a:r>
              <a:rPr lang="en-US" sz="2400" dirty="0"/>
              <a:t>Glucose</a:t>
            </a:r>
          </a:p>
        </p:txBody>
      </p:sp>
      <p:grpSp>
        <p:nvGrpSpPr>
          <p:cNvPr id="18" name="Group 17">
            <a:extLst>
              <a:ext uri="{FF2B5EF4-FFF2-40B4-BE49-F238E27FC236}">
                <a16:creationId xmlns:a16="http://schemas.microsoft.com/office/drawing/2014/main" id="{65DA1010-C557-4303-AD2B-1E29FBED4F6C}"/>
              </a:ext>
            </a:extLst>
          </p:cNvPr>
          <p:cNvGrpSpPr/>
          <p:nvPr/>
        </p:nvGrpSpPr>
        <p:grpSpPr>
          <a:xfrm>
            <a:off x="3402946" y="3342149"/>
            <a:ext cx="5057221" cy="3321139"/>
            <a:chOff x="4491831" y="3846228"/>
            <a:chExt cx="5057221" cy="3321139"/>
          </a:xfrm>
        </p:grpSpPr>
        <p:sp>
          <p:nvSpPr>
            <p:cNvPr id="11" name="TextBox 10">
              <a:extLst>
                <a:ext uri="{FF2B5EF4-FFF2-40B4-BE49-F238E27FC236}">
                  <a16:creationId xmlns:a16="http://schemas.microsoft.com/office/drawing/2014/main" id="{43C75D5A-1FA7-473B-AE95-DAF4E2AB979C}"/>
                </a:ext>
              </a:extLst>
            </p:cNvPr>
            <p:cNvSpPr txBox="1"/>
            <p:nvPr/>
          </p:nvSpPr>
          <p:spPr>
            <a:xfrm>
              <a:off x="5996630" y="4267302"/>
              <a:ext cx="1703539" cy="400110"/>
            </a:xfrm>
            <a:prstGeom prst="rect">
              <a:avLst/>
            </a:prstGeom>
            <a:noFill/>
          </p:spPr>
          <p:txBody>
            <a:bodyPr wrap="square" rtlCol="0">
              <a:spAutoFit/>
            </a:bodyPr>
            <a:lstStyle/>
            <a:p>
              <a:pPr algn="ctr"/>
              <a:r>
                <a:rPr lang="en-US" sz="2000" dirty="0"/>
                <a:t>GAP</a:t>
              </a:r>
            </a:p>
          </p:txBody>
        </p:sp>
        <p:sp>
          <p:nvSpPr>
            <p:cNvPr id="12" name="TextBox 11">
              <a:extLst>
                <a:ext uri="{FF2B5EF4-FFF2-40B4-BE49-F238E27FC236}">
                  <a16:creationId xmlns:a16="http://schemas.microsoft.com/office/drawing/2014/main" id="{35F9815D-4FB2-46ED-AD1F-D1E916E8280D}"/>
                </a:ext>
              </a:extLst>
            </p:cNvPr>
            <p:cNvSpPr txBox="1"/>
            <p:nvPr/>
          </p:nvSpPr>
          <p:spPr>
            <a:xfrm>
              <a:off x="4491831" y="4267302"/>
              <a:ext cx="1703539" cy="400110"/>
            </a:xfrm>
            <a:prstGeom prst="rect">
              <a:avLst/>
            </a:prstGeom>
            <a:noFill/>
          </p:spPr>
          <p:txBody>
            <a:bodyPr wrap="square" rtlCol="0">
              <a:spAutoFit/>
            </a:bodyPr>
            <a:lstStyle/>
            <a:p>
              <a:pPr algn="ctr"/>
              <a:r>
                <a:rPr lang="en-US" sz="2000" dirty="0"/>
                <a:t>DHAP</a:t>
              </a:r>
            </a:p>
          </p:txBody>
        </p:sp>
        <p:sp>
          <p:nvSpPr>
            <p:cNvPr id="13" name="TextBox 12">
              <a:extLst>
                <a:ext uri="{FF2B5EF4-FFF2-40B4-BE49-F238E27FC236}">
                  <a16:creationId xmlns:a16="http://schemas.microsoft.com/office/drawing/2014/main" id="{4A7CF3CA-C98A-45F2-AD24-29ED680DB248}"/>
                </a:ext>
              </a:extLst>
            </p:cNvPr>
            <p:cNvSpPr txBox="1"/>
            <p:nvPr/>
          </p:nvSpPr>
          <p:spPr>
            <a:xfrm>
              <a:off x="5996628" y="4876902"/>
              <a:ext cx="1703539" cy="400110"/>
            </a:xfrm>
            <a:prstGeom prst="rect">
              <a:avLst/>
            </a:prstGeom>
            <a:noFill/>
          </p:spPr>
          <p:txBody>
            <a:bodyPr wrap="square" rtlCol="0">
              <a:spAutoFit/>
            </a:bodyPr>
            <a:lstStyle/>
            <a:p>
              <a:pPr algn="ctr"/>
              <a:r>
                <a:rPr lang="en-US" sz="2000" dirty="0"/>
                <a:t>1,3BPG</a:t>
              </a:r>
            </a:p>
          </p:txBody>
        </p:sp>
        <p:sp>
          <p:nvSpPr>
            <p:cNvPr id="15" name="TextBox 14">
              <a:extLst>
                <a:ext uri="{FF2B5EF4-FFF2-40B4-BE49-F238E27FC236}">
                  <a16:creationId xmlns:a16="http://schemas.microsoft.com/office/drawing/2014/main" id="{3F273CDD-51ED-414C-8C65-5049F785B5A7}"/>
                </a:ext>
              </a:extLst>
            </p:cNvPr>
            <p:cNvSpPr txBox="1"/>
            <p:nvPr/>
          </p:nvSpPr>
          <p:spPr>
            <a:xfrm>
              <a:off x="7845513" y="3846228"/>
              <a:ext cx="1703539" cy="400110"/>
            </a:xfrm>
            <a:prstGeom prst="rect">
              <a:avLst/>
            </a:prstGeom>
            <a:noFill/>
          </p:spPr>
          <p:txBody>
            <a:bodyPr wrap="square" rtlCol="0">
              <a:spAutoFit/>
            </a:bodyPr>
            <a:lstStyle/>
            <a:p>
              <a:pPr algn="ctr"/>
              <a:r>
                <a:rPr lang="en-US" sz="2000" dirty="0"/>
                <a:t>KDPG</a:t>
              </a:r>
            </a:p>
          </p:txBody>
        </p:sp>
        <p:sp>
          <p:nvSpPr>
            <p:cNvPr id="16" name="TextBox 15">
              <a:extLst>
                <a:ext uri="{FF2B5EF4-FFF2-40B4-BE49-F238E27FC236}">
                  <a16:creationId xmlns:a16="http://schemas.microsoft.com/office/drawing/2014/main" id="{373DCA57-AE61-415D-9C45-21201E3F25D8}"/>
                </a:ext>
              </a:extLst>
            </p:cNvPr>
            <p:cNvSpPr txBox="1"/>
            <p:nvPr/>
          </p:nvSpPr>
          <p:spPr>
            <a:xfrm>
              <a:off x="5996626" y="6096102"/>
              <a:ext cx="1703539" cy="400110"/>
            </a:xfrm>
            <a:prstGeom prst="rect">
              <a:avLst/>
            </a:prstGeom>
            <a:noFill/>
          </p:spPr>
          <p:txBody>
            <a:bodyPr wrap="square" rtlCol="0">
              <a:spAutoFit/>
            </a:bodyPr>
            <a:lstStyle/>
            <a:p>
              <a:pPr algn="ctr"/>
              <a:r>
                <a:rPr lang="en-US" sz="2000" dirty="0"/>
                <a:t>PEP</a:t>
              </a:r>
            </a:p>
          </p:txBody>
        </p:sp>
        <p:sp>
          <p:nvSpPr>
            <p:cNvPr id="17" name="TextBox 16">
              <a:extLst>
                <a:ext uri="{FF2B5EF4-FFF2-40B4-BE49-F238E27FC236}">
                  <a16:creationId xmlns:a16="http://schemas.microsoft.com/office/drawing/2014/main" id="{CF71C785-3B54-4213-B1B9-C6283EA442F0}"/>
                </a:ext>
              </a:extLst>
            </p:cNvPr>
            <p:cNvSpPr txBox="1"/>
            <p:nvPr/>
          </p:nvSpPr>
          <p:spPr>
            <a:xfrm>
              <a:off x="5996625" y="6705702"/>
              <a:ext cx="1703539" cy="461665"/>
            </a:xfrm>
            <a:prstGeom prst="rect">
              <a:avLst/>
            </a:prstGeom>
            <a:noFill/>
          </p:spPr>
          <p:txBody>
            <a:bodyPr wrap="square" rtlCol="0">
              <a:spAutoFit/>
            </a:bodyPr>
            <a:lstStyle/>
            <a:p>
              <a:pPr algn="ctr"/>
              <a:r>
                <a:rPr lang="en-US" sz="2400" dirty="0"/>
                <a:t>Pyruvate</a:t>
              </a:r>
            </a:p>
          </p:txBody>
        </p:sp>
      </p:grpSp>
      <p:sp>
        <p:nvSpPr>
          <p:cNvPr id="19" name="TextBox 18">
            <a:extLst>
              <a:ext uri="{FF2B5EF4-FFF2-40B4-BE49-F238E27FC236}">
                <a16:creationId xmlns:a16="http://schemas.microsoft.com/office/drawing/2014/main" id="{CB660D86-19AB-4256-BD96-E8CF09EC3458}"/>
              </a:ext>
            </a:extLst>
          </p:cNvPr>
          <p:cNvSpPr txBox="1"/>
          <p:nvPr/>
        </p:nvSpPr>
        <p:spPr>
          <a:xfrm>
            <a:off x="6912828" y="460940"/>
            <a:ext cx="1383252" cy="400110"/>
          </a:xfrm>
          <a:prstGeom prst="rect">
            <a:avLst/>
          </a:prstGeom>
          <a:noFill/>
        </p:spPr>
        <p:txBody>
          <a:bodyPr wrap="square" rtlCol="0">
            <a:spAutoFit/>
          </a:bodyPr>
          <a:lstStyle/>
          <a:p>
            <a:pPr algn="ctr"/>
            <a:r>
              <a:rPr lang="en-US" sz="2000" dirty="0"/>
              <a:t>Gluconate</a:t>
            </a:r>
          </a:p>
        </p:txBody>
      </p:sp>
      <p:sp>
        <p:nvSpPr>
          <p:cNvPr id="20" name="TextBox 19">
            <a:extLst>
              <a:ext uri="{FF2B5EF4-FFF2-40B4-BE49-F238E27FC236}">
                <a16:creationId xmlns:a16="http://schemas.microsoft.com/office/drawing/2014/main" id="{8EF1C25D-8774-4CC2-90DA-BE19D18AD81C}"/>
              </a:ext>
            </a:extLst>
          </p:cNvPr>
          <p:cNvSpPr txBox="1"/>
          <p:nvPr/>
        </p:nvSpPr>
        <p:spPr>
          <a:xfrm>
            <a:off x="3843594" y="456913"/>
            <a:ext cx="822241" cy="400110"/>
          </a:xfrm>
          <a:prstGeom prst="rect">
            <a:avLst/>
          </a:prstGeom>
          <a:noFill/>
        </p:spPr>
        <p:txBody>
          <a:bodyPr wrap="square" rtlCol="0">
            <a:spAutoFit/>
          </a:bodyPr>
          <a:lstStyle/>
          <a:p>
            <a:pPr algn="ctr"/>
            <a:r>
              <a:rPr lang="en-US" sz="2000" dirty="0"/>
              <a:t>G6P</a:t>
            </a:r>
          </a:p>
        </p:txBody>
      </p:sp>
      <p:sp>
        <p:nvSpPr>
          <p:cNvPr id="21" name="TextBox 20">
            <a:extLst>
              <a:ext uri="{FF2B5EF4-FFF2-40B4-BE49-F238E27FC236}">
                <a16:creationId xmlns:a16="http://schemas.microsoft.com/office/drawing/2014/main" id="{889FE03D-B623-43B6-B95E-D80B84B97DAA}"/>
              </a:ext>
            </a:extLst>
          </p:cNvPr>
          <p:cNvSpPr txBox="1"/>
          <p:nvPr/>
        </p:nvSpPr>
        <p:spPr>
          <a:xfrm>
            <a:off x="6698554" y="2029337"/>
            <a:ext cx="1820025" cy="400110"/>
          </a:xfrm>
          <a:prstGeom prst="rect">
            <a:avLst/>
          </a:prstGeom>
          <a:noFill/>
        </p:spPr>
        <p:txBody>
          <a:bodyPr wrap="square" rtlCol="0">
            <a:spAutoFit/>
          </a:bodyPr>
          <a:lstStyle/>
          <a:p>
            <a:pPr algn="ctr"/>
            <a:r>
              <a:rPr lang="en-US" sz="2000" dirty="0"/>
              <a:t>KDG</a:t>
            </a:r>
          </a:p>
        </p:txBody>
      </p:sp>
      <p:sp>
        <p:nvSpPr>
          <p:cNvPr id="22" name="TextBox 21">
            <a:extLst>
              <a:ext uri="{FF2B5EF4-FFF2-40B4-BE49-F238E27FC236}">
                <a16:creationId xmlns:a16="http://schemas.microsoft.com/office/drawing/2014/main" id="{F8FA8936-5DDF-42BA-B671-7BA3322AA476}"/>
              </a:ext>
            </a:extLst>
          </p:cNvPr>
          <p:cNvSpPr txBox="1"/>
          <p:nvPr/>
        </p:nvSpPr>
        <p:spPr>
          <a:xfrm>
            <a:off x="3344705" y="1387036"/>
            <a:ext cx="1820025" cy="400110"/>
          </a:xfrm>
          <a:prstGeom prst="rect">
            <a:avLst/>
          </a:prstGeom>
          <a:noFill/>
        </p:spPr>
        <p:txBody>
          <a:bodyPr wrap="square" rtlCol="0">
            <a:spAutoFit/>
          </a:bodyPr>
          <a:lstStyle/>
          <a:p>
            <a:pPr algn="ctr"/>
            <a:r>
              <a:rPr lang="en-US" sz="2000" dirty="0"/>
              <a:t>F6P</a:t>
            </a:r>
          </a:p>
        </p:txBody>
      </p:sp>
      <p:sp>
        <p:nvSpPr>
          <p:cNvPr id="23" name="TextBox 22">
            <a:extLst>
              <a:ext uri="{FF2B5EF4-FFF2-40B4-BE49-F238E27FC236}">
                <a16:creationId xmlns:a16="http://schemas.microsoft.com/office/drawing/2014/main" id="{4FFE276B-67F3-4B44-941B-469B2BF47BFF}"/>
              </a:ext>
            </a:extLst>
          </p:cNvPr>
          <p:cNvSpPr txBox="1"/>
          <p:nvPr/>
        </p:nvSpPr>
        <p:spPr>
          <a:xfrm>
            <a:off x="3344705" y="2440025"/>
            <a:ext cx="1820025" cy="400110"/>
          </a:xfrm>
          <a:prstGeom prst="rect">
            <a:avLst/>
          </a:prstGeom>
          <a:noFill/>
        </p:spPr>
        <p:txBody>
          <a:bodyPr wrap="square" rtlCol="0">
            <a:spAutoFit/>
          </a:bodyPr>
          <a:lstStyle/>
          <a:p>
            <a:pPr algn="ctr"/>
            <a:r>
              <a:rPr lang="en-US" sz="2000" dirty="0"/>
              <a:t>F1,6P</a:t>
            </a:r>
          </a:p>
        </p:txBody>
      </p:sp>
      <p:cxnSp>
        <p:nvCxnSpPr>
          <p:cNvPr id="27" name="Straight Arrow Connector 26">
            <a:extLst>
              <a:ext uri="{FF2B5EF4-FFF2-40B4-BE49-F238E27FC236}">
                <a16:creationId xmlns:a16="http://schemas.microsoft.com/office/drawing/2014/main" id="{3E9E1A4B-C38A-48D3-8824-45BA128A84FA}"/>
              </a:ext>
            </a:extLst>
          </p:cNvPr>
          <p:cNvCxnSpPr>
            <a:cxnSpLocks/>
          </p:cNvCxnSpPr>
          <p:nvPr/>
        </p:nvCxnSpPr>
        <p:spPr>
          <a:xfrm flipH="1">
            <a:off x="4489938" y="401735"/>
            <a:ext cx="691053" cy="293827"/>
          </a:xfrm>
          <a:prstGeom prst="straightConnector1">
            <a:avLst/>
          </a:prstGeom>
          <a:ln w="3810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0D6C9AB6-B652-440C-A82D-5B3C6450EC3D}"/>
              </a:ext>
            </a:extLst>
          </p:cNvPr>
          <p:cNvCxnSpPr>
            <a:cxnSpLocks/>
            <a:endCxn id="19" idx="1"/>
          </p:cNvCxnSpPr>
          <p:nvPr/>
        </p:nvCxnSpPr>
        <p:spPr>
          <a:xfrm>
            <a:off x="6401410" y="440329"/>
            <a:ext cx="511418" cy="220666"/>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6A277676-23AE-4346-A604-147AEFA07442}"/>
              </a:ext>
            </a:extLst>
          </p:cNvPr>
          <p:cNvCxnSpPr>
            <a:cxnSpLocks/>
            <a:stCxn id="20" idx="2"/>
            <a:endCxn id="22" idx="0"/>
          </p:cNvCxnSpPr>
          <p:nvPr/>
        </p:nvCxnSpPr>
        <p:spPr>
          <a:xfrm>
            <a:off x="4254715" y="857023"/>
            <a:ext cx="3" cy="530013"/>
          </a:xfrm>
          <a:prstGeom prst="straightConnector1">
            <a:avLst/>
          </a:prstGeom>
          <a:ln w="3810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193FBEAD-1F95-4FFF-A777-46D21070CB16}"/>
              </a:ext>
            </a:extLst>
          </p:cNvPr>
          <p:cNvCxnSpPr>
            <a:cxnSpLocks/>
            <a:stCxn id="19" idx="2"/>
            <a:endCxn id="21" idx="0"/>
          </p:cNvCxnSpPr>
          <p:nvPr/>
        </p:nvCxnSpPr>
        <p:spPr>
          <a:xfrm>
            <a:off x="7604454" y="861050"/>
            <a:ext cx="4113" cy="1168287"/>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2AE0D122-25A5-437F-B733-238A4F425708}"/>
              </a:ext>
            </a:extLst>
          </p:cNvPr>
          <p:cNvCxnSpPr>
            <a:cxnSpLocks/>
            <a:stCxn id="21" idx="2"/>
            <a:endCxn id="15" idx="0"/>
          </p:cNvCxnSpPr>
          <p:nvPr/>
        </p:nvCxnSpPr>
        <p:spPr>
          <a:xfrm flipH="1">
            <a:off x="7608398" y="2429447"/>
            <a:ext cx="169" cy="91270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6BB3C46F-A4CB-4673-9AC0-8106537AA25D}"/>
              </a:ext>
            </a:extLst>
          </p:cNvPr>
          <p:cNvCxnSpPr>
            <a:cxnSpLocks/>
            <a:stCxn id="22" idx="2"/>
            <a:endCxn id="23" idx="0"/>
          </p:cNvCxnSpPr>
          <p:nvPr/>
        </p:nvCxnSpPr>
        <p:spPr>
          <a:xfrm>
            <a:off x="4254718" y="1787146"/>
            <a:ext cx="0" cy="652879"/>
          </a:xfrm>
          <a:prstGeom prst="straightConnector1">
            <a:avLst/>
          </a:prstGeom>
          <a:ln w="38100">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48AC1D6C-09E4-4D28-8414-F81AED499B2F}"/>
              </a:ext>
            </a:extLst>
          </p:cNvPr>
          <p:cNvCxnSpPr>
            <a:cxnSpLocks/>
          </p:cNvCxnSpPr>
          <p:nvPr/>
        </p:nvCxnSpPr>
        <p:spPr>
          <a:xfrm flipV="1">
            <a:off x="6101379" y="3542204"/>
            <a:ext cx="1102204" cy="421074"/>
          </a:xfrm>
          <a:prstGeom prst="straightConnector1">
            <a:avLst/>
          </a:prstGeom>
          <a:ln w="3810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EE99CB89-3DBD-4FD6-87C2-C5F456BC68FC}"/>
              </a:ext>
            </a:extLst>
          </p:cNvPr>
          <p:cNvCxnSpPr>
            <a:cxnSpLocks/>
          </p:cNvCxnSpPr>
          <p:nvPr/>
        </p:nvCxnSpPr>
        <p:spPr>
          <a:xfrm>
            <a:off x="5755200" y="4058776"/>
            <a:ext cx="4313" cy="400111"/>
          </a:xfrm>
          <a:prstGeom prst="straightConnector1">
            <a:avLst/>
          </a:prstGeom>
          <a:ln w="5080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3208BE69-C455-46DF-877F-9239C8ADDD15}"/>
              </a:ext>
            </a:extLst>
          </p:cNvPr>
          <p:cNvCxnSpPr>
            <a:cxnSpLocks/>
          </p:cNvCxnSpPr>
          <p:nvPr/>
        </p:nvCxnSpPr>
        <p:spPr>
          <a:xfrm>
            <a:off x="5750887" y="4670509"/>
            <a:ext cx="0" cy="341998"/>
          </a:xfrm>
          <a:prstGeom prst="straightConnector1">
            <a:avLst/>
          </a:prstGeom>
          <a:ln w="5080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1DC36C56-2BE8-4923-8008-9E3EC2FA5175}"/>
              </a:ext>
            </a:extLst>
          </p:cNvPr>
          <p:cNvCxnSpPr>
            <a:cxnSpLocks/>
          </p:cNvCxnSpPr>
          <p:nvPr/>
        </p:nvCxnSpPr>
        <p:spPr>
          <a:xfrm>
            <a:off x="5676958" y="5942379"/>
            <a:ext cx="4313" cy="400111"/>
          </a:xfrm>
          <a:prstGeom prst="straightConnector1">
            <a:avLst/>
          </a:prstGeom>
          <a:ln w="57150">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B13D41EE-2E44-4C6D-840F-53278FE9C38C}"/>
              </a:ext>
            </a:extLst>
          </p:cNvPr>
          <p:cNvCxnSpPr>
            <a:cxnSpLocks/>
          </p:cNvCxnSpPr>
          <p:nvPr/>
        </p:nvCxnSpPr>
        <p:spPr>
          <a:xfrm>
            <a:off x="5810295" y="5936071"/>
            <a:ext cx="4313" cy="400111"/>
          </a:xfrm>
          <a:prstGeom prst="straightConnector1">
            <a:avLst/>
          </a:prstGeom>
          <a:ln w="57150">
            <a:solidFill>
              <a:schemeClr val="tx1"/>
            </a:solidFill>
            <a:headEnd type="none"/>
            <a:tailEnd type="triangle"/>
          </a:ln>
        </p:spPr>
        <p:style>
          <a:lnRef idx="1">
            <a:schemeClr val="dk1"/>
          </a:lnRef>
          <a:fillRef idx="0">
            <a:schemeClr val="dk1"/>
          </a:fillRef>
          <a:effectRef idx="0">
            <a:schemeClr val="dk1"/>
          </a:effectRef>
          <a:fontRef idx="minor">
            <a:schemeClr val="tx1"/>
          </a:fontRef>
        </p:style>
      </p:cxnSp>
      <p:cxnSp>
        <p:nvCxnSpPr>
          <p:cNvPr id="82" name="Connector: Curved 81">
            <a:extLst>
              <a:ext uri="{FF2B5EF4-FFF2-40B4-BE49-F238E27FC236}">
                <a16:creationId xmlns:a16="http://schemas.microsoft.com/office/drawing/2014/main" id="{7361AC93-FBDF-4B01-AD70-874A0E8B6E47}"/>
              </a:ext>
            </a:extLst>
          </p:cNvPr>
          <p:cNvCxnSpPr>
            <a:cxnSpLocks/>
          </p:cNvCxnSpPr>
          <p:nvPr/>
        </p:nvCxnSpPr>
        <p:spPr>
          <a:xfrm rot="16200000" flipH="1">
            <a:off x="4282736" y="2812118"/>
            <a:ext cx="1123144" cy="1179179"/>
          </a:xfrm>
          <a:prstGeom prst="curvedConnector2">
            <a:avLst/>
          </a:prstGeom>
          <a:ln w="38100">
            <a:solidFill>
              <a:schemeClr val="tx1"/>
            </a:solidFill>
            <a:headEnd type="triangle"/>
            <a:tailEnd type="triangle" w="med" len="med"/>
          </a:ln>
          <a:effectLst/>
        </p:spPr>
        <p:style>
          <a:lnRef idx="1">
            <a:schemeClr val="dk1"/>
          </a:lnRef>
          <a:fillRef idx="0">
            <a:schemeClr val="dk1"/>
          </a:fillRef>
          <a:effectRef idx="0">
            <a:schemeClr val="dk1"/>
          </a:effectRef>
          <a:fontRef idx="minor">
            <a:schemeClr val="tx1"/>
          </a:fontRef>
        </p:style>
      </p:cxnSp>
      <p:cxnSp>
        <p:nvCxnSpPr>
          <p:cNvPr id="98" name="Straight Arrow Connector 97">
            <a:extLst>
              <a:ext uri="{FF2B5EF4-FFF2-40B4-BE49-F238E27FC236}">
                <a16:creationId xmlns:a16="http://schemas.microsoft.com/office/drawing/2014/main" id="{0FBCD58F-4876-4D93-9D54-F199772E5AE4}"/>
              </a:ext>
            </a:extLst>
          </p:cNvPr>
          <p:cNvCxnSpPr>
            <a:cxnSpLocks/>
          </p:cNvCxnSpPr>
          <p:nvPr/>
        </p:nvCxnSpPr>
        <p:spPr>
          <a:xfrm>
            <a:off x="4580333" y="4043012"/>
            <a:ext cx="853564" cy="5655"/>
          </a:xfrm>
          <a:prstGeom prst="straightConnector1">
            <a:avLst/>
          </a:prstGeom>
          <a:ln w="38100">
            <a:solidFill>
              <a:schemeClr val="tx1"/>
            </a:solidFill>
            <a:headEnd type="triangle" w="sm" len="sm"/>
            <a:tailEnd type="triangle" w="sm" len="sm"/>
          </a:ln>
        </p:spPr>
        <p:style>
          <a:lnRef idx="1">
            <a:schemeClr val="dk1"/>
          </a:lnRef>
          <a:fillRef idx="0">
            <a:schemeClr val="dk1"/>
          </a:fillRef>
          <a:effectRef idx="0">
            <a:schemeClr val="dk1"/>
          </a:effectRef>
          <a:fontRef idx="minor">
            <a:schemeClr val="tx1"/>
          </a:fontRef>
        </p:style>
      </p:cxnSp>
      <p:cxnSp>
        <p:nvCxnSpPr>
          <p:cNvPr id="103" name="Straight Arrow Connector 102">
            <a:extLst>
              <a:ext uri="{FF2B5EF4-FFF2-40B4-BE49-F238E27FC236}">
                <a16:creationId xmlns:a16="http://schemas.microsoft.com/office/drawing/2014/main" id="{6EB2C355-BB0A-4CB4-B8C8-BC7B246BC936}"/>
              </a:ext>
            </a:extLst>
          </p:cNvPr>
          <p:cNvCxnSpPr>
            <a:cxnSpLocks/>
          </p:cNvCxnSpPr>
          <p:nvPr/>
        </p:nvCxnSpPr>
        <p:spPr>
          <a:xfrm>
            <a:off x="5750887" y="5008819"/>
            <a:ext cx="0" cy="341998"/>
          </a:xfrm>
          <a:prstGeom prst="straightConnector1">
            <a:avLst/>
          </a:prstGeom>
          <a:ln w="3810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04" name="Straight Arrow Connector 103">
            <a:extLst>
              <a:ext uri="{FF2B5EF4-FFF2-40B4-BE49-F238E27FC236}">
                <a16:creationId xmlns:a16="http://schemas.microsoft.com/office/drawing/2014/main" id="{B33E0F80-5078-4AC6-8F6B-B44C0D49A19D}"/>
              </a:ext>
            </a:extLst>
          </p:cNvPr>
          <p:cNvCxnSpPr>
            <a:cxnSpLocks/>
          </p:cNvCxnSpPr>
          <p:nvPr/>
        </p:nvCxnSpPr>
        <p:spPr>
          <a:xfrm>
            <a:off x="5750887" y="5338202"/>
            <a:ext cx="0" cy="341998"/>
          </a:xfrm>
          <a:prstGeom prst="straightConnector1">
            <a:avLst/>
          </a:prstGeom>
          <a:ln w="3810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10" name="Connector: Curved 109">
            <a:extLst>
              <a:ext uri="{FF2B5EF4-FFF2-40B4-BE49-F238E27FC236}">
                <a16:creationId xmlns:a16="http://schemas.microsoft.com/office/drawing/2014/main" id="{F3CC84B8-A02E-43E4-A6F0-F9C79165D8E1}"/>
              </a:ext>
            </a:extLst>
          </p:cNvPr>
          <p:cNvCxnSpPr>
            <a:cxnSpLocks/>
          </p:cNvCxnSpPr>
          <p:nvPr/>
        </p:nvCxnSpPr>
        <p:spPr>
          <a:xfrm rot="5400000">
            <a:off x="5228708" y="4950223"/>
            <a:ext cx="2725246" cy="273764"/>
          </a:xfrm>
          <a:prstGeom prst="curvedConnector3">
            <a:avLst>
              <a:gd name="adj1" fmla="val 99621"/>
            </a:avLst>
          </a:prstGeom>
          <a:ln w="38100">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63E33DA8-A836-4FCA-92A3-3439F5929363}"/>
              </a:ext>
            </a:extLst>
          </p:cNvPr>
          <p:cNvCxnSpPr>
            <a:cxnSpLocks/>
          </p:cNvCxnSpPr>
          <p:nvPr/>
        </p:nvCxnSpPr>
        <p:spPr>
          <a:xfrm flipV="1">
            <a:off x="4580333" y="3854982"/>
            <a:ext cx="398695" cy="124832"/>
          </a:xfrm>
          <a:prstGeom prst="straightConnector1">
            <a:avLst/>
          </a:prstGeom>
          <a:ln w="38100">
            <a:solidFill>
              <a:schemeClr val="tx1"/>
            </a:solidFill>
            <a:headEnd type="triangle" w="med" len="med"/>
            <a:tailEnd type="none" w="lg" len="med"/>
          </a:ln>
          <a:effectLst/>
        </p:spPr>
        <p:style>
          <a:lnRef idx="1">
            <a:schemeClr val="dk1"/>
          </a:lnRef>
          <a:fillRef idx="0">
            <a:schemeClr val="dk1"/>
          </a:fillRef>
          <a:effectRef idx="0">
            <a:schemeClr val="dk1"/>
          </a:effectRef>
          <a:fontRef idx="minor">
            <a:schemeClr val="tx1"/>
          </a:fontRef>
        </p:style>
      </p:cxnSp>
      <p:sp>
        <p:nvSpPr>
          <p:cNvPr id="135" name="Rectangle: Rounded Corners 134">
            <a:extLst>
              <a:ext uri="{FF2B5EF4-FFF2-40B4-BE49-F238E27FC236}">
                <a16:creationId xmlns:a16="http://schemas.microsoft.com/office/drawing/2014/main" id="{3F6A0DCE-BB11-4900-9F66-F3BA981B3D78}"/>
              </a:ext>
            </a:extLst>
          </p:cNvPr>
          <p:cNvSpPr/>
          <p:nvPr/>
        </p:nvSpPr>
        <p:spPr>
          <a:xfrm>
            <a:off x="556848" y="3742259"/>
            <a:ext cx="3043387" cy="462985"/>
          </a:xfrm>
          <a:prstGeom prst="round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TextBox 136">
            <a:extLst>
              <a:ext uri="{FF2B5EF4-FFF2-40B4-BE49-F238E27FC236}">
                <a16:creationId xmlns:a16="http://schemas.microsoft.com/office/drawing/2014/main" id="{2457CC76-122D-41FB-9DAE-655432E01B65}"/>
              </a:ext>
            </a:extLst>
          </p:cNvPr>
          <p:cNvSpPr txBox="1"/>
          <p:nvPr/>
        </p:nvSpPr>
        <p:spPr>
          <a:xfrm>
            <a:off x="561910" y="3774028"/>
            <a:ext cx="1038134" cy="369332"/>
          </a:xfrm>
          <a:prstGeom prst="rect">
            <a:avLst/>
          </a:prstGeom>
          <a:noFill/>
        </p:spPr>
        <p:txBody>
          <a:bodyPr wrap="square" rtlCol="0">
            <a:spAutoFit/>
          </a:bodyPr>
          <a:lstStyle/>
          <a:p>
            <a:pPr algn="ctr"/>
            <a:r>
              <a:rPr lang="en-US" dirty="0"/>
              <a:t>Glycerol</a:t>
            </a:r>
          </a:p>
        </p:txBody>
      </p:sp>
      <p:sp>
        <p:nvSpPr>
          <p:cNvPr id="139" name="TextBox 138">
            <a:extLst>
              <a:ext uri="{FF2B5EF4-FFF2-40B4-BE49-F238E27FC236}">
                <a16:creationId xmlns:a16="http://schemas.microsoft.com/office/drawing/2014/main" id="{F8803F68-D5B9-494F-A7B8-CFC56934C0E0}"/>
              </a:ext>
            </a:extLst>
          </p:cNvPr>
          <p:cNvSpPr txBox="1"/>
          <p:nvPr/>
        </p:nvSpPr>
        <p:spPr>
          <a:xfrm>
            <a:off x="2005778" y="3774028"/>
            <a:ext cx="1383252" cy="369332"/>
          </a:xfrm>
          <a:prstGeom prst="rect">
            <a:avLst/>
          </a:prstGeom>
          <a:noFill/>
        </p:spPr>
        <p:txBody>
          <a:bodyPr wrap="square" rtlCol="0">
            <a:spAutoFit/>
          </a:bodyPr>
          <a:lstStyle/>
          <a:p>
            <a:pPr algn="ctr"/>
            <a:r>
              <a:rPr lang="en-US" dirty="0"/>
              <a:t>Glycerol-3P</a:t>
            </a:r>
          </a:p>
        </p:txBody>
      </p:sp>
      <p:cxnSp>
        <p:nvCxnSpPr>
          <p:cNvPr id="140" name="Straight Arrow Connector 139">
            <a:extLst>
              <a:ext uri="{FF2B5EF4-FFF2-40B4-BE49-F238E27FC236}">
                <a16:creationId xmlns:a16="http://schemas.microsoft.com/office/drawing/2014/main" id="{0656BABC-C99A-4D96-B00A-67E7EBFD2F7D}"/>
              </a:ext>
            </a:extLst>
          </p:cNvPr>
          <p:cNvCxnSpPr>
            <a:cxnSpLocks/>
            <a:stCxn id="139" idx="3"/>
          </p:cNvCxnSpPr>
          <p:nvPr/>
        </p:nvCxnSpPr>
        <p:spPr>
          <a:xfrm>
            <a:off x="3389030" y="3958694"/>
            <a:ext cx="506140"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4" name="Straight Arrow Connector 143">
            <a:extLst>
              <a:ext uri="{FF2B5EF4-FFF2-40B4-BE49-F238E27FC236}">
                <a16:creationId xmlns:a16="http://schemas.microsoft.com/office/drawing/2014/main" id="{C713E9C4-5543-4995-BAE7-A0040F3FA3E5}"/>
              </a:ext>
            </a:extLst>
          </p:cNvPr>
          <p:cNvCxnSpPr>
            <a:cxnSpLocks/>
            <a:stCxn id="137" idx="3"/>
            <a:endCxn id="139" idx="1"/>
          </p:cNvCxnSpPr>
          <p:nvPr/>
        </p:nvCxnSpPr>
        <p:spPr>
          <a:xfrm>
            <a:off x="1600044" y="3958694"/>
            <a:ext cx="405734"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700313" y="6150114"/>
            <a:ext cx="3140706" cy="707886"/>
          </a:xfrm>
          <a:prstGeom prst="rect">
            <a:avLst/>
          </a:prstGeom>
          <a:noFill/>
        </p:spPr>
        <p:txBody>
          <a:bodyPr wrap="square" rtlCol="0">
            <a:spAutoFit/>
          </a:bodyPr>
          <a:lstStyle/>
          <a:p>
            <a:r>
              <a:rPr lang="en-US" sz="2000" dirty="0"/>
              <a:t>TCA cycle to make NADH and FADH</a:t>
            </a:r>
            <a:r>
              <a:rPr lang="en-US" sz="2000" baseline="-25000" dirty="0"/>
              <a:t>2</a:t>
            </a:r>
            <a:r>
              <a:rPr lang="en-US" sz="2000" dirty="0"/>
              <a:t>!</a:t>
            </a:r>
          </a:p>
        </p:txBody>
      </p:sp>
      <p:sp>
        <p:nvSpPr>
          <p:cNvPr id="5" name="TextBox 4">
            <a:extLst>
              <a:ext uri="{FF2B5EF4-FFF2-40B4-BE49-F238E27FC236}">
                <a16:creationId xmlns:a16="http://schemas.microsoft.com/office/drawing/2014/main" id="{14E8160F-91E3-439C-AF86-0B2F75E72782}"/>
              </a:ext>
            </a:extLst>
          </p:cNvPr>
          <p:cNvSpPr txBox="1"/>
          <p:nvPr/>
        </p:nvSpPr>
        <p:spPr>
          <a:xfrm>
            <a:off x="556849" y="923636"/>
            <a:ext cx="2287812" cy="646331"/>
          </a:xfrm>
          <a:prstGeom prst="rect">
            <a:avLst/>
          </a:prstGeom>
          <a:noFill/>
        </p:spPr>
        <p:txBody>
          <a:bodyPr wrap="square" rtlCol="0">
            <a:spAutoFit/>
          </a:bodyPr>
          <a:lstStyle/>
          <a:p>
            <a:pPr algn="ctr"/>
            <a:r>
              <a:rPr lang="en-US" b="1" dirty="0"/>
              <a:t>Glycolysis/</a:t>
            </a:r>
          </a:p>
          <a:p>
            <a:pPr algn="ctr"/>
            <a:r>
              <a:rPr lang="en-US" b="1" dirty="0"/>
              <a:t>Gluconeogenesis</a:t>
            </a:r>
          </a:p>
        </p:txBody>
      </p:sp>
      <p:sp>
        <p:nvSpPr>
          <p:cNvPr id="14" name="TextBox 13">
            <a:extLst>
              <a:ext uri="{FF2B5EF4-FFF2-40B4-BE49-F238E27FC236}">
                <a16:creationId xmlns:a16="http://schemas.microsoft.com/office/drawing/2014/main" id="{2CDA795D-81E2-47A7-BDBC-F43557C7D9B6}"/>
              </a:ext>
            </a:extLst>
          </p:cNvPr>
          <p:cNvSpPr txBox="1"/>
          <p:nvPr/>
        </p:nvSpPr>
        <p:spPr>
          <a:xfrm>
            <a:off x="8798" y="6484175"/>
            <a:ext cx="3219151" cy="307777"/>
          </a:xfrm>
          <a:prstGeom prst="rect">
            <a:avLst/>
          </a:prstGeom>
          <a:noFill/>
        </p:spPr>
        <p:txBody>
          <a:bodyPr wrap="none" rtlCol="0">
            <a:spAutoFit/>
          </a:bodyPr>
          <a:lstStyle/>
          <a:p>
            <a:r>
              <a:rPr lang="en-US" sz="1400" dirty="0"/>
              <a:t>Modified from R. Hackley presentation</a:t>
            </a:r>
          </a:p>
        </p:txBody>
      </p:sp>
    </p:spTree>
    <p:extLst>
      <p:ext uri="{BB962C8B-B14F-4D97-AF65-F5344CB8AC3E}">
        <p14:creationId xmlns:p14="http://schemas.microsoft.com/office/powerpoint/2010/main" val="3967217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screenshot&#10;&#10;Description automatically generated">
            <a:extLst>
              <a:ext uri="{FF2B5EF4-FFF2-40B4-BE49-F238E27FC236}">
                <a16:creationId xmlns:a16="http://schemas.microsoft.com/office/drawing/2014/main" id="{F36CF6EE-1516-4D92-A4A4-56AA370990F1}"/>
              </a:ext>
            </a:extLst>
          </p:cNvPr>
          <p:cNvPicPr>
            <a:picLocks noChangeAspect="1"/>
          </p:cNvPicPr>
          <p:nvPr/>
        </p:nvPicPr>
        <p:blipFill rotWithShape="1">
          <a:blip r:embed="rId3">
            <a:extLst>
              <a:ext uri="{28A0092B-C50C-407E-A947-70E740481C1C}">
                <a14:useLocalDpi xmlns:a14="http://schemas.microsoft.com/office/drawing/2010/main" val="0"/>
              </a:ext>
            </a:extLst>
          </a:blip>
          <a:srcRect l="6389" t="16389" r="17545" b="16389"/>
          <a:stretch/>
        </p:blipFill>
        <p:spPr>
          <a:xfrm>
            <a:off x="1417801" y="1155846"/>
            <a:ext cx="8603125" cy="5702154"/>
          </a:xfrm>
          <a:prstGeom prst="rect">
            <a:avLst/>
          </a:prstGeom>
        </p:spPr>
      </p:pic>
      <p:sp>
        <p:nvSpPr>
          <p:cNvPr id="21" name="TextBox 20"/>
          <p:cNvSpPr txBox="1"/>
          <p:nvPr/>
        </p:nvSpPr>
        <p:spPr>
          <a:xfrm rot="16200000">
            <a:off x="-997565" y="3504402"/>
            <a:ext cx="5353102" cy="400110"/>
          </a:xfrm>
          <a:prstGeom prst="rect">
            <a:avLst/>
          </a:prstGeom>
          <a:solidFill>
            <a:schemeClr val="bg1"/>
          </a:solidFill>
        </p:spPr>
        <p:txBody>
          <a:bodyPr wrap="square" rtlCol="0">
            <a:spAutoFit/>
          </a:bodyPr>
          <a:lstStyle/>
          <a:p>
            <a:pPr algn="ctr"/>
            <a:r>
              <a:rPr lang="en-US" sz="2000" b="1" dirty="0"/>
              <a:t>Percent growth of WT (</a:t>
            </a:r>
            <a:r>
              <a:rPr lang="en-US" sz="2000" b="1" dirty="0" err="1"/>
              <a:t>auc</a:t>
            </a:r>
            <a:r>
              <a:rPr lang="en-US" sz="2000" b="1" dirty="0"/>
              <a:t>)</a:t>
            </a:r>
          </a:p>
        </p:txBody>
      </p:sp>
      <p:sp>
        <p:nvSpPr>
          <p:cNvPr id="24" name="TextBox 23"/>
          <p:cNvSpPr txBox="1"/>
          <p:nvPr/>
        </p:nvSpPr>
        <p:spPr>
          <a:xfrm>
            <a:off x="7239138" y="6437037"/>
            <a:ext cx="4773358" cy="307777"/>
          </a:xfrm>
          <a:prstGeom prst="rect">
            <a:avLst/>
          </a:prstGeom>
          <a:noFill/>
        </p:spPr>
        <p:txBody>
          <a:bodyPr wrap="none" rtlCol="0">
            <a:spAutoFit/>
          </a:bodyPr>
          <a:lstStyle/>
          <a:p>
            <a:r>
              <a:rPr lang="en-US" sz="1400" dirty="0"/>
              <a:t>AK </a:t>
            </a:r>
            <a:r>
              <a:rPr lang="en-US" sz="1400" dirty="0" err="1"/>
              <a:t>Schmid</a:t>
            </a:r>
            <a:r>
              <a:rPr lang="en-US" sz="1400" dirty="0"/>
              <a:t>, Jake Herb, MMP, RH, 2019 NCSSM </a:t>
            </a:r>
            <a:r>
              <a:rPr lang="en-US" sz="1400" dirty="0" err="1"/>
              <a:t>miniterm</a:t>
            </a:r>
            <a:endParaRPr lang="en-US" sz="1400" dirty="0"/>
          </a:p>
        </p:txBody>
      </p:sp>
      <p:sp>
        <p:nvSpPr>
          <p:cNvPr id="3" name="TextBox 2"/>
          <p:cNvSpPr txBox="1"/>
          <p:nvPr/>
        </p:nvSpPr>
        <p:spPr>
          <a:xfrm>
            <a:off x="9140961" y="93394"/>
            <a:ext cx="2871535" cy="1138773"/>
          </a:xfrm>
          <a:prstGeom prst="rect">
            <a:avLst/>
          </a:prstGeom>
          <a:solidFill>
            <a:schemeClr val="bg1"/>
          </a:solidFill>
          <a:ln>
            <a:solidFill>
              <a:schemeClr val="tx1"/>
            </a:solidFill>
          </a:ln>
        </p:spPr>
        <p:txBody>
          <a:bodyPr wrap="square" rtlCol="0">
            <a:spAutoFit/>
          </a:bodyPr>
          <a:lstStyle/>
          <a:p>
            <a:r>
              <a:rPr lang="en-US" sz="1700" b="1" i="1" dirty="0">
                <a:solidFill>
                  <a:srgbClr val="7030A0"/>
                </a:solidFill>
              </a:rPr>
              <a:t>Halobacterium salinarum</a:t>
            </a:r>
          </a:p>
          <a:p>
            <a:r>
              <a:rPr lang="en-US" sz="1700" b="1" i="1" dirty="0">
                <a:solidFill>
                  <a:schemeClr val="accent3">
                    <a:lumMod val="50000"/>
                  </a:schemeClr>
                </a:solidFill>
              </a:rPr>
              <a:t>Haloarcula hispanica</a:t>
            </a:r>
          </a:p>
          <a:p>
            <a:r>
              <a:rPr lang="en-US" sz="1700" b="1" i="1" dirty="0">
                <a:solidFill>
                  <a:schemeClr val="accent1"/>
                </a:solidFill>
              </a:rPr>
              <a:t>Haloferax mediterranei</a:t>
            </a:r>
          </a:p>
          <a:p>
            <a:r>
              <a:rPr lang="en-US" sz="1700" b="1" i="1" dirty="0">
                <a:solidFill>
                  <a:srgbClr val="FFC000"/>
                </a:solidFill>
              </a:rPr>
              <a:t>Haloferax volcanii</a:t>
            </a:r>
          </a:p>
        </p:txBody>
      </p:sp>
      <p:sp>
        <p:nvSpPr>
          <p:cNvPr id="2" name="Title 1"/>
          <p:cNvSpPr>
            <a:spLocks noGrp="1"/>
          </p:cNvSpPr>
          <p:nvPr>
            <p:ph type="title"/>
          </p:nvPr>
        </p:nvSpPr>
        <p:spPr>
          <a:xfrm>
            <a:off x="0" y="0"/>
            <a:ext cx="10515600" cy="1325563"/>
          </a:xfrm>
        </p:spPr>
        <p:txBody>
          <a:bodyPr>
            <a:normAutofit/>
          </a:bodyPr>
          <a:lstStyle/>
          <a:p>
            <a:r>
              <a:rPr lang="en-US" sz="3400" i="1" dirty="0"/>
              <a:t>∆</a:t>
            </a:r>
            <a:r>
              <a:rPr lang="en-US" sz="3400" i="1" dirty="0" err="1"/>
              <a:t>trmB</a:t>
            </a:r>
            <a:r>
              <a:rPr lang="en-US" sz="3400" i="1" dirty="0"/>
              <a:t> </a:t>
            </a:r>
            <a:r>
              <a:rPr lang="en-US" sz="3400" dirty="0"/>
              <a:t>phenotypes confirm conserved function</a:t>
            </a:r>
          </a:p>
        </p:txBody>
      </p:sp>
      <p:sp>
        <p:nvSpPr>
          <p:cNvPr id="7" name="TextBox 6">
            <a:extLst>
              <a:ext uri="{FF2B5EF4-FFF2-40B4-BE49-F238E27FC236}">
                <a16:creationId xmlns:a16="http://schemas.microsoft.com/office/drawing/2014/main" id="{BA6E0084-4BCF-4BCC-A54E-FB6957CEEFB0}"/>
              </a:ext>
            </a:extLst>
          </p:cNvPr>
          <p:cNvSpPr txBox="1"/>
          <p:nvPr/>
        </p:nvSpPr>
        <p:spPr>
          <a:xfrm>
            <a:off x="8798" y="6484175"/>
            <a:ext cx="3219151" cy="307777"/>
          </a:xfrm>
          <a:prstGeom prst="rect">
            <a:avLst/>
          </a:prstGeom>
          <a:noFill/>
        </p:spPr>
        <p:txBody>
          <a:bodyPr wrap="none" rtlCol="0">
            <a:spAutoFit/>
          </a:bodyPr>
          <a:lstStyle/>
          <a:p>
            <a:r>
              <a:rPr lang="en-US" sz="1400" dirty="0"/>
              <a:t>Modified from R. Hackley presentation</a:t>
            </a:r>
          </a:p>
        </p:txBody>
      </p:sp>
    </p:spTree>
    <p:extLst>
      <p:ext uri="{BB962C8B-B14F-4D97-AF65-F5344CB8AC3E}">
        <p14:creationId xmlns:p14="http://schemas.microsoft.com/office/powerpoint/2010/main" val="1550890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 y="101057"/>
            <a:ext cx="9079832" cy="1325563"/>
          </a:xfrm>
        </p:spPr>
        <p:txBody>
          <a:bodyPr>
            <a:normAutofit/>
          </a:bodyPr>
          <a:lstStyle/>
          <a:p>
            <a:r>
              <a:rPr lang="en-US" sz="3400" i="1" dirty="0"/>
              <a:t>∆</a:t>
            </a:r>
            <a:r>
              <a:rPr lang="en-US" sz="3400" i="1" dirty="0" err="1"/>
              <a:t>trmB</a:t>
            </a:r>
            <a:r>
              <a:rPr lang="en-US" sz="3400" i="1" dirty="0"/>
              <a:t> </a:t>
            </a:r>
            <a:r>
              <a:rPr lang="en-US" sz="3400" dirty="0"/>
              <a:t>phenotypes agree with known metabolic differences</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17525"/>
          <a:stretch/>
        </p:blipFill>
        <p:spPr>
          <a:xfrm>
            <a:off x="3062176" y="1360967"/>
            <a:ext cx="6044879" cy="5497033"/>
          </a:xfrm>
          <a:prstGeom prst="rect">
            <a:avLst/>
          </a:prstGeom>
        </p:spPr>
      </p:pic>
      <p:sp>
        <p:nvSpPr>
          <p:cNvPr id="4" name="TextBox 3"/>
          <p:cNvSpPr txBox="1"/>
          <p:nvPr/>
        </p:nvSpPr>
        <p:spPr>
          <a:xfrm>
            <a:off x="9206832" y="101057"/>
            <a:ext cx="2871535" cy="1138773"/>
          </a:xfrm>
          <a:prstGeom prst="rect">
            <a:avLst/>
          </a:prstGeom>
          <a:solidFill>
            <a:schemeClr val="bg1"/>
          </a:solidFill>
          <a:ln>
            <a:solidFill>
              <a:schemeClr val="tx1"/>
            </a:solidFill>
          </a:ln>
        </p:spPr>
        <p:txBody>
          <a:bodyPr wrap="square" rtlCol="0">
            <a:spAutoFit/>
          </a:bodyPr>
          <a:lstStyle/>
          <a:p>
            <a:r>
              <a:rPr lang="en-US" sz="1700" b="1" i="1" dirty="0">
                <a:solidFill>
                  <a:srgbClr val="7030A0"/>
                </a:solidFill>
              </a:rPr>
              <a:t>Halobacterium salinarum</a:t>
            </a:r>
          </a:p>
          <a:p>
            <a:r>
              <a:rPr lang="en-US" sz="1700" b="1" i="1" dirty="0">
                <a:solidFill>
                  <a:srgbClr val="FFC000"/>
                </a:solidFill>
              </a:rPr>
              <a:t>Haloferax volcanii</a:t>
            </a:r>
          </a:p>
          <a:p>
            <a:r>
              <a:rPr lang="en-US" sz="1700" b="1" i="1" dirty="0">
                <a:solidFill>
                  <a:schemeClr val="accent4">
                    <a:lumMod val="75000"/>
                  </a:schemeClr>
                </a:solidFill>
              </a:rPr>
              <a:t>Haloarcula hispanica</a:t>
            </a:r>
          </a:p>
          <a:p>
            <a:r>
              <a:rPr lang="en-US" sz="1700" b="1" i="1" dirty="0">
                <a:solidFill>
                  <a:srgbClr val="12A66A"/>
                </a:solidFill>
              </a:rPr>
              <a:t>Haloferax </a:t>
            </a:r>
            <a:r>
              <a:rPr lang="en-US" sz="1700" b="1" i="1" dirty="0" err="1">
                <a:solidFill>
                  <a:srgbClr val="12A66A"/>
                </a:solidFill>
              </a:rPr>
              <a:t>mediterraneii</a:t>
            </a:r>
            <a:endParaRPr lang="en-US" sz="1700" b="1" i="1" dirty="0">
              <a:solidFill>
                <a:srgbClr val="12A66A"/>
              </a:solidFill>
            </a:endParaRPr>
          </a:p>
        </p:txBody>
      </p:sp>
      <p:sp>
        <p:nvSpPr>
          <p:cNvPr id="5" name="TextBox 4"/>
          <p:cNvSpPr txBox="1"/>
          <p:nvPr/>
        </p:nvSpPr>
        <p:spPr>
          <a:xfrm>
            <a:off x="9266911" y="6233723"/>
            <a:ext cx="2925089" cy="523220"/>
          </a:xfrm>
          <a:prstGeom prst="rect">
            <a:avLst/>
          </a:prstGeom>
          <a:noFill/>
        </p:spPr>
        <p:txBody>
          <a:bodyPr wrap="square" rtlCol="0">
            <a:spAutoFit/>
          </a:bodyPr>
          <a:lstStyle/>
          <a:p>
            <a:r>
              <a:rPr lang="en-US" sz="1400" dirty="0"/>
              <a:t>AK </a:t>
            </a:r>
            <a:r>
              <a:rPr lang="en-US" sz="1400" dirty="0" err="1"/>
              <a:t>Schmid</a:t>
            </a:r>
            <a:r>
              <a:rPr lang="en-US" sz="1400" dirty="0"/>
              <a:t>, Jake Herb, MMP, RH, 2019 NCSSM </a:t>
            </a:r>
            <a:r>
              <a:rPr lang="en-US" sz="1400" dirty="0" err="1"/>
              <a:t>miniterm</a:t>
            </a:r>
            <a:endParaRPr lang="en-US" sz="1400" dirty="0"/>
          </a:p>
        </p:txBody>
      </p:sp>
      <p:sp>
        <p:nvSpPr>
          <p:cNvPr id="7" name="TextBox 6">
            <a:extLst>
              <a:ext uri="{FF2B5EF4-FFF2-40B4-BE49-F238E27FC236}">
                <a16:creationId xmlns:a16="http://schemas.microsoft.com/office/drawing/2014/main" id="{4F702CD6-1A23-420F-AB07-4F3566BA7DCC}"/>
              </a:ext>
            </a:extLst>
          </p:cNvPr>
          <p:cNvSpPr txBox="1"/>
          <p:nvPr/>
        </p:nvSpPr>
        <p:spPr>
          <a:xfrm>
            <a:off x="8798" y="6484175"/>
            <a:ext cx="3219151" cy="307777"/>
          </a:xfrm>
          <a:prstGeom prst="rect">
            <a:avLst/>
          </a:prstGeom>
          <a:noFill/>
        </p:spPr>
        <p:txBody>
          <a:bodyPr wrap="none" rtlCol="0">
            <a:spAutoFit/>
          </a:bodyPr>
          <a:lstStyle/>
          <a:p>
            <a:r>
              <a:rPr lang="en-US" sz="1400" dirty="0"/>
              <a:t>Modified from R. Hackley presentation</a:t>
            </a:r>
          </a:p>
        </p:txBody>
      </p:sp>
    </p:spTree>
    <p:extLst>
      <p:ext uri="{BB962C8B-B14F-4D97-AF65-F5344CB8AC3E}">
        <p14:creationId xmlns:p14="http://schemas.microsoft.com/office/powerpoint/2010/main" val="807378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p:cNvCxnSpPr/>
          <p:nvPr/>
        </p:nvCxnSpPr>
        <p:spPr>
          <a:xfrm>
            <a:off x="6401410" y="6533796"/>
            <a:ext cx="219685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9DE1387-05AE-4203-9EC8-0E8746C5BDBA}"/>
              </a:ext>
            </a:extLst>
          </p:cNvPr>
          <p:cNvGrpSpPr/>
          <p:nvPr/>
        </p:nvGrpSpPr>
        <p:grpSpPr>
          <a:xfrm>
            <a:off x="817440" y="458057"/>
            <a:ext cx="8150466" cy="3306206"/>
            <a:chOff x="1122240" y="570600"/>
            <a:chExt cx="8150466" cy="5716800"/>
          </a:xfrm>
        </p:grpSpPr>
        <p:sp>
          <p:nvSpPr>
            <p:cNvPr id="2" name="Rectangle: Rounded Corners 1">
              <a:extLst>
                <a:ext uri="{FF2B5EF4-FFF2-40B4-BE49-F238E27FC236}">
                  <a16:creationId xmlns:a16="http://schemas.microsoft.com/office/drawing/2014/main" id="{7B69A775-42BD-49C8-BE8F-B2D2C4263A04}"/>
                </a:ext>
              </a:extLst>
            </p:cNvPr>
            <p:cNvSpPr/>
            <p:nvPr/>
          </p:nvSpPr>
          <p:spPr>
            <a:xfrm>
              <a:off x="1122240" y="570600"/>
              <a:ext cx="4937760" cy="5715000"/>
            </a:xfrm>
            <a:prstGeom prst="roundRect">
              <a:avLst>
                <a:gd name="adj" fmla="val 1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Rounded Corners 2">
              <a:extLst>
                <a:ext uri="{FF2B5EF4-FFF2-40B4-BE49-F238E27FC236}">
                  <a16:creationId xmlns:a16="http://schemas.microsoft.com/office/drawing/2014/main" id="{4D7ABBB0-EDCA-4B4E-83E8-C623A168D4E4}"/>
                </a:ext>
              </a:extLst>
            </p:cNvPr>
            <p:cNvSpPr/>
            <p:nvPr/>
          </p:nvSpPr>
          <p:spPr>
            <a:xfrm>
              <a:off x="6132000" y="570600"/>
              <a:ext cx="3140706" cy="571680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0EBB7EDC-67B9-491C-812B-770F48C53FAB}"/>
              </a:ext>
            </a:extLst>
          </p:cNvPr>
          <p:cNvSpPr txBox="1"/>
          <p:nvPr/>
        </p:nvSpPr>
        <p:spPr>
          <a:xfrm>
            <a:off x="5038800" y="72437"/>
            <a:ext cx="1504800" cy="461665"/>
          </a:xfrm>
          <a:prstGeom prst="rect">
            <a:avLst/>
          </a:prstGeom>
          <a:noFill/>
        </p:spPr>
        <p:txBody>
          <a:bodyPr wrap="square" rtlCol="0">
            <a:spAutoFit/>
          </a:bodyPr>
          <a:lstStyle/>
          <a:p>
            <a:pPr algn="ctr"/>
            <a:r>
              <a:rPr lang="en-US" sz="2400" dirty="0">
                <a:highlight>
                  <a:srgbClr val="FFFF00"/>
                </a:highlight>
              </a:rPr>
              <a:t>Glucose</a:t>
            </a:r>
          </a:p>
        </p:txBody>
      </p:sp>
      <p:grpSp>
        <p:nvGrpSpPr>
          <p:cNvPr id="18" name="Group 17">
            <a:extLst>
              <a:ext uri="{FF2B5EF4-FFF2-40B4-BE49-F238E27FC236}">
                <a16:creationId xmlns:a16="http://schemas.microsoft.com/office/drawing/2014/main" id="{65DA1010-C557-4303-AD2B-1E29FBED4F6C}"/>
              </a:ext>
            </a:extLst>
          </p:cNvPr>
          <p:cNvGrpSpPr/>
          <p:nvPr/>
        </p:nvGrpSpPr>
        <p:grpSpPr>
          <a:xfrm>
            <a:off x="3402946" y="3342149"/>
            <a:ext cx="5057221" cy="3321139"/>
            <a:chOff x="4491831" y="3846228"/>
            <a:chExt cx="5057221" cy="3321139"/>
          </a:xfrm>
        </p:grpSpPr>
        <p:sp>
          <p:nvSpPr>
            <p:cNvPr id="11" name="TextBox 10">
              <a:extLst>
                <a:ext uri="{FF2B5EF4-FFF2-40B4-BE49-F238E27FC236}">
                  <a16:creationId xmlns:a16="http://schemas.microsoft.com/office/drawing/2014/main" id="{43C75D5A-1FA7-473B-AE95-DAF4E2AB979C}"/>
                </a:ext>
              </a:extLst>
            </p:cNvPr>
            <p:cNvSpPr txBox="1"/>
            <p:nvPr/>
          </p:nvSpPr>
          <p:spPr>
            <a:xfrm>
              <a:off x="5996630" y="4267302"/>
              <a:ext cx="1703539" cy="400110"/>
            </a:xfrm>
            <a:prstGeom prst="rect">
              <a:avLst/>
            </a:prstGeom>
            <a:noFill/>
          </p:spPr>
          <p:txBody>
            <a:bodyPr wrap="square" rtlCol="0">
              <a:spAutoFit/>
            </a:bodyPr>
            <a:lstStyle/>
            <a:p>
              <a:pPr algn="ctr"/>
              <a:r>
                <a:rPr lang="en-US" sz="2000" dirty="0"/>
                <a:t>G3P</a:t>
              </a:r>
            </a:p>
          </p:txBody>
        </p:sp>
        <p:sp>
          <p:nvSpPr>
            <p:cNvPr id="12" name="TextBox 11">
              <a:extLst>
                <a:ext uri="{FF2B5EF4-FFF2-40B4-BE49-F238E27FC236}">
                  <a16:creationId xmlns:a16="http://schemas.microsoft.com/office/drawing/2014/main" id="{35F9815D-4FB2-46ED-AD1F-D1E916E8280D}"/>
                </a:ext>
              </a:extLst>
            </p:cNvPr>
            <p:cNvSpPr txBox="1"/>
            <p:nvPr/>
          </p:nvSpPr>
          <p:spPr>
            <a:xfrm>
              <a:off x="4491831" y="4267302"/>
              <a:ext cx="1703539" cy="400110"/>
            </a:xfrm>
            <a:prstGeom prst="rect">
              <a:avLst/>
            </a:prstGeom>
            <a:noFill/>
          </p:spPr>
          <p:txBody>
            <a:bodyPr wrap="square" rtlCol="0">
              <a:spAutoFit/>
            </a:bodyPr>
            <a:lstStyle/>
            <a:p>
              <a:pPr algn="ctr"/>
              <a:r>
                <a:rPr lang="en-US" sz="2000" dirty="0"/>
                <a:t>DHAP</a:t>
              </a:r>
            </a:p>
          </p:txBody>
        </p:sp>
        <p:sp>
          <p:nvSpPr>
            <p:cNvPr id="13" name="TextBox 12">
              <a:extLst>
                <a:ext uri="{FF2B5EF4-FFF2-40B4-BE49-F238E27FC236}">
                  <a16:creationId xmlns:a16="http://schemas.microsoft.com/office/drawing/2014/main" id="{4A7CF3CA-C98A-45F2-AD24-29ED680DB248}"/>
                </a:ext>
              </a:extLst>
            </p:cNvPr>
            <p:cNvSpPr txBox="1"/>
            <p:nvPr/>
          </p:nvSpPr>
          <p:spPr>
            <a:xfrm>
              <a:off x="5996628" y="4876902"/>
              <a:ext cx="1703539" cy="400110"/>
            </a:xfrm>
            <a:prstGeom prst="rect">
              <a:avLst/>
            </a:prstGeom>
            <a:noFill/>
          </p:spPr>
          <p:txBody>
            <a:bodyPr wrap="square" rtlCol="0">
              <a:spAutoFit/>
            </a:bodyPr>
            <a:lstStyle/>
            <a:p>
              <a:pPr algn="ctr"/>
              <a:r>
                <a:rPr lang="en-US" sz="2000" dirty="0"/>
                <a:t>1,3BPG</a:t>
              </a:r>
            </a:p>
          </p:txBody>
        </p:sp>
        <p:sp>
          <p:nvSpPr>
            <p:cNvPr id="15" name="TextBox 14">
              <a:extLst>
                <a:ext uri="{FF2B5EF4-FFF2-40B4-BE49-F238E27FC236}">
                  <a16:creationId xmlns:a16="http://schemas.microsoft.com/office/drawing/2014/main" id="{3F273CDD-51ED-414C-8C65-5049F785B5A7}"/>
                </a:ext>
              </a:extLst>
            </p:cNvPr>
            <p:cNvSpPr txBox="1"/>
            <p:nvPr/>
          </p:nvSpPr>
          <p:spPr>
            <a:xfrm>
              <a:off x="7845513" y="3846228"/>
              <a:ext cx="1703539" cy="400110"/>
            </a:xfrm>
            <a:prstGeom prst="rect">
              <a:avLst/>
            </a:prstGeom>
            <a:noFill/>
          </p:spPr>
          <p:txBody>
            <a:bodyPr wrap="square" rtlCol="0">
              <a:spAutoFit/>
            </a:bodyPr>
            <a:lstStyle/>
            <a:p>
              <a:pPr algn="ctr"/>
              <a:r>
                <a:rPr lang="en-US" sz="2000" dirty="0"/>
                <a:t>KDPG</a:t>
              </a:r>
            </a:p>
          </p:txBody>
        </p:sp>
        <p:sp>
          <p:nvSpPr>
            <p:cNvPr id="16" name="TextBox 15">
              <a:extLst>
                <a:ext uri="{FF2B5EF4-FFF2-40B4-BE49-F238E27FC236}">
                  <a16:creationId xmlns:a16="http://schemas.microsoft.com/office/drawing/2014/main" id="{373DCA57-AE61-415D-9C45-21201E3F25D8}"/>
                </a:ext>
              </a:extLst>
            </p:cNvPr>
            <p:cNvSpPr txBox="1"/>
            <p:nvPr/>
          </p:nvSpPr>
          <p:spPr>
            <a:xfrm>
              <a:off x="5996626" y="6096102"/>
              <a:ext cx="1703539" cy="400110"/>
            </a:xfrm>
            <a:prstGeom prst="rect">
              <a:avLst/>
            </a:prstGeom>
            <a:noFill/>
          </p:spPr>
          <p:txBody>
            <a:bodyPr wrap="square" rtlCol="0">
              <a:spAutoFit/>
            </a:bodyPr>
            <a:lstStyle/>
            <a:p>
              <a:pPr algn="ctr"/>
              <a:r>
                <a:rPr lang="en-US" sz="2000" dirty="0"/>
                <a:t>PEP</a:t>
              </a:r>
            </a:p>
          </p:txBody>
        </p:sp>
        <p:sp>
          <p:nvSpPr>
            <p:cNvPr id="17" name="TextBox 16">
              <a:extLst>
                <a:ext uri="{FF2B5EF4-FFF2-40B4-BE49-F238E27FC236}">
                  <a16:creationId xmlns:a16="http://schemas.microsoft.com/office/drawing/2014/main" id="{CF71C785-3B54-4213-B1B9-C6283EA442F0}"/>
                </a:ext>
              </a:extLst>
            </p:cNvPr>
            <p:cNvSpPr txBox="1"/>
            <p:nvPr/>
          </p:nvSpPr>
          <p:spPr>
            <a:xfrm>
              <a:off x="5996625" y="6705702"/>
              <a:ext cx="1703539" cy="461665"/>
            </a:xfrm>
            <a:prstGeom prst="rect">
              <a:avLst/>
            </a:prstGeom>
            <a:noFill/>
          </p:spPr>
          <p:txBody>
            <a:bodyPr wrap="square" rtlCol="0">
              <a:spAutoFit/>
            </a:bodyPr>
            <a:lstStyle/>
            <a:p>
              <a:pPr algn="ctr"/>
              <a:r>
                <a:rPr lang="en-US" sz="2400" dirty="0">
                  <a:highlight>
                    <a:srgbClr val="FFFF00"/>
                  </a:highlight>
                </a:rPr>
                <a:t>Pyruvate</a:t>
              </a:r>
            </a:p>
          </p:txBody>
        </p:sp>
      </p:grpSp>
      <p:sp>
        <p:nvSpPr>
          <p:cNvPr id="19" name="TextBox 18">
            <a:extLst>
              <a:ext uri="{FF2B5EF4-FFF2-40B4-BE49-F238E27FC236}">
                <a16:creationId xmlns:a16="http://schemas.microsoft.com/office/drawing/2014/main" id="{CB660D86-19AB-4256-BD96-E8CF09EC3458}"/>
              </a:ext>
            </a:extLst>
          </p:cNvPr>
          <p:cNvSpPr txBox="1"/>
          <p:nvPr/>
        </p:nvSpPr>
        <p:spPr>
          <a:xfrm>
            <a:off x="6912828" y="460940"/>
            <a:ext cx="1383252" cy="400110"/>
          </a:xfrm>
          <a:prstGeom prst="rect">
            <a:avLst/>
          </a:prstGeom>
          <a:noFill/>
        </p:spPr>
        <p:txBody>
          <a:bodyPr wrap="square" rtlCol="0">
            <a:spAutoFit/>
          </a:bodyPr>
          <a:lstStyle/>
          <a:p>
            <a:pPr algn="ctr"/>
            <a:r>
              <a:rPr lang="en-US" sz="2000" dirty="0">
                <a:highlight>
                  <a:srgbClr val="FFFF00"/>
                </a:highlight>
              </a:rPr>
              <a:t>Gluconate</a:t>
            </a:r>
          </a:p>
        </p:txBody>
      </p:sp>
      <p:sp>
        <p:nvSpPr>
          <p:cNvPr id="20" name="TextBox 19">
            <a:extLst>
              <a:ext uri="{FF2B5EF4-FFF2-40B4-BE49-F238E27FC236}">
                <a16:creationId xmlns:a16="http://schemas.microsoft.com/office/drawing/2014/main" id="{8EF1C25D-8774-4CC2-90DA-BE19D18AD81C}"/>
              </a:ext>
            </a:extLst>
          </p:cNvPr>
          <p:cNvSpPr txBox="1"/>
          <p:nvPr/>
        </p:nvSpPr>
        <p:spPr>
          <a:xfrm>
            <a:off x="3843594" y="456913"/>
            <a:ext cx="822241" cy="400110"/>
          </a:xfrm>
          <a:prstGeom prst="rect">
            <a:avLst/>
          </a:prstGeom>
          <a:noFill/>
        </p:spPr>
        <p:txBody>
          <a:bodyPr wrap="square" rtlCol="0">
            <a:spAutoFit/>
          </a:bodyPr>
          <a:lstStyle/>
          <a:p>
            <a:pPr algn="ctr"/>
            <a:r>
              <a:rPr lang="en-US" sz="2000" dirty="0"/>
              <a:t>G6P</a:t>
            </a:r>
          </a:p>
        </p:txBody>
      </p:sp>
      <p:sp>
        <p:nvSpPr>
          <p:cNvPr id="21" name="TextBox 20">
            <a:extLst>
              <a:ext uri="{FF2B5EF4-FFF2-40B4-BE49-F238E27FC236}">
                <a16:creationId xmlns:a16="http://schemas.microsoft.com/office/drawing/2014/main" id="{889FE03D-B623-43B6-B95E-D80B84B97DAA}"/>
              </a:ext>
            </a:extLst>
          </p:cNvPr>
          <p:cNvSpPr txBox="1"/>
          <p:nvPr/>
        </p:nvSpPr>
        <p:spPr>
          <a:xfrm>
            <a:off x="6698554" y="2029337"/>
            <a:ext cx="1820025" cy="400110"/>
          </a:xfrm>
          <a:prstGeom prst="rect">
            <a:avLst/>
          </a:prstGeom>
          <a:noFill/>
        </p:spPr>
        <p:txBody>
          <a:bodyPr wrap="square" rtlCol="0">
            <a:spAutoFit/>
          </a:bodyPr>
          <a:lstStyle/>
          <a:p>
            <a:pPr algn="ctr"/>
            <a:r>
              <a:rPr lang="en-US" sz="2000" dirty="0"/>
              <a:t>KDG</a:t>
            </a:r>
          </a:p>
        </p:txBody>
      </p:sp>
      <p:sp>
        <p:nvSpPr>
          <p:cNvPr id="22" name="TextBox 21">
            <a:extLst>
              <a:ext uri="{FF2B5EF4-FFF2-40B4-BE49-F238E27FC236}">
                <a16:creationId xmlns:a16="http://schemas.microsoft.com/office/drawing/2014/main" id="{F8FA8936-5DDF-42BA-B671-7BA3322AA476}"/>
              </a:ext>
            </a:extLst>
          </p:cNvPr>
          <p:cNvSpPr txBox="1"/>
          <p:nvPr/>
        </p:nvSpPr>
        <p:spPr>
          <a:xfrm>
            <a:off x="3344705" y="1387036"/>
            <a:ext cx="1820025" cy="400110"/>
          </a:xfrm>
          <a:prstGeom prst="rect">
            <a:avLst/>
          </a:prstGeom>
          <a:noFill/>
        </p:spPr>
        <p:txBody>
          <a:bodyPr wrap="square" rtlCol="0">
            <a:spAutoFit/>
          </a:bodyPr>
          <a:lstStyle/>
          <a:p>
            <a:pPr algn="ctr"/>
            <a:r>
              <a:rPr lang="en-US" sz="2000" dirty="0"/>
              <a:t>F6P</a:t>
            </a:r>
          </a:p>
        </p:txBody>
      </p:sp>
      <p:sp>
        <p:nvSpPr>
          <p:cNvPr id="23" name="TextBox 22">
            <a:extLst>
              <a:ext uri="{FF2B5EF4-FFF2-40B4-BE49-F238E27FC236}">
                <a16:creationId xmlns:a16="http://schemas.microsoft.com/office/drawing/2014/main" id="{4FFE276B-67F3-4B44-941B-469B2BF47BFF}"/>
              </a:ext>
            </a:extLst>
          </p:cNvPr>
          <p:cNvSpPr txBox="1"/>
          <p:nvPr/>
        </p:nvSpPr>
        <p:spPr>
          <a:xfrm>
            <a:off x="3344705" y="2440025"/>
            <a:ext cx="1820025" cy="400110"/>
          </a:xfrm>
          <a:prstGeom prst="rect">
            <a:avLst/>
          </a:prstGeom>
          <a:noFill/>
        </p:spPr>
        <p:txBody>
          <a:bodyPr wrap="square" rtlCol="0">
            <a:spAutoFit/>
          </a:bodyPr>
          <a:lstStyle/>
          <a:p>
            <a:pPr algn="ctr"/>
            <a:r>
              <a:rPr lang="en-US" sz="2000" dirty="0"/>
              <a:t>F1,6P</a:t>
            </a:r>
          </a:p>
        </p:txBody>
      </p:sp>
      <p:sp>
        <p:nvSpPr>
          <p:cNvPr id="24" name="TextBox 23">
            <a:extLst>
              <a:ext uri="{FF2B5EF4-FFF2-40B4-BE49-F238E27FC236}">
                <a16:creationId xmlns:a16="http://schemas.microsoft.com/office/drawing/2014/main" id="{56216009-0936-496B-91B1-D1D090BD0811}"/>
              </a:ext>
            </a:extLst>
          </p:cNvPr>
          <p:cNvSpPr txBox="1"/>
          <p:nvPr/>
        </p:nvSpPr>
        <p:spPr>
          <a:xfrm>
            <a:off x="2024650" y="2439973"/>
            <a:ext cx="1820025" cy="400110"/>
          </a:xfrm>
          <a:prstGeom prst="rect">
            <a:avLst/>
          </a:prstGeom>
          <a:noFill/>
        </p:spPr>
        <p:txBody>
          <a:bodyPr wrap="square" rtlCol="0">
            <a:spAutoFit/>
          </a:bodyPr>
          <a:lstStyle/>
          <a:p>
            <a:pPr algn="ctr"/>
            <a:r>
              <a:rPr lang="en-US" sz="2000" dirty="0"/>
              <a:t>F1P</a:t>
            </a:r>
          </a:p>
        </p:txBody>
      </p:sp>
      <p:sp>
        <p:nvSpPr>
          <p:cNvPr id="25" name="TextBox 24">
            <a:extLst>
              <a:ext uri="{FF2B5EF4-FFF2-40B4-BE49-F238E27FC236}">
                <a16:creationId xmlns:a16="http://schemas.microsoft.com/office/drawing/2014/main" id="{A17B8605-C47D-466E-AA5D-507994BF3E80}"/>
              </a:ext>
            </a:extLst>
          </p:cNvPr>
          <p:cNvSpPr txBox="1"/>
          <p:nvPr/>
        </p:nvSpPr>
        <p:spPr>
          <a:xfrm>
            <a:off x="612704" y="2368699"/>
            <a:ext cx="1820025" cy="461665"/>
          </a:xfrm>
          <a:prstGeom prst="rect">
            <a:avLst/>
          </a:prstGeom>
          <a:noFill/>
        </p:spPr>
        <p:txBody>
          <a:bodyPr wrap="square" rtlCol="0">
            <a:spAutoFit/>
          </a:bodyPr>
          <a:lstStyle/>
          <a:p>
            <a:pPr algn="ctr"/>
            <a:r>
              <a:rPr lang="en-US" sz="2400" dirty="0">
                <a:highlight>
                  <a:srgbClr val="FFFF00"/>
                </a:highlight>
              </a:rPr>
              <a:t>Fructose</a:t>
            </a:r>
          </a:p>
        </p:txBody>
      </p:sp>
      <p:cxnSp>
        <p:nvCxnSpPr>
          <p:cNvPr id="27" name="Straight Arrow Connector 26">
            <a:extLst>
              <a:ext uri="{FF2B5EF4-FFF2-40B4-BE49-F238E27FC236}">
                <a16:creationId xmlns:a16="http://schemas.microsoft.com/office/drawing/2014/main" id="{3E9E1A4B-C38A-48D3-8824-45BA128A84FA}"/>
              </a:ext>
            </a:extLst>
          </p:cNvPr>
          <p:cNvCxnSpPr>
            <a:cxnSpLocks/>
          </p:cNvCxnSpPr>
          <p:nvPr/>
        </p:nvCxnSpPr>
        <p:spPr>
          <a:xfrm flipH="1">
            <a:off x="4489938" y="401735"/>
            <a:ext cx="691053" cy="293827"/>
          </a:xfrm>
          <a:prstGeom prst="straightConnector1">
            <a:avLst/>
          </a:prstGeom>
          <a:ln w="3810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0D6C9AB6-B652-440C-A82D-5B3C6450EC3D}"/>
              </a:ext>
            </a:extLst>
          </p:cNvPr>
          <p:cNvCxnSpPr>
            <a:cxnSpLocks/>
            <a:endCxn id="19" idx="1"/>
          </p:cNvCxnSpPr>
          <p:nvPr/>
        </p:nvCxnSpPr>
        <p:spPr>
          <a:xfrm>
            <a:off x="6401410" y="440329"/>
            <a:ext cx="511418" cy="220666"/>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6A277676-23AE-4346-A604-147AEFA07442}"/>
              </a:ext>
            </a:extLst>
          </p:cNvPr>
          <p:cNvCxnSpPr>
            <a:cxnSpLocks/>
            <a:stCxn id="20" idx="2"/>
            <a:endCxn id="22" idx="0"/>
          </p:cNvCxnSpPr>
          <p:nvPr/>
        </p:nvCxnSpPr>
        <p:spPr>
          <a:xfrm>
            <a:off x="4254715" y="857023"/>
            <a:ext cx="3" cy="530013"/>
          </a:xfrm>
          <a:prstGeom prst="straightConnector1">
            <a:avLst/>
          </a:prstGeom>
          <a:ln w="3810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193FBEAD-1F95-4FFF-A777-46D21070CB16}"/>
              </a:ext>
            </a:extLst>
          </p:cNvPr>
          <p:cNvCxnSpPr>
            <a:cxnSpLocks/>
            <a:stCxn id="19" idx="2"/>
            <a:endCxn id="21" idx="0"/>
          </p:cNvCxnSpPr>
          <p:nvPr/>
        </p:nvCxnSpPr>
        <p:spPr>
          <a:xfrm>
            <a:off x="7604454" y="861050"/>
            <a:ext cx="4113" cy="1168287"/>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2AE0D122-25A5-437F-B733-238A4F425708}"/>
              </a:ext>
            </a:extLst>
          </p:cNvPr>
          <p:cNvCxnSpPr>
            <a:cxnSpLocks/>
            <a:stCxn id="21" idx="2"/>
            <a:endCxn id="15" idx="0"/>
          </p:cNvCxnSpPr>
          <p:nvPr/>
        </p:nvCxnSpPr>
        <p:spPr>
          <a:xfrm flipH="1">
            <a:off x="7608398" y="2429447"/>
            <a:ext cx="169" cy="91270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6BB3C46F-A4CB-4673-9AC0-8106537AA25D}"/>
              </a:ext>
            </a:extLst>
          </p:cNvPr>
          <p:cNvCxnSpPr>
            <a:cxnSpLocks/>
            <a:stCxn id="22" idx="2"/>
            <a:endCxn id="23" idx="0"/>
          </p:cNvCxnSpPr>
          <p:nvPr/>
        </p:nvCxnSpPr>
        <p:spPr>
          <a:xfrm>
            <a:off x="4254718" y="1787146"/>
            <a:ext cx="0" cy="652879"/>
          </a:xfrm>
          <a:prstGeom prst="straightConnector1">
            <a:avLst/>
          </a:prstGeom>
          <a:ln w="38100">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4605BB4B-AC8C-4FB9-8CFC-6B2BC909B474}"/>
              </a:ext>
            </a:extLst>
          </p:cNvPr>
          <p:cNvCxnSpPr>
            <a:cxnSpLocks/>
          </p:cNvCxnSpPr>
          <p:nvPr/>
        </p:nvCxnSpPr>
        <p:spPr>
          <a:xfrm>
            <a:off x="3185188" y="2640028"/>
            <a:ext cx="658406" cy="1"/>
          </a:xfrm>
          <a:prstGeom prst="straightConnector1">
            <a:avLst/>
          </a:prstGeom>
          <a:ln w="76200">
            <a:solidFill>
              <a:schemeClr val="tx1"/>
            </a:solidFill>
            <a:tailEnd type="triangle"/>
          </a:ln>
          <a:effectLst>
            <a:outerShdw blurRad="50800" dist="38100" dir="8100000" algn="tr"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CD059DC1-8C40-4B31-98B0-641D4557D33A}"/>
              </a:ext>
            </a:extLst>
          </p:cNvPr>
          <p:cNvCxnSpPr>
            <a:cxnSpLocks/>
          </p:cNvCxnSpPr>
          <p:nvPr/>
        </p:nvCxnSpPr>
        <p:spPr>
          <a:xfrm flipV="1">
            <a:off x="2185248" y="2640028"/>
            <a:ext cx="498889" cy="1"/>
          </a:xfrm>
          <a:prstGeom prst="straightConnector1">
            <a:avLst/>
          </a:prstGeom>
          <a:ln w="38100">
            <a:solidFill>
              <a:schemeClr val="tx1"/>
            </a:solidFill>
            <a:prstDash val="sysDash"/>
            <a:headEnd type="triangle"/>
            <a:tailEnd type="triangle"/>
          </a:ln>
          <a:effectLst>
            <a:outerShdw blurRad="50800" dist="38100" dir="8100000" algn="tr"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48AC1D6C-09E4-4D28-8414-F81AED499B2F}"/>
              </a:ext>
            </a:extLst>
          </p:cNvPr>
          <p:cNvCxnSpPr>
            <a:cxnSpLocks/>
          </p:cNvCxnSpPr>
          <p:nvPr/>
        </p:nvCxnSpPr>
        <p:spPr>
          <a:xfrm flipV="1">
            <a:off x="6101379" y="3542204"/>
            <a:ext cx="1102204" cy="421074"/>
          </a:xfrm>
          <a:prstGeom prst="straightConnector1">
            <a:avLst/>
          </a:prstGeom>
          <a:ln w="3810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EE99CB89-3DBD-4FD6-87C2-C5F456BC68FC}"/>
              </a:ext>
            </a:extLst>
          </p:cNvPr>
          <p:cNvCxnSpPr>
            <a:cxnSpLocks/>
          </p:cNvCxnSpPr>
          <p:nvPr/>
        </p:nvCxnSpPr>
        <p:spPr>
          <a:xfrm>
            <a:off x="5755200" y="4058776"/>
            <a:ext cx="4313" cy="400111"/>
          </a:xfrm>
          <a:prstGeom prst="straightConnector1">
            <a:avLst/>
          </a:prstGeom>
          <a:ln w="5080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3208BE69-C455-46DF-877F-9239C8ADDD15}"/>
              </a:ext>
            </a:extLst>
          </p:cNvPr>
          <p:cNvCxnSpPr>
            <a:cxnSpLocks/>
          </p:cNvCxnSpPr>
          <p:nvPr/>
        </p:nvCxnSpPr>
        <p:spPr>
          <a:xfrm>
            <a:off x="5750887" y="4670509"/>
            <a:ext cx="0" cy="341998"/>
          </a:xfrm>
          <a:prstGeom prst="straightConnector1">
            <a:avLst/>
          </a:prstGeom>
          <a:ln w="5080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1DC36C56-2BE8-4923-8008-9E3EC2FA5175}"/>
              </a:ext>
            </a:extLst>
          </p:cNvPr>
          <p:cNvCxnSpPr>
            <a:cxnSpLocks/>
          </p:cNvCxnSpPr>
          <p:nvPr/>
        </p:nvCxnSpPr>
        <p:spPr>
          <a:xfrm>
            <a:off x="5676958" y="5942379"/>
            <a:ext cx="4313" cy="400111"/>
          </a:xfrm>
          <a:prstGeom prst="straightConnector1">
            <a:avLst/>
          </a:prstGeom>
          <a:ln w="57150">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B13D41EE-2E44-4C6D-840F-53278FE9C38C}"/>
              </a:ext>
            </a:extLst>
          </p:cNvPr>
          <p:cNvCxnSpPr>
            <a:cxnSpLocks/>
          </p:cNvCxnSpPr>
          <p:nvPr/>
        </p:nvCxnSpPr>
        <p:spPr>
          <a:xfrm>
            <a:off x="5810295" y="5936071"/>
            <a:ext cx="4313" cy="400111"/>
          </a:xfrm>
          <a:prstGeom prst="straightConnector1">
            <a:avLst/>
          </a:prstGeom>
          <a:ln w="57150">
            <a:solidFill>
              <a:schemeClr val="tx1"/>
            </a:solidFill>
            <a:headEnd type="none"/>
            <a:tailEnd type="triangle"/>
          </a:ln>
        </p:spPr>
        <p:style>
          <a:lnRef idx="1">
            <a:schemeClr val="dk1"/>
          </a:lnRef>
          <a:fillRef idx="0">
            <a:schemeClr val="dk1"/>
          </a:fillRef>
          <a:effectRef idx="0">
            <a:schemeClr val="dk1"/>
          </a:effectRef>
          <a:fontRef idx="minor">
            <a:schemeClr val="tx1"/>
          </a:fontRef>
        </p:style>
      </p:cxnSp>
      <p:cxnSp>
        <p:nvCxnSpPr>
          <p:cNvPr id="82" name="Connector: Curved 81">
            <a:extLst>
              <a:ext uri="{FF2B5EF4-FFF2-40B4-BE49-F238E27FC236}">
                <a16:creationId xmlns:a16="http://schemas.microsoft.com/office/drawing/2014/main" id="{7361AC93-FBDF-4B01-AD70-874A0E8B6E47}"/>
              </a:ext>
            </a:extLst>
          </p:cNvPr>
          <p:cNvCxnSpPr>
            <a:cxnSpLocks/>
          </p:cNvCxnSpPr>
          <p:nvPr/>
        </p:nvCxnSpPr>
        <p:spPr>
          <a:xfrm rot="16200000" flipH="1">
            <a:off x="4282736" y="2812118"/>
            <a:ext cx="1123144" cy="1179179"/>
          </a:xfrm>
          <a:prstGeom prst="curvedConnector2">
            <a:avLst/>
          </a:prstGeom>
          <a:ln w="38100">
            <a:solidFill>
              <a:schemeClr val="tx1"/>
            </a:solidFill>
            <a:headEnd type="triangle"/>
            <a:tailEnd type="triangle" w="med" len="med"/>
          </a:ln>
          <a:effectLst/>
        </p:spPr>
        <p:style>
          <a:lnRef idx="1">
            <a:schemeClr val="dk1"/>
          </a:lnRef>
          <a:fillRef idx="0">
            <a:schemeClr val="dk1"/>
          </a:fillRef>
          <a:effectRef idx="0">
            <a:schemeClr val="dk1"/>
          </a:effectRef>
          <a:fontRef idx="minor">
            <a:schemeClr val="tx1"/>
          </a:fontRef>
        </p:style>
      </p:cxnSp>
      <p:cxnSp>
        <p:nvCxnSpPr>
          <p:cNvPr id="98" name="Straight Arrow Connector 97">
            <a:extLst>
              <a:ext uri="{FF2B5EF4-FFF2-40B4-BE49-F238E27FC236}">
                <a16:creationId xmlns:a16="http://schemas.microsoft.com/office/drawing/2014/main" id="{0FBCD58F-4876-4D93-9D54-F199772E5AE4}"/>
              </a:ext>
            </a:extLst>
          </p:cNvPr>
          <p:cNvCxnSpPr>
            <a:cxnSpLocks/>
          </p:cNvCxnSpPr>
          <p:nvPr/>
        </p:nvCxnSpPr>
        <p:spPr>
          <a:xfrm>
            <a:off x="4580333" y="4043012"/>
            <a:ext cx="853564" cy="5655"/>
          </a:xfrm>
          <a:prstGeom prst="straightConnector1">
            <a:avLst/>
          </a:prstGeom>
          <a:ln w="38100">
            <a:solidFill>
              <a:schemeClr val="tx1"/>
            </a:solidFill>
            <a:headEnd type="triangle" w="sm" len="sm"/>
            <a:tailEnd type="triangle" w="sm" len="sm"/>
          </a:ln>
        </p:spPr>
        <p:style>
          <a:lnRef idx="1">
            <a:schemeClr val="dk1"/>
          </a:lnRef>
          <a:fillRef idx="0">
            <a:schemeClr val="dk1"/>
          </a:fillRef>
          <a:effectRef idx="0">
            <a:schemeClr val="dk1"/>
          </a:effectRef>
          <a:fontRef idx="minor">
            <a:schemeClr val="tx1"/>
          </a:fontRef>
        </p:style>
      </p:cxnSp>
      <p:cxnSp>
        <p:nvCxnSpPr>
          <p:cNvPr id="103" name="Straight Arrow Connector 102">
            <a:extLst>
              <a:ext uri="{FF2B5EF4-FFF2-40B4-BE49-F238E27FC236}">
                <a16:creationId xmlns:a16="http://schemas.microsoft.com/office/drawing/2014/main" id="{6EB2C355-BB0A-4CB4-B8C8-BC7B246BC936}"/>
              </a:ext>
            </a:extLst>
          </p:cNvPr>
          <p:cNvCxnSpPr>
            <a:cxnSpLocks/>
          </p:cNvCxnSpPr>
          <p:nvPr/>
        </p:nvCxnSpPr>
        <p:spPr>
          <a:xfrm>
            <a:off x="5750887" y="5008819"/>
            <a:ext cx="0" cy="341998"/>
          </a:xfrm>
          <a:prstGeom prst="straightConnector1">
            <a:avLst/>
          </a:prstGeom>
          <a:ln w="3810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04" name="Straight Arrow Connector 103">
            <a:extLst>
              <a:ext uri="{FF2B5EF4-FFF2-40B4-BE49-F238E27FC236}">
                <a16:creationId xmlns:a16="http://schemas.microsoft.com/office/drawing/2014/main" id="{B33E0F80-5078-4AC6-8F6B-B44C0D49A19D}"/>
              </a:ext>
            </a:extLst>
          </p:cNvPr>
          <p:cNvCxnSpPr>
            <a:cxnSpLocks/>
          </p:cNvCxnSpPr>
          <p:nvPr/>
        </p:nvCxnSpPr>
        <p:spPr>
          <a:xfrm>
            <a:off x="5750887" y="5338202"/>
            <a:ext cx="0" cy="341998"/>
          </a:xfrm>
          <a:prstGeom prst="straightConnector1">
            <a:avLst/>
          </a:prstGeom>
          <a:ln w="3810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10" name="Connector: Curved 109">
            <a:extLst>
              <a:ext uri="{FF2B5EF4-FFF2-40B4-BE49-F238E27FC236}">
                <a16:creationId xmlns:a16="http://schemas.microsoft.com/office/drawing/2014/main" id="{F3CC84B8-A02E-43E4-A6F0-F9C79165D8E1}"/>
              </a:ext>
            </a:extLst>
          </p:cNvPr>
          <p:cNvCxnSpPr>
            <a:cxnSpLocks/>
          </p:cNvCxnSpPr>
          <p:nvPr/>
        </p:nvCxnSpPr>
        <p:spPr>
          <a:xfrm rot="5400000">
            <a:off x="5228708" y="4950223"/>
            <a:ext cx="2725246" cy="273764"/>
          </a:xfrm>
          <a:prstGeom prst="curvedConnector3">
            <a:avLst>
              <a:gd name="adj1" fmla="val 99621"/>
            </a:avLst>
          </a:prstGeom>
          <a:ln w="38100">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63E33DA8-A836-4FCA-92A3-3439F5929363}"/>
              </a:ext>
            </a:extLst>
          </p:cNvPr>
          <p:cNvCxnSpPr>
            <a:cxnSpLocks/>
          </p:cNvCxnSpPr>
          <p:nvPr/>
        </p:nvCxnSpPr>
        <p:spPr>
          <a:xfrm flipV="1">
            <a:off x="4580333" y="3854982"/>
            <a:ext cx="398695" cy="124832"/>
          </a:xfrm>
          <a:prstGeom prst="straightConnector1">
            <a:avLst/>
          </a:prstGeom>
          <a:ln w="38100">
            <a:solidFill>
              <a:schemeClr val="tx1"/>
            </a:solidFill>
            <a:headEnd type="triangle" w="med" len="med"/>
            <a:tailEnd type="none" w="lg" len="med"/>
          </a:ln>
          <a:effectLst/>
        </p:spPr>
        <p:style>
          <a:lnRef idx="1">
            <a:schemeClr val="dk1"/>
          </a:lnRef>
          <a:fillRef idx="0">
            <a:schemeClr val="dk1"/>
          </a:fillRef>
          <a:effectRef idx="0">
            <a:schemeClr val="dk1"/>
          </a:effectRef>
          <a:fontRef idx="minor">
            <a:schemeClr val="tx1"/>
          </a:fontRef>
        </p:style>
      </p:cxnSp>
      <p:sp>
        <p:nvSpPr>
          <p:cNvPr id="135" name="Rectangle: Rounded Corners 134">
            <a:extLst>
              <a:ext uri="{FF2B5EF4-FFF2-40B4-BE49-F238E27FC236}">
                <a16:creationId xmlns:a16="http://schemas.microsoft.com/office/drawing/2014/main" id="{3F6A0DCE-BB11-4900-9F66-F3BA981B3D78}"/>
              </a:ext>
            </a:extLst>
          </p:cNvPr>
          <p:cNvSpPr/>
          <p:nvPr/>
        </p:nvSpPr>
        <p:spPr>
          <a:xfrm>
            <a:off x="556848" y="3742259"/>
            <a:ext cx="3043387" cy="462985"/>
          </a:xfrm>
          <a:prstGeom prst="round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TextBox 136">
            <a:extLst>
              <a:ext uri="{FF2B5EF4-FFF2-40B4-BE49-F238E27FC236}">
                <a16:creationId xmlns:a16="http://schemas.microsoft.com/office/drawing/2014/main" id="{2457CC76-122D-41FB-9DAE-655432E01B65}"/>
              </a:ext>
            </a:extLst>
          </p:cNvPr>
          <p:cNvSpPr txBox="1"/>
          <p:nvPr/>
        </p:nvSpPr>
        <p:spPr>
          <a:xfrm>
            <a:off x="561910" y="3774028"/>
            <a:ext cx="1038134" cy="369332"/>
          </a:xfrm>
          <a:prstGeom prst="rect">
            <a:avLst/>
          </a:prstGeom>
          <a:noFill/>
        </p:spPr>
        <p:txBody>
          <a:bodyPr wrap="square" rtlCol="0">
            <a:spAutoFit/>
          </a:bodyPr>
          <a:lstStyle/>
          <a:p>
            <a:pPr algn="ctr"/>
            <a:r>
              <a:rPr lang="en-US" dirty="0">
                <a:highlight>
                  <a:srgbClr val="FFFF00"/>
                </a:highlight>
              </a:rPr>
              <a:t>Glycerol</a:t>
            </a:r>
          </a:p>
        </p:txBody>
      </p:sp>
      <p:sp>
        <p:nvSpPr>
          <p:cNvPr id="139" name="TextBox 138">
            <a:extLst>
              <a:ext uri="{FF2B5EF4-FFF2-40B4-BE49-F238E27FC236}">
                <a16:creationId xmlns:a16="http://schemas.microsoft.com/office/drawing/2014/main" id="{F8803F68-D5B9-494F-A7B8-CFC56934C0E0}"/>
              </a:ext>
            </a:extLst>
          </p:cNvPr>
          <p:cNvSpPr txBox="1"/>
          <p:nvPr/>
        </p:nvSpPr>
        <p:spPr>
          <a:xfrm>
            <a:off x="2005778" y="3774028"/>
            <a:ext cx="1383252" cy="369332"/>
          </a:xfrm>
          <a:prstGeom prst="rect">
            <a:avLst/>
          </a:prstGeom>
          <a:noFill/>
        </p:spPr>
        <p:txBody>
          <a:bodyPr wrap="square" rtlCol="0">
            <a:spAutoFit/>
          </a:bodyPr>
          <a:lstStyle/>
          <a:p>
            <a:pPr algn="ctr"/>
            <a:r>
              <a:rPr lang="en-US" dirty="0"/>
              <a:t>Glycerol-3P</a:t>
            </a:r>
          </a:p>
        </p:txBody>
      </p:sp>
      <p:cxnSp>
        <p:nvCxnSpPr>
          <p:cNvPr id="140" name="Straight Arrow Connector 139">
            <a:extLst>
              <a:ext uri="{FF2B5EF4-FFF2-40B4-BE49-F238E27FC236}">
                <a16:creationId xmlns:a16="http://schemas.microsoft.com/office/drawing/2014/main" id="{0656BABC-C99A-4D96-B00A-67E7EBFD2F7D}"/>
              </a:ext>
            </a:extLst>
          </p:cNvPr>
          <p:cNvCxnSpPr>
            <a:cxnSpLocks/>
            <a:stCxn id="139" idx="3"/>
          </p:cNvCxnSpPr>
          <p:nvPr/>
        </p:nvCxnSpPr>
        <p:spPr>
          <a:xfrm>
            <a:off x="3389030" y="3958694"/>
            <a:ext cx="506140"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4" name="Straight Arrow Connector 143">
            <a:extLst>
              <a:ext uri="{FF2B5EF4-FFF2-40B4-BE49-F238E27FC236}">
                <a16:creationId xmlns:a16="http://schemas.microsoft.com/office/drawing/2014/main" id="{C713E9C4-5543-4995-BAE7-A0040F3FA3E5}"/>
              </a:ext>
            </a:extLst>
          </p:cNvPr>
          <p:cNvCxnSpPr>
            <a:cxnSpLocks/>
            <a:stCxn id="137" idx="3"/>
            <a:endCxn id="139" idx="1"/>
          </p:cNvCxnSpPr>
          <p:nvPr/>
        </p:nvCxnSpPr>
        <p:spPr>
          <a:xfrm>
            <a:off x="1600044" y="3958694"/>
            <a:ext cx="405734"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8928881" y="4986151"/>
            <a:ext cx="1568058" cy="1323439"/>
          </a:xfrm>
          <a:prstGeom prst="rect">
            <a:avLst/>
          </a:prstGeom>
          <a:noFill/>
        </p:spPr>
        <p:txBody>
          <a:bodyPr wrap="square" rtlCol="0">
            <a:spAutoFit/>
          </a:bodyPr>
          <a:lstStyle/>
          <a:p>
            <a:pPr algn="ctr"/>
            <a:r>
              <a:rPr lang="en-US" sz="2000" dirty="0"/>
              <a:t>TCA cycle to make NADH and FADH</a:t>
            </a:r>
            <a:r>
              <a:rPr lang="en-US" sz="2000" baseline="-25000" dirty="0"/>
              <a:t>2</a:t>
            </a:r>
            <a:r>
              <a:rPr lang="en-US" sz="2000" dirty="0"/>
              <a:t>!</a:t>
            </a:r>
          </a:p>
        </p:txBody>
      </p:sp>
      <p:sp>
        <p:nvSpPr>
          <p:cNvPr id="5" name="TextBox 4">
            <a:extLst>
              <a:ext uri="{FF2B5EF4-FFF2-40B4-BE49-F238E27FC236}">
                <a16:creationId xmlns:a16="http://schemas.microsoft.com/office/drawing/2014/main" id="{9C4FB161-7301-4415-8531-7DB6989F28CB}"/>
              </a:ext>
            </a:extLst>
          </p:cNvPr>
          <p:cNvSpPr txBox="1"/>
          <p:nvPr/>
        </p:nvSpPr>
        <p:spPr>
          <a:xfrm>
            <a:off x="9091583" y="3230940"/>
            <a:ext cx="1228221" cy="461665"/>
          </a:xfrm>
          <a:prstGeom prst="rect">
            <a:avLst/>
          </a:prstGeom>
          <a:noFill/>
        </p:spPr>
        <p:txBody>
          <a:bodyPr wrap="none" rtlCol="0">
            <a:spAutoFit/>
          </a:bodyPr>
          <a:lstStyle/>
          <a:p>
            <a:r>
              <a:rPr lang="en-US" sz="2400" dirty="0">
                <a:highlight>
                  <a:srgbClr val="FFFF00"/>
                </a:highlight>
              </a:rPr>
              <a:t>Acetate</a:t>
            </a:r>
          </a:p>
        </p:txBody>
      </p:sp>
      <p:cxnSp>
        <p:nvCxnSpPr>
          <p:cNvPr id="47" name="Straight Arrow Connector 46">
            <a:extLst>
              <a:ext uri="{FF2B5EF4-FFF2-40B4-BE49-F238E27FC236}">
                <a16:creationId xmlns:a16="http://schemas.microsoft.com/office/drawing/2014/main" id="{0BDE59B8-BC5A-4239-A050-5CDD83C8E265}"/>
              </a:ext>
            </a:extLst>
          </p:cNvPr>
          <p:cNvCxnSpPr>
            <a:cxnSpLocks/>
          </p:cNvCxnSpPr>
          <p:nvPr/>
        </p:nvCxnSpPr>
        <p:spPr>
          <a:xfrm>
            <a:off x="9713866" y="3692609"/>
            <a:ext cx="0" cy="680214"/>
          </a:xfrm>
          <a:prstGeom prst="straightConnector1">
            <a:avLst/>
          </a:prstGeom>
          <a:ln w="38100">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F528D405-2425-4A28-8C14-186401C38106}"/>
              </a:ext>
            </a:extLst>
          </p:cNvPr>
          <p:cNvCxnSpPr>
            <a:cxnSpLocks/>
          </p:cNvCxnSpPr>
          <p:nvPr/>
        </p:nvCxnSpPr>
        <p:spPr>
          <a:xfrm flipV="1">
            <a:off x="9889126" y="3724483"/>
            <a:ext cx="0" cy="734404"/>
          </a:xfrm>
          <a:prstGeom prst="straightConnector1">
            <a:avLst/>
          </a:prstGeom>
          <a:ln w="38100">
            <a:solidFill>
              <a:schemeClr val="tx1"/>
            </a:solidFill>
            <a:headEnd type="triangle"/>
            <a:tailEnd type="none"/>
          </a:ln>
        </p:spPr>
        <p:style>
          <a:lnRef idx="1">
            <a:schemeClr val="dk1"/>
          </a:lnRef>
          <a:fillRef idx="0">
            <a:schemeClr val="dk1"/>
          </a:fillRef>
          <a:effectRef idx="0">
            <a:schemeClr val="dk1"/>
          </a:effectRef>
          <a:fontRef idx="minor">
            <a:schemeClr val="tx1"/>
          </a:fontRef>
        </p:style>
      </p:cxnSp>
      <p:sp>
        <p:nvSpPr>
          <p:cNvPr id="14" name="Oval 13">
            <a:extLst>
              <a:ext uri="{FF2B5EF4-FFF2-40B4-BE49-F238E27FC236}">
                <a16:creationId xmlns:a16="http://schemas.microsoft.com/office/drawing/2014/main" id="{440F730B-FE6A-4DA0-B814-B7DD19F10AA2}"/>
              </a:ext>
            </a:extLst>
          </p:cNvPr>
          <p:cNvSpPr/>
          <p:nvPr/>
        </p:nvSpPr>
        <p:spPr>
          <a:xfrm>
            <a:off x="8569322" y="4572803"/>
            <a:ext cx="2272742" cy="221479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6B17EFD4-385A-4416-A69D-8B2254E9A69E}"/>
              </a:ext>
            </a:extLst>
          </p:cNvPr>
          <p:cNvSpPr txBox="1"/>
          <p:nvPr/>
        </p:nvSpPr>
        <p:spPr>
          <a:xfrm>
            <a:off x="8798" y="6484175"/>
            <a:ext cx="3219151" cy="307777"/>
          </a:xfrm>
          <a:prstGeom prst="rect">
            <a:avLst/>
          </a:prstGeom>
          <a:noFill/>
        </p:spPr>
        <p:txBody>
          <a:bodyPr wrap="none" rtlCol="0">
            <a:spAutoFit/>
          </a:bodyPr>
          <a:lstStyle/>
          <a:p>
            <a:r>
              <a:rPr lang="en-US" sz="1400" dirty="0"/>
              <a:t>Modified from R. Hackley presentation</a:t>
            </a:r>
          </a:p>
        </p:txBody>
      </p:sp>
      <p:sp>
        <p:nvSpPr>
          <p:cNvPr id="59" name="TextBox 58">
            <a:extLst>
              <a:ext uri="{FF2B5EF4-FFF2-40B4-BE49-F238E27FC236}">
                <a16:creationId xmlns:a16="http://schemas.microsoft.com/office/drawing/2014/main" id="{96474129-E6A4-47F8-875B-9866B042AE46}"/>
              </a:ext>
            </a:extLst>
          </p:cNvPr>
          <p:cNvSpPr txBox="1"/>
          <p:nvPr/>
        </p:nvSpPr>
        <p:spPr>
          <a:xfrm>
            <a:off x="-10617" y="75639"/>
            <a:ext cx="1504800" cy="461665"/>
          </a:xfrm>
          <a:prstGeom prst="rect">
            <a:avLst/>
          </a:prstGeom>
          <a:noFill/>
        </p:spPr>
        <p:txBody>
          <a:bodyPr wrap="square" rtlCol="0">
            <a:spAutoFit/>
          </a:bodyPr>
          <a:lstStyle/>
          <a:p>
            <a:pPr algn="ctr"/>
            <a:r>
              <a:rPr lang="en-US" sz="2400" dirty="0">
                <a:highlight>
                  <a:srgbClr val="FFFF00"/>
                </a:highlight>
              </a:rPr>
              <a:t>Starch</a:t>
            </a:r>
          </a:p>
        </p:txBody>
      </p:sp>
      <p:cxnSp>
        <p:nvCxnSpPr>
          <p:cNvPr id="61" name="Straight Arrow Connector 60">
            <a:extLst>
              <a:ext uri="{FF2B5EF4-FFF2-40B4-BE49-F238E27FC236}">
                <a16:creationId xmlns:a16="http://schemas.microsoft.com/office/drawing/2014/main" id="{1FB7C207-B5B9-46B8-ABFD-646D24243A33}"/>
              </a:ext>
            </a:extLst>
          </p:cNvPr>
          <p:cNvCxnSpPr>
            <a:cxnSpLocks/>
          </p:cNvCxnSpPr>
          <p:nvPr/>
        </p:nvCxnSpPr>
        <p:spPr>
          <a:xfrm flipV="1">
            <a:off x="1328567" y="303269"/>
            <a:ext cx="3607321" cy="10167"/>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F4EB3339-146E-4802-AD5D-778F6D8EC33B}"/>
              </a:ext>
            </a:extLst>
          </p:cNvPr>
          <p:cNvSpPr txBox="1"/>
          <p:nvPr/>
        </p:nvSpPr>
        <p:spPr>
          <a:xfrm>
            <a:off x="2117455" y="21600"/>
            <a:ext cx="1848583" cy="338554"/>
          </a:xfrm>
          <a:prstGeom prst="rect">
            <a:avLst/>
          </a:prstGeom>
          <a:noFill/>
        </p:spPr>
        <p:txBody>
          <a:bodyPr wrap="none" rtlCol="0">
            <a:spAutoFit/>
          </a:bodyPr>
          <a:lstStyle/>
          <a:p>
            <a:r>
              <a:rPr lang="en-US" sz="1600" dirty="0"/>
              <a:t>AMY123 enzymes</a:t>
            </a:r>
          </a:p>
        </p:txBody>
      </p:sp>
    </p:spTree>
    <p:extLst>
      <p:ext uri="{BB962C8B-B14F-4D97-AF65-F5344CB8AC3E}">
        <p14:creationId xmlns:p14="http://schemas.microsoft.com/office/powerpoint/2010/main" val="2845425435"/>
      </p:ext>
    </p:extLst>
  </p:cSld>
  <p:clrMapOvr>
    <a:masterClrMapping/>
  </p:clrMapOvr>
</p:sld>
</file>

<file path=ppt/theme/theme1.xml><?xml version="1.0" encoding="utf-8"?>
<a:theme xmlns:a="http://schemas.openxmlformats.org/drawingml/2006/main" name="arialdefault">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Arial">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ialdefault" id="{296265DF-3F2C-4935-BDA4-5CCD2668D42F}" vid="{E027DB01-86FB-420E-9F20-C1093A5602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5941</TotalTime>
  <Words>667</Words>
  <Application>Microsoft Office PowerPoint</Application>
  <PresentationFormat>Widescreen</PresentationFormat>
  <Paragraphs>75</Paragraphs>
  <Slides>4</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arialdefault</vt:lpstr>
      <vt:lpstr>PowerPoint Presentation</vt:lpstr>
      <vt:lpstr>∆trmB phenotypes confirm conserved function</vt:lpstr>
      <vt:lpstr>∆trmB phenotypes agree with known metabolic differences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poptalk</dc:title>
  <dc:creator>Rylee Hackley</dc:creator>
  <cp:lastModifiedBy>Cindy Darnell</cp:lastModifiedBy>
  <cp:revision>12</cp:revision>
  <dcterms:created xsi:type="dcterms:W3CDTF">2020-01-30T18:01:35Z</dcterms:created>
  <dcterms:modified xsi:type="dcterms:W3CDTF">2020-02-24T19:03:02Z</dcterms:modified>
</cp:coreProperties>
</file>