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2"/>
  </p:notesMasterIdLst>
  <p:sldIdLst>
    <p:sldId id="256" r:id="rId2"/>
    <p:sldId id="257" r:id="rId3"/>
    <p:sldId id="266" r:id="rId4"/>
    <p:sldId id="267" r:id="rId5"/>
    <p:sldId id="268" r:id="rId6"/>
    <p:sldId id="258" r:id="rId7"/>
    <p:sldId id="269" r:id="rId8"/>
    <p:sldId id="274" r:id="rId9"/>
    <p:sldId id="259" r:id="rId10"/>
    <p:sldId id="270" r:id="rId11"/>
    <p:sldId id="271" r:id="rId12"/>
    <p:sldId id="260" r:id="rId13"/>
    <p:sldId id="272" r:id="rId14"/>
    <p:sldId id="273" r:id="rId15"/>
    <p:sldId id="261" r:id="rId16"/>
    <p:sldId id="262" r:id="rId17"/>
    <p:sldId id="263" r:id="rId18"/>
    <p:sldId id="264" r:id="rId19"/>
    <p:sldId id="265" r:id="rId20"/>
    <p:sldId id="275" r:id="rId2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121D66-0F6C-4119-B651-B87B4E06B080}">
  <a:tblStyle styleId="{50121D66-0F6C-4119-B651-B87B4E06B080}"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4A46C583-A892-40E7-A207-54E70491E32F}"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D6334423-6EC2-4386-B874-155BDB4869DC}"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9D34E7F-43F9-41CD-AB39-8F7B0529617A}"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ACDC4F8-5F84-4CBD-B2C4-A0BD8B6288DE}"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75C1A0C8-A7C3-48D1-9734-DF76DF0A8DD2}" styleName="Table_5">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2663E57D-C0AA-4023-9784-FF4EDDFCDA92}" styleName="Table_6">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D3968271-E2F6-4CC5-B0D1-8C5B4A8F9F63}" styleName="Table_7">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88312" autoAdjust="0"/>
  </p:normalViewPr>
  <p:slideViewPr>
    <p:cSldViewPr snapToGrid="0">
      <p:cViewPr varScale="1">
        <p:scale>
          <a:sx n="66" d="100"/>
          <a:sy n="66" d="100"/>
        </p:scale>
        <p:origin x="15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1199599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Moi</a:t>
            </a:r>
          </a:p>
          <a:p>
            <a:pPr>
              <a:spcBef>
                <a:spcPts val="0"/>
              </a:spcBef>
              <a:buNone/>
            </a:pPr>
            <a:r>
              <a:rPr lang="fr-FR" dirty="0" smtClean="0"/>
              <a:t>Les partenaires</a:t>
            </a:r>
          </a:p>
          <a:p>
            <a:pPr>
              <a:spcBef>
                <a:spcPts val="0"/>
              </a:spcBef>
              <a:buNone/>
            </a:pPr>
            <a:r>
              <a:rPr lang="fr-FR" dirty="0" smtClean="0"/>
              <a:t>But du stage : prototyper un SG basé sur</a:t>
            </a:r>
            <a:r>
              <a:rPr lang="fr-FR" baseline="0" dirty="0" smtClean="0"/>
              <a:t> des scénarios thérapeutiques pour des patients atteints de schizophrénie en se basant sur des techniques de narration computationnelle.</a:t>
            </a:r>
            <a:endParaRPr lang="fr-FR" dirty="0" smtClean="0"/>
          </a:p>
          <a:p>
            <a:pPr>
              <a:spcBef>
                <a:spcPts val="0"/>
              </a:spcBef>
              <a:buNone/>
            </a:pPr>
            <a:r>
              <a:rPr lang="fr-FR" dirty="0" smtClean="0"/>
              <a:t>Plan</a:t>
            </a:r>
            <a:endParaRPr dirty="0"/>
          </a:p>
        </p:txBody>
      </p:sp>
    </p:spTree>
    <p:extLst>
      <p:ext uri="{BB962C8B-B14F-4D97-AF65-F5344CB8AC3E}">
        <p14:creationId xmlns:p14="http://schemas.microsoft.com/office/powerpoint/2010/main" val="1729908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kern="1200" dirty="0" err="1" smtClean="0">
                <a:solidFill>
                  <a:schemeClr val="tx1"/>
                </a:solidFill>
                <a:effectLst/>
                <a:latin typeface="+mn-lt"/>
                <a:ea typeface="+mn-ea"/>
                <a:cs typeface="+mn-cs"/>
              </a:rPr>
              <a:t>FAPs</a:t>
            </a:r>
            <a:r>
              <a:rPr lang="fr-FR" sz="1100" b="0" i="0" kern="1200" baseline="0" dirty="0" smtClean="0">
                <a:solidFill>
                  <a:schemeClr val="tx1"/>
                </a:solidFill>
                <a:effectLst/>
                <a:latin typeface="+mn-lt"/>
                <a:ea typeface="+mn-ea"/>
                <a:cs typeface="+mn-cs"/>
              </a:rPr>
              <a:t> est une composante de la norme internationale MPEG-4 développée par le </a:t>
            </a:r>
            <a:r>
              <a:rPr lang="fr-FR" sz="1100" b="0" i="0" kern="1200" baseline="0" dirty="0" err="1" smtClean="0">
                <a:solidFill>
                  <a:schemeClr val="tx1"/>
                </a:solidFill>
                <a:effectLst/>
                <a:latin typeface="+mn-lt"/>
                <a:ea typeface="+mn-ea"/>
                <a:cs typeface="+mn-cs"/>
              </a:rPr>
              <a:t>Moving</a:t>
            </a:r>
            <a:r>
              <a:rPr lang="fr-FR" sz="1100" b="0" i="0" kern="1200" baseline="0" dirty="0" smtClean="0">
                <a:solidFill>
                  <a:schemeClr val="tx1"/>
                </a:solidFill>
                <a:effectLst/>
                <a:latin typeface="+mn-lt"/>
                <a:ea typeface="+mn-ea"/>
                <a:cs typeface="+mn-cs"/>
              </a:rPr>
              <a:t> </a:t>
            </a:r>
            <a:r>
              <a:rPr lang="fr-FR" sz="1100" b="0" i="0" kern="1200" baseline="0" dirty="0" err="1" smtClean="0">
                <a:solidFill>
                  <a:schemeClr val="tx1"/>
                </a:solidFill>
                <a:effectLst/>
                <a:latin typeface="+mn-lt"/>
                <a:ea typeface="+mn-ea"/>
                <a:cs typeface="+mn-cs"/>
              </a:rPr>
              <a:t>Pictures</a:t>
            </a:r>
            <a:r>
              <a:rPr lang="fr-FR" sz="1100" b="0" i="0" kern="1200" baseline="0" dirty="0" smtClean="0">
                <a:solidFill>
                  <a:schemeClr val="tx1"/>
                </a:solidFill>
                <a:effectLst/>
                <a:latin typeface="+mn-lt"/>
                <a:ea typeface="+mn-ea"/>
                <a:cs typeface="+mn-cs"/>
              </a:rPr>
              <a:t> Experts Group. </a:t>
            </a:r>
            <a:r>
              <a:rPr lang="fr-FR" sz="1100" b="0" i="0" kern="1200" dirty="0" smtClean="0">
                <a:solidFill>
                  <a:schemeClr val="tx1"/>
                </a:solidFill>
                <a:effectLst/>
                <a:latin typeface="+mn-lt"/>
                <a:ea typeface="+mn-ea"/>
                <a:cs typeface="+mn-cs"/>
              </a:rPr>
              <a:t>Le MPEG-4 définit un </a:t>
            </a:r>
            <a:r>
              <a:rPr lang="fr-FR" sz="1100" b="1" i="0" kern="1200" dirty="0" smtClean="0">
                <a:solidFill>
                  <a:schemeClr val="tx1"/>
                </a:solidFill>
                <a:effectLst/>
                <a:latin typeface="+mn-lt"/>
                <a:ea typeface="+mn-ea"/>
                <a:cs typeface="+mn-cs"/>
              </a:rPr>
              <a:t>modèle de visage à l'état neutre </a:t>
            </a:r>
            <a:r>
              <a:rPr lang="fr-FR" sz="1100" b="0" i="0" kern="1200" dirty="0" smtClean="0">
                <a:solidFill>
                  <a:schemeClr val="tx1"/>
                </a:solidFill>
                <a:effectLst/>
                <a:latin typeface="+mn-lt"/>
                <a:ea typeface="+mn-ea"/>
                <a:cs typeface="+mn-cs"/>
              </a:rPr>
              <a:t>et </a:t>
            </a:r>
            <a:r>
              <a:rPr lang="fr-FR" sz="1100" b="1" i="0" kern="1200" dirty="0" smtClean="0">
                <a:solidFill>
                  <a:schemeClr val="tx1"/>
                </a:solidFill>
                <a:effectLst/>
                <a:latin typeface="+mn-lt"/>
                <a:ea typeface="+mn-ea"/>
                <a:cs typeface="+mn-cs"/>
              </a:rPr>
              <a:t>84 points de paramètres </a:t>
            </a:r>
            <a:r>
              <a:rPr lang="fr-FR" sz="1100" b="0" i="0" kern="1200" dirty="0" smtClean="0">
                <a:solidFill>
                  <a:schemeClr val="tx1"/>
                </a:solidFill>
                <a:effectLst/>
                <a:latin typeface="+mn-lt"/>
                <a:ea typeface="+mn-ea"/>
                <a:cs typeface="+mn-cs"/>
              </a:rPr>
              <a:t>(schéma). Le mouvement</a:t>
            </a:r>
            <a:r>
              <a:rPr lang="fr-FR" sz="1100" b="0" i="0" kern="1200" baseline="0" dirty="0" smtClean="0">
                <a:solidFill>
                  <a:schemeClr val="tx1"/>
                </a:solidFill>
                <a:effectLst/>
                <a:latin typeface="+mn-lt"/>
                <a:ea typeface="+mn-ea"/>
                <a:cs typeface="+mn-cs"/>
              </a:rPr>
              <a:t> des points permet d’animer le visage, c’est le rôle des </a:t>
            </a:r>
            <a:r>
              <a:rPr lang="fr-FR" sz="1100" b="0" i="0" kern="1200" dirty="0" smtClean="0">
                <a:solidFill>
                  <a:schemeClr val="tx1"/>
                </a:solidFill>
                <a:effectLst/>
                <a:latin typeface="+mn-lt"/>
                <a:ea typeface="+mn-ea"/>
                <a:cs typeface="+mn-cs"/>
              </a:rPr>
              <a:t>68 </a:t>
            </a:r>
            <a:r>
              <a:rPr lang="fr-FR" sz="1100" b="0" i="0" kern="1200" dirty="0" err="1" smtClean="0">
                <a:solidFill>
                  <a:schemeClr val="tx1"/>
                </a:solidFill>
                <a:effectLst/>
                <a:latin typeface="+mn-lt"/>
                <a:ea typeface="+mn-ea"/>
                <a:cs typeface="+mn-cs"/>
              </a:rPr>
              <a:t>FAPs</a:t>
            </a:r>
            <a:r>
              <a:rPr lang="fr-FR" sz="1100" b="0" i="0" kern="1200" baseline="0" dirty="0" smtClean="0">
                <a:solidFill>
                  <a:schemeClr val="tx1"/>
                </a:solidFill>
                <a:effectLst/>
                <a:latin typeface="+mn-lt"/>
                <a:ea typeface="+mn-ea"/>
                <a:cs typeface="+mn-cs"/>
              </a:rPr>
              <a:t>. Leurs valeur i</a:t>
            </a:r>
            <a:r>
              <a:rPr lang="fr-FR" sz="1100" b="0" i="0" kern="1200" dirty="0" smtClean="0">
                <a:solidFill>
                  <a:schemeClr val="tx1"/>
                </a:solidFill>
                <a:effectLst/>
                <a:latin typeface="+mn-lt"/>
                <a:ea typeface="+mn-ea"/>
                <a:cs typeface="+mn-cs"/>
              </a:rPr>
              <a:t>ndique l'ampleur l'amplitude de la déformation qui est provoquée sur le modèle neutre.</a:t>
            </a:r>
            <a:endParaRPr lang="en-US"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598486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kern="1200" dirty="0" smtClean="0">
                <a:solidFill>
                  <a:schemeClr val="tx1"/>
                </a:solidFill>
                <a:effectLst/>
                <a:latin typeface="+mn-lt"/>
                <a:ea typeface="+mn-ea"/>
                <a:cs typeface="+mn-cs"/>
              </a:rPr>
              <a:t>Université de Miami</a:t>
            </a:r>
          </a:p>
          <a:p>
            <a:r>
              <a:rPr lang="fr-FR" sz="1100" kern="1200" dirty="0" smtClean="0">
                <a:solidFill>
                  <a:schemeClr val="tx1"/>
                </a:solidFill>
                <a:effectLst/>
                <a:latin typeface="+mn-lt"/>
                <a:ea typeface="+mn-ea"/>
                <a:cs typeface="+mn-cs"/>
              </a:rPr>
              <a:t>logiciel open</a:t>
            </a:r>
            <a:r>
              <a:rPr lang="fr-FR" sz="1100" kern="1200" baseline="0" dirty="0" smtClean="0">
                <a:solidFill>
                  <a:schemeClr val="tx1"/>
                </a:solidFill>
                <a:effectLst/>
                <a:latin typeface="+mn-lt"/>
                <a:ea typeface="+mn-ea"/>
                <a:cs typeface="+mn-cs"/>
              </a:rPr>
              <a:t> source </a:t>
            </a:r>
            <a:endParaRPr lang="fr-FR" sz="1100" kern="1200" dirty="0" smtClean="0">
              <a:solidFill>
                <a:schemeClr val="tx1"/>
              </a:solidFill>
              <a:effectLst/>
              <a:latin typeface="+mn-lt"/>
              <a:ea typeface="+mn-ea"/>
              <a:cs typeface="+mn-cs"/>
            </a:endParaRPr>
          </a:p>
          <a:p>
            <a:r>
              <a:rPr lang="fr-FR" sz="1100" kern="1200" dirty="0" smtClean="0">
                <a:solidFill>
                  <a:schemeClr val="tx1"/>
                </a:solidFill>
                <a:effectLst/>
                <a:latin typeface="+mn-lt"/>
                <a:ea typeface="+mn-ea"/>
                <a:cs typeface="+mn-cs"/>
              </a:rPr>
              <a:t>utilise les FACS</a:t>
            </a:r>
          </a:p>
          <a:p>
            <a:r>
              <a:rPr lang="fr-FR" sz="1100" kern="1200" dirty="0" smtClean="0">
                <a:solidFill>
                  <a:schemeClr val="tx1"/>
                </a:solidFill>
                <a:effectLst/>
                <a:latin typeface="+mn-lt"/>
                <a:ea typeface="+mn-ea"/>
                <a:cs typeface="+mn-cs"/>
              </a:rPr>
              <a:t>permet de générer des expressions en temps réel. </a:t>
            </a:r>
          </a:p>
          <a:p>
            <a:r>
              <a:rPr lang="fr-FR" sz="1100" kern="1200" dirty="0" smtClean="0">
                <a:solidFill>
                  <a:schemeClr val="tx1"/>
                </a:solidFill>
                <a:effectLst/>
                <a:latin typeface="+mn-lt"/>
                <a:ea typeface="+mn-ea"/>
                <a:cs typeface="+mn-cs"/>
              </a:rPr>
              <a:t>personnages fournis</a:t>
            </a:r>
          </a:p>
          <a:p>
            <a:r>
              <a:rPr lang="fr-FR" sz="1100" kern="1200" dirty="0" smtClean="0">
                <a:solidFill>
                  <a:schemeClr val="tx1"/>
                </a:solidFill>
                <a:effectLst/>
                <a:latin typeface="+mn-lt"/>
                <a:ea typeface="+mn-ea"/>
                <a:cs typeface="+mn-cs"/>
              </a:rPr>
              <a:t>Possibilité</a:t>
            </a:r>
            <a:r>
              <a:rPr lang="fr-FR" sz="1100" kern="1200" baseline="0" dirty="0" smtClean="0">
                <a:solidFill>
                  <a:schemeClr val="tx1"/>
                </a:solidFill>
                <a:effectLst/>
                <a:latin typeface="+mn-lt"/>
                <a:ea typeface="+mn-ea"/>
                <a:cs typeface="+mn-cs"/>
              </a:rPr>
              <a:t> d’importer d’autres</a:t>
            </a:r>
          </a:p>
          <a:p>
            <a:r>
              <a:rPr lang="fr-FR" sz="1100" kern="1200" dirty="0" smtClean="0">
                <a:solidFill>
                  <a:schemeClr val="tx1"/>
                </a:solidFill>
                <a:effectLst/>
                <a:latin typeface="+mn-lt"/>
                <a:ea typeface="+mn-ea"/>
                <a:cs typeface="+mn-cs"/>
              </a:rPr>
              <a:t>intégrer leurs personnages dans nos propres applications. </a:t>
            </a:r>
          </a:p>
        </p:txBody>
      </p:sp>
    </p:spTree>
    <p:extLst>
      <p:ext uri="{BB962C8B-B14F-4D97-AF65-F5344CB8AC3E}">
        <p14:creationId xmlns:p14="http://schemas.microsoft.com/office/powerpoint/2010/main" val="4072964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95270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4521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Solution moins intrusif que l’autre. En plus c’est plus facile a utiliser à la maison il suffit d’avoir une</a:t>
            </a:r>
            <a:r>
              <a:rPr lang="fr-FR" baseline="0" dirty="0" smtClean="0"/>
              <a:t> caméra</a:t>
            </a:r>
            <a:endParaRPr lang="fr-FR" dirty="0" smtClean="0"/>
          </a:p>
          <a:p>
            <a:pPr>
              <a:spcBef>
                <a:spcPts val="0"/>
              </a:spcBef>
              <a:buNone/>
            </a:pPr>
            <a:r>
              <a:rPr lang="fr-FR" dirty="0" smtClean="0"/>
              <a:t>Miami:</a:t>
            </a:r>
          </a:p>
          <a:p>
            <a:pPr>
              <a:spcBef>
                <a:spcPts val="0"/>
              </a:spcBef>
              <a:buNone/>
            </a:pPr>
            <a:r>
              <a:rPr lang="fr-FR" dirty="0" smtClean="0"/>
              <a:t>Système qui capture et traite les expressions faciales de l'utilisateur en temps réel pour évaluer son état affectif le plus probable. Des photos</a:t>
            </a:r>
            <a:r>
              <a:rPr lang="fr-FR" baseline="0" dirty="0" smtClean="0"/>
              <a:t> sont prises via la caméra. la position de la tête, le sourire, et les expression sont analysés et traités pour reconnaitre l’état émotionnel du patient : heureux, triste, énervé, surpris, neutre.</a:t>
            </a:r>
            <a:endParaRPr lang="fr-FR" dirty="0" smtClean="0"/>
          </a:p>
          <a:p>
            <a:endParaRPr dirty="0"/>
          </a:p>
        </p:txBody>
      </p:sp>
    </p:spTree>
    <p:extLst>
      <p:ext uri="{BB962C8B-B14F-4D97-AF65-F5344CB8AC3E}">
        <p14:creationId xmlns:p14="http://schemas.microsoft.com/office/powerpoint/2010/main" val="1160686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1" i="0" u="none" strike="noStrike" kern="1200" baseline="0" dirty="0" smtClean="0">
                <a:solidFill>
                  <a:schemeClr val="tx1"/>
                </a:solidFill>
                <a:latin typeface="+mn-lt"/>
                <a:ea typeface="+mn-ea"/>
                <a:cs typeface="+mn-cs"/>
              </a:rPr>
              <a:t>entraîner les patients à réagir aux situations imprévues</a:t>
            </a:r>
            <a:r>
              <a:rPr lang="fr-FR" sz="1100" b="0" i="0" u="none" strike="noStrike" kern="1200" baseline="0" dirty="0" smtClean="0">
                <a:solidFill>
                  <a:schemeClr val="tx1"/>
                </a:solidFill>
                <a:latin typeface="+mn-lt"/>
                <a:ea typeface="+mn-ea"/>
                <a:cs typeface="+mn-cs"/>
              </a:rPr>
              <a:t>. </a:t>
            </a:r>
          </a:p>
          <a:p>
            <a:r>
              <a:rPr lang="fr-FR" sz="1100" b="1" i="0" u="none" strike="noStrike" kern="1200" baseline="0" dirty="0" smtClean="0">
                <a:solidFill>
                  <a:schemeClr val="tx1"/>
                </a:solidFill>
                <a:latin typeface="+mn-lt"/>
                <a:ea typeface="+mn-ea"/>
                <a:cs typeface="+mn-cs"/>
              </a:rPr>
              <a:t>augmenter l’intérêt</a:t>
            </a:r>
            <a:r>
              <a:rPr lang="fr-FR" sz="1100" b="0" i="0" u="none" strike="noStrike" kern="1200" baseline="0" dirty="0" smtClean="0">
                <a:solidFill>
                  <a:schemeClr val="tx1"/>
                </a:solidFill>
                <a:latin typeface="+mn-lt"/>
                <a:ea typeface="+mn-ea"/>
                <a:cs typeface="+mn-cs"/>
              </a:rPr>
              <a:t> du jeu vidéo qui peut alors s'adapter au joueur, </a:t>
            </a:r>
          </a:p>
          <a:p>
            <a:r>
              <a:rPr lang="fr-FR" sz="1100" b="1" i="0" u="none" strike="noStrike" kern="1200" baseline="0" dirty="0" smtClean="0">
                <a:solidFill>
                  <a:schemeClr val="tx1"/>
                </a:solidFill>
                <a:latin typeface="+mn-lt"/>
                <a:ea typeface="+mn-ea"/>
                <a:cs typeface="+mn-cs"/>
              </a:rPr>
              <a:t>augmenter la durée de vie </a:t>
            </a:r>
            <a:r>
              <a:rPr lang="fr-FR" sz="1100" b="0" i="0" u="none" strike="noStrike" kern="1200" baseline="0" dirty="0" smtClean="0">
                <a:solidFill>
                  <a:schemeClr val="tx1"/>
                </a:solidFill>
                <a:latin typeface="+mn-lt"/>
                <a:ea typeface="+mn-ea"/>
                <a:cs typeface="+mn-cs"/>
              </a:rPr>
              <a:t>car il fournir une expérience différente au joueur à chaque utilisation. </a:t>
            </a:r>
          </a:p>
          <a:p>
            <a:endParaRPr lang="fr-FR" sz="1100" b="0" i="0" u="none" strike="noStrike" kern="1200" baseline="0" dirty="0" smtClean="0">
              <a:solidFill>
                <a:schemeClr val="tx1"/>
              </a:solidFill>
              <a:latin typeface="+mn-lt"/>
              <a:ea typeface="+mn-ea"/>
              <a:cs typeface="+mn-cs"/>
            </a:endParaRPr>
          </a:p>
          <a:p>
            <a:r>
              <a:rPr lang="fr-FR" sz="1100" b="1" i="0" u="none" strike="noStrike" kern="1200" baseline="0" dirty="0" smtClean="0">
                <a:solidFill>
                  <a:schemeClr val="tx1"/>
                </a:solidFill>
                <a:latin typeface="+mn-lt"/>
                <a:ea typeface="+mn-ea"/>
                <a:cs typeface="+mn-cs"/>
              </a:rPr>
              <a:t>génération narrative </a:t>
            </a:r>
            <a:r>
              <a:rPr lang="fr-FR" sz="1100" b="0" i="0" u="none" strike="noStrike" kern="1200" baseline="0" dirty="0" smtClean="0">
                <a:solidFill>
                  <a:schemeClr val="tx1"/>
                </a:solidFill>
                <a:latin typeface="+mn-lt"/>
                <a:ea typeface="+mn-ea"/>
                <a:cs typeface="+mn-cs"/>
              </a:rPr>
              <a:t>ont pour but de </a:t>
            </a:r>
            <a:r>
              <a:rPr lang="fr-FR" sz="1100" b="1" i="0" u="none" strike="noStrike" kern="1200" baseline="0" dirty="0" smtClean="0">
                <a:solidFill>
                  <a:schemeClr val="tx1"/>
                </a:solidFill>
                <a:latin typeface="+mn-lt"/>
                <a:ea typeface="+mn-ea"/>
                <a:cs typeface="+mn-cs"/>
              </a:rPr>
              <a:t>créer de multiples scénarios variés à partir des mêmes données narratives initiales</a:t>
            </a:r>
            <a:r>
              <a:rPr lang="fr-FR" sz="1100" b="0" i="0" u="none" strike="noStrike" kern="1200" baseline="0" dirty="0" smtClean="0">
                <a:solidFill>
                  <a:schemeClr val="tx1"/>
                </a:solidFill>
                <a:latin typeface="+mn-lt"/>
                <a:ea typeface="+mn-ea"/>
                <a:cs typeface="+mn-cs"/>
              </a:rPr>
              <a:t>.</a:t>
            </a:r>
          </a:p>
          <a:p>
            <a:r>
              <a:rPr lang="fr-FR" sz="1100" b="0" i="0" u="none" strike="noStrike" kern="1200" baseline="0" dirty="0" smtClean="0">
                <a:solidFill>
                  <a:schemeClr val="tx1"/>
                </a:solidFill>
                <a:latin typeface="+mn-lt"/>
                <a:ea typeface="+mn-ea"/>
                <a:cs typeface="+mn-cs"/>
              </a:rPr>
              <a:t>Reposant le plus souvent sur des techniques issues du domaine de la planification temps réel détournés, les systèmes de génération narrative récents peuvent aussi relever du domaine de la programmation logique. </a:t>
            </a:r>
          </a:p>
          <a:p>
            <a:endParaRPr lang="fr-FR" dirty="0" smtClean="0"/>
          </a:p>
          <a:p>
            <a:r>
              <a:rPr lang="fr-FR" sz="1100" kern="1200" dirty="0" err="1" smtClean="0">
                <a:solidFill>
                  <a:schemeClr val="tx1"/>
                </a:solidFill>
                <a:effectLst/>
                <a:latin typeface="+mn-lt"/>
                <a:ea typeface="+mn-ea"/>
                <a:cs typeface="+mn-cs"/>
              </a:rPr>
              <a:t>TeLLer</a:t>
            </a:r>
            <a:r>
              <a:rPr lang="fr-FR" sz="1100" kern="1200" dirty="0" smtClean="0">
                <a:solidFill>
                  <a:schemeClr val="tx1"/>
                </a:solidFill>
                <a:effectLst/>
                <a:latin typeface="+mn-lt"/>
                <a:ea typeface="+mn-ea"/>
                <a:cs typeface="+mn-cs"/>
              </a:rPr>
              <a:t> (Teeside)</a:t>
            </a:r>
            <a:r>
              <a:rPr lang="fr-FR" sz="1100" kern="1200" baseline="0" dirty="0" smtClean="0">
                <a:solidFill>
                  <a:schemeClr val="tx1"/>
                </a:solidFill>
                <a:effectLst/>
                <a:latin typeface="+mn-lt"/>
                <a:ea typeface="+mn-ea"/>
                <a:cs typeface="+mn-cs"/>
              </a:rPr>
              <a:t> </a:t>
            </a:r>
            <a:r>
              <a:rPr lang="fr-FR" sz="1100" kern="1200" dirty="0" smtClean="0">
                <a:solidFill>
                  <a:schemeClr val="tx1"/>
                </a:solidFill>
                <a:effectLst/>
                <a:latin typeface="+mn-lt"/>
                <a:ea typeface="+mn-ea"/>
                <a:cs typeface="+mn-cs"/>
              </a:rPr>
              <a:t>: programme</a:t>
            </a:r>
            <a:r>
              <a:rPr lang="fr-FR" sz="1100" kern="1200" baseline="0" dirty="0" smtClean="0">
                <a:solidFill>
                  <a:schemeClr val="tx1"/>
                </a:solidFill>
                <a:effectLst/>
                <a:latin typeface="+mn-lt"/>
                <a:ea typeface="+mn-ea"/>
                <a:cs typeface="+mn-cs"/>
              </a:rPr>
              <a:t> composé de deux outils</a:t>
            </a:r>
            <a:r>
              <a:rPr lang="fr-FR" sz="1100" kern="1200" dirty="0" smtClean="0">
                <a:solidFill>
                  <a:schemeClr val="tx1"/>
                </a:solidFill>
                <a:effectLst/>
                <a:latin typeface="+mn-lt"/>
                <a:ea typeface="+mn-ea"/>
                <a:cs typeface="+mn-cs"/>
              </a:rPr>
              <a:t> qui explorent l’utilisation de la logique linéaire pour la génération narrative. </a:t>
            </a:r>
          </a:p>
          <a:p>
            <a:r>
              <a:rPr lang="fr-FR" sz="1100" kern="1200" dirty="0" smtClean="0">
                <a:solidFill>
                  <a:schemeClr val="tx1"/>
                </a:solidFill>
                <a:effectLst/>
                <a:latin typeface="+mn-lt"/>
                <a:ea typeface="+mn-ea"/>
                <a:cs typeface="+mn-cs"/>
              </a:rPr>
              <a:t>Le premier outil permet de </a:t>
            </a:r>
            <a:r>
              <a:rPr lang="fr-FR" sz="1100" b="1" kern="1200" dirty="0" smtClean="0">
                <a:solidFill>
                  <a:schemeClr val="tx1"/>
                </a:solidFill>
                <a:effectLst/>
                <a:latin typeface="+mn-lt"/>
                <a:ea typeface="+mn-ea"/>
                <a:cs typeface="+mn-cs"/>
              </a:rPr>
              <a:t>générer des histoires </a:t>
            </a:r>
            <a:r>
              <a:rPr lang="fr-FR" sz="1100" kern="1200" dirty="0" smtClean="0">
                <a:solidFill>
                  <a:schemeClr val="tx1"/>
                </a:solidFill>
                <a:effectLst/>
                <a:latin typeface="+mn-lt"/>
                <a:ea typeface="+mn-ea"/>
                <a:cs typeface="+mn-cs"/>
              </a:rPr>
              <a:t>en fonction des connaissances que l’on fournit au système.</a:t>
            </a:r>
          </a:p>
          <a:p>
            <a:r>
              <a:rPr lang="fr-FR" sz="1100" kern="1200" dirty="0" smtClean="0">
                <a:solidFill>
                  <a:schemeClr val="tx1"/>
                </a:solidFill>
                <a:effectLst/>
                <a:latin typeface="+mn-lt"/>
                <a:ea typeface="+mn-ea"/>
                <a:cs typeface="+mn-cs"/>
              </a:rPr>
              <a:t>Le second outil permet de </a:t>
            </a:r>
            <a:r>
              <a:rPr lang="fr-FR" sz="1100" b="1" kern="1200" dirty="0" smtClean="0">
                <a:solidFill>
                  <a:schemeClr val="tx1"/>
                </a:solidFill>
                <a:effectLst/>
                <a:latin typeface="+mn-lt"/>
                <a:ea typeface="+mn-ea"/>
                <a:cs typeface="+mn-cs"/>
              </a:rPr>
              <a:t>générer un graphe </a:t>
            </a:r>
            <a:r>
              <a:rPr lang="fr-FR" sz="1100" kern="1200" dirty="0" smtClean="0">
                <a:solidFill>
                  <a:schemeClr val="tx1"/>
                </a:solidFill>
                <a:effectLst/>
                <a:latin typeface="+mn-lt"/>
                <a:ea typeface="+mn-ea"/>
                <a:cs typeface="+mn-cs"/>
              </a:rPr>
              <a:t>où les nœuds sont des </a:t>
            </a:r>
            <a:r>
              <a:rPr lang="fr-FR" sz="1100" b="1" kern="1200" dirty="0" smtClean="0">
                <a:solidFill>
                  <a:schemeClr val="tx1"/>
                </a:solidFill>
                <a:effectLst/>
                <a:latin typeface="+mn-lt"/>
                <a:ea typeface="+mn-ea"/>
                <a:cs typeface="+mn-cs"/>
              </a:rPr>
              <a:t>actions narratives </a:t>
            </a:r>
            <a:r>
              <a:rPr lang="fr-FR" sz="1100" kern="1200" dirty="0" smtClean="0">
                <a:solidFill>
                  <a:schemeClr val="tx1"/>
                </a:solidFill>
                <a:effectLst/>
                <a:latin typeface="+mn-lt"/>
                <a:ea typeface="+mn-ea"/>
                <a:cs typeface="+mn-cs"/>
              </a:rPr>
              <a:t>et les liens représentent les </a:t>
            </a:r>
            <a:r>
              <a:rPr lang="fr-FR" sz="1100" b="1" kern="1200" dirty="0" smtClean="0">
                <a:solidFill>
                  <a:schemeClr val="tx1"/>
                </a:solidFill>
                <a:effectLst/>
                <a:latin typeface="+mn-lt"/>
                <a:ea typeface="+mn-ea"/>
                <a:cs typeface="+mn-cs"/>
              </a:rPr>
              <a:t>relations de causalités.</a:t>
            </a:r>
          </a:p>
        </p:txBody>
      </p:sp>
    </p:spTree>
    <p:extLst>
      <p:ext uri="{BB962C8B-B14F-4D97-AF65-F5344CB8AC3E}">
        <p14:creationId xmlns:p14="http://schemas.microsoft.com/office/powerpoint/2010/main" val="1658766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FR" dirty="0" smtClean="0"/>
              <a:t>En </a:t>
            </a:r>
            <a:r>
              <a:rPr lang="fr-FR" dirty="0" err="1" smtClean="0"/>
              <a:t>conlu</a:t>
            </a:r>
            <a:endParaRPr lang="fr-FR" dirty="0" smtClean="0"/>
          </a:p>
          <a:p>
            <a:pPr lvl="0" rtl="0">
              <a:spcBef>
                <a:spcPts val="0"/>
              </a:spcBef>
              <a:buNone/>
            </a:pPr>
            <a:r>
              <a:rPr lang="fr-FR" dirty="0" smtClean="0"/>
              <a:t>*</a:t>
            </a:r>
            <a:r>
              <a:rPr lang="fr-FR" baseline="0" dirty="0" smtClean="0"/>
              <a:t> Interactions à définir (mais je vais surement voir pour utiliser le système de </a:t>
            </a:r>
            <a:r>
              <a:rPr lang="fr-FR" baseline="0" dirty="0" err="1" smtClean="0"/>
              <a:t>reco</a:t>
            </a:r>
            <a:r>
              <a:rPr lang="fr-FR" baseline="0" dirty="0" smtClean="0"/>
              <a:t> faciale)</a:t>
            </a:r>
          </a:p>
          <a:p>
            <a:pPr lvl="0" rtl="0">
              <a:spcBef>
                <a:spcPts val="0"/>
              </a:spcBef>
              <a:buNone/>
            </a:pPr>
            <a:r>
              <a:rPr lang="fr-FR" dirty="0" smtClean="0"/>
              <a:t>* En fonction des</a:t>
            </a:r>
            <a:r>
              <a:rPr lang="fr-FR" baseline="0" dirty="0" smtClean="0"/>
              <a:t> interactions </a:t>
            </a:r>
            <a:r>
              <a:rPr lang="fr-FR" baseline="0" dirty="0" err="1" smtClean="0"/>
              <a:t>teller</a:t>
            </a:r>
            <a:r>
              <a:rPr lang="fr-FR" baseline="0" dirty="0" smtClean="0"/>
              <a:t> va </a:t>
            </a:r>
            <a:r>
              <a:rPr lang="fr-FR" baseline="0" dirty="0" err="1" smtClean="0"/>
              <a:t>generer</a:t>
            </a:r>
            <a:r>
              <a:rPr lang="fr-FR" baseline="0" dirty="0" smtClean="0"/>
              <a:t> </a:t>
            </a:r>
            <a:r>
              <a:rPr lang="fr-FR" baseline="0" dirty="0" err="1" smtClean="0"/>
              <a:t>differents</a:t>
            </a:r>
            <a:r>
              <a:rPr lang="fr-FR" baseline="0" dirty="0" smtClean="0"/>
              <a:t> scénarios et va gérer les émotions personnages</a:t>
            </a:r>
          </a:p>
          <a:p>
            <a:pPr lvl="0" rtl="0">
              <a:spcBef>
                <a:spcPts val="0"/>
              </a:spcBef>
              <a:buNone/>
            </a:pPr>
            <a:r>
              <a:rPr lang="fr-FR" dirty="0" smtClean="0"/>
              <a:t>* En envoyant à </a:t>
            </a:r>
            <a:r>
              <a:rPr lang="fr-FR" dirty="0" err="1" smtClean="0"/>
              <a:t>hapfacs</a:t>
            </a:r>
            <a:r>
              <a:rPr lang="fr-FR" baseline="0" dirty="0" smtClean="0"/>
              <a:t> les expressions à générer et </a:t>
            </a:r>
            <a:r>
              <a:rPr lang="fr-FR" baseline="0" dirty="0" err="1" smtClean="0"/>
              <a:t>hapfacs</a:t>
            </a:r>
            <a:r>
              <a:rPr lang="fr-FR" baseline="0" dirty="0" smtClean="0"/>
              <a:t> va animer les personnages du jeu</a:t>
            </a:r>
          </a:p>
          <a:p>
            <a:pPr lvl="0" rtl="0">
              <a:spcBef>
                <a:spcPts val="0"/>
              </a:spcBef>
              <a:buNone/>
            </a:pPr>
            <a:endParaRPr lang="fr-FR" dirty="0" smtClean="0"/>
          </a:p>
          <a:p>
            <a:pPr lvl="0" rtl="0">
              <a:spcBef>
                <a:spcPts val="0"/>
              </a:spcBef>
              <a:buNone/>
            </a:pPr>
            <a:endParaRPr lang="fr-FR" dirty="0" smtClean="0"/>
          </a:p>
          <a:p>
            <a:pPr lvl="0" rtl="0">
              <a:spcBef>
                <a:spcPts val="0"/>
              </a:spcBef>
              <a:buNone/>
            </a:pPr>
            <a:r>
              <a:rPr lang="fr-FR" dirty="0" smtClean="0"/>
              <a:t>Teller gère l’histoire et les</a:t>
            </a:r>
            <a:r>
              <a:rPr lang="fr-FR" baseline="0" dirty="0" smtClean="0"/>
              <a:t> émotions que le personnage doit afficher. Il envoie donc les unités d’actions à </a:t>
            </a:r>
            <a:r>
              <a:rPr lang="fr-FR" baseline="0" dirty="0" err="1" smtClean="0"/>
              <a:t>hapfacs</a:t>
            </a:r>
            <a:r>
              <a:rPr lang="fr-FR" baseline="0" dirty="0" smtClean="0"/>
              <a:t> qui anime le personnage.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smtClean="0">
                <a:solidFill>
                  <a:schemeClr val="tx1"/>
                </a:solidFill>
                <a:latin typeface="+mn-lt"/>
                <a:ea typeface="+mn-ea"/>
                <a:cs typeface="+mn-cs"/>
              </a:rPr>
              <a:t>(The Facial Expression Generator accepts the outputs of the Nonverbal/Verbal Model and maps them to their appropriate </a:t>
            </a:r>
            <a:r>
              <a:rPr lang="en-US" sz="1100" b="0" i="0" u="none" strike="noStrike" kern="1200" baseline="0" dirty="0" err="1" smtClean="0">
                <a:solidFill>
                  <a:schemeClr val="tx1"/>
                </a:solidFill>
                <a:latin typeface="+mn-lt"/>
                <a:ea typeface="+mn-ea"/>
                <a:cs typeface="+mn-cs"/>
              </a:rPr>
              <a:t>AUs.</a:t>
            </a:r>
            <a:r>
              <a:rPr lang="en-US" sz="1100" b="0" i="0" u="none" strike="noStrike" kern="1200" baseline="0" dirty="0" smtClean="0">
                <a:solidFill>
                  <a:schemeClr val="tx1"/>
                </a:solidFill>
                <a:latin typeface="+mn-lt"/>
                <a:ea typeface="+mn-ea"/>
                <a:cs typeface="+mn-cs"/>
              </a:rPr>
              <a:t> The AUs are then passed to the </a:t>
            </a:r>
            <a:r>
              <a:rPr lang="en-US" sz="1100" b="0" i="0" u="none" strike="noStrike" kern="1200" baseline="0" dirty="0" err="1" smtClean="0">
                <a:solidFill>
                  <a:schemeClr val="tx1"/>
                </a:solidFill>
                <a:latin typeface="+mn-lt"/>
                <a:ea typeface="+mn-ea"/>
                <a:cs typeface="+mn-cs"/>
              </a:rPr>
              <a:t>HapFACS</a:t>
            </a:r>
            <a:r>
              <a:rPr lang="en-US" sz="1100" b="0" i="0" u="none" strike="noStrike" kern="1200" baseline="0" dirty="0" smtClean="0">
                <a:solidFill>
                  <a:schemeClr val="tx1"/>
                </a:solidFill>
                <a:latin typeface="+mn-lt"/>
                <a:ea typeface="+mn-ea"/>
                <a:cs typeface="+mn-cs"/>
              </a:rPr>
              <a:t> API to generate the emotional facial expressions on the character’s face.)</a:t>
            </a:r>
          </a:p>
          <a:p>
            <a:pPr lvl="0" rtl="0">
              <a:spcBef>
                <a:spcPts val="0"/>
              </a:spcBef>
              <a:buNone/>
            </a:pPr>
            <a:endParaRPr dirty="0"/>
          </a:p>
        </p:txBody>
      </p:sp>
    </p:spTree>
    <p:extLst>
      <p:ext uri="{BB962C8B-B14F-4D97-AF65-F5344CB8AC3E}">
        <p14:creationId xmlns:p14="http://schemas.microsoft.com/office/powerpoint/2010/main" val="3161106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5621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None/>
            </a:pPr>
            <a:r>
              <a:rPr lang="fr-FR" sz="1100" dirty="0" smtClean="0">
                <a:solidFill>
                  <a:srgbClr val="000000"/>
                </a:solidFill>
                <a:latin typeface="Georgia"/>
                <a:ea typeface="Georgia"/>
                <a:cs typeface="Georgia"/>
                <a:sym typeface="Georgia"/>
              </a:rPr>
              <a:t>[</a:t>
            </a:r>
            <a:r>
              <a:rPr lang="fr-FR" sz="1100" dirty="0" err="1" smtClean="0">
                <a:solidFill>
                  <a:schemeClr val="dk1"/>
                </a:solidFill>
                <a:latin typeface="Georgia"/>
                <a:ea typeface="Georgia"/>
                <a:cs typeface="Georgia"/>
                <a:sym typeface="Georgia"/>
              </a:rPr>
              <a:t>Amini</a:t>
            </a:r>
            <a:r>
              <a:rPr lang="fr-FR" sz="1100" baseline="0" dirty="0" smtClean="0">
                <a:solidFill>
                  <a:schemeClr val="dk1"/>
                </a:solidFill>
                <a:latin typeface="Georgia"/>
                <a:ea typeface="Georgia"/>
                <a:cs typeface="Georgia"/>
                <a:sym typeface="Georgia"/>
              </a:rPr>
              <a:t> and </a:t>
            </a:r>
            <a:r>
              <a:rPr lang="fr-FR" sz="1100" dirty="0" err="1" smtClean="0">
                <a:solidFill>
                  <a:srgbClr val="000000"/>
                </a:solidFill>
                <a:latin typeface="Georgia"/>
                <a:ea typeface="Georgia"/>
                <a:cs typeface="Georgia"/>
                <a:sym typeface="Georgia"/>
              </a:rPr>
              <a:t>Lisetti</a:t>
            </a:r>
            <a:r>
              <a:rPr lang="fr-FR" sz="1100" dirty="0" smtClean="0">
                <a:solidFill>
                  <a:schemeClr val="dk1"/>
                </a:solidFill>
                <a:latin typeface="Georgia"/>
                <a:ea typeface="Georgia"/>
                <a:cs typeface="Georgia"/>
                <a:sym typeface="Georgia"/>
              </a:rPr>
              <a:t>, 2013</a:t>
            </a:r>
            <a:r>
              <a:rPr lang="fr-FR" sz="1100" dirty="0" smtClean="0">
                <a:solidFill>
                  <a:srgbClr val="000000"/>
                </a:solidFill>
                <a:latin typeface="Georgia"/>
                <a:ea typeface="Georgia"/>
                <a:cs typeface="Georgia"/>
                <a:sym typeface="Georgia"/>
              </a:rPr>
              <a:t>] R. </a:t>
            </a:r>
            <a:r>
              <a:rPr lang="fr-FR" sz="1100" dirty="0" err="1" smtClean="0">
                <a:solidFill>
                  <a:srgbClr val="000000"/>
                </a:solidFill>
                <a:latin typeface="Georgia"/>
                <a:ea typeface="Georgia"/>
                <a:cs typeface="Georgia"/>
                <a:sym typeface="Georgia"/>
              </a:rPr>
              <a:t>Amini</a:t>
            </a:r>
            <a:r>
              <a:rPr lang="fr-FR" sz="1100" dirty="0" smtClean="0">
                <a:solidFill>
                  <a:srgbClr val="000000"/>
                </a:solidFill>
                <a:latin typeface="Georgia"/>
                <a:ea typeface="Georgia"/>
                <a:cs typeface="Georgia"/>
                <a:sym typeface="Georgia"/>
              </a:rPr>
              <a:t>, and C. </a:t>
            </a:r>
            <a:r>
              <a:rPr lang="fr-FR" sz="1100" dirty="0" err="1" smtClean="0">
                <a:solidFill>
                  <a:srgbClr val="000000"/>
                </a:solidFill>
                <a:latin typeface="Georgia"/>
                <a:ea typeface="Georgia"/>
                <a:cs typeface="Georgia"/>
                <a:sym typeface="Georgia"/>
              </a:rPr>
              <a:t>Lisetti</a:t>
            </a:r>
            <a:r>
              <a:rPr lang="fr-FR" sz="1100" dirty="0" smtClean="0">
                <a:solidFill>
                  <a:srgbClr val="000000"/>
                </a:solidFill>
                <a:latin typeface="Georgia"/>
                <a:ea typeface="Georgia"/>
                <a:cs typeface="Georgia"/>
                <a:sym typeface="Georgia"/>
              </a:rPr>
              <a:t> : </a:t>
            </a:r>
            <a:r>
              <a:rPr lang="fr-FR" sz="1100" b="1" dirty="0" err="1" smtClean="0">
                <a:solidFill>
                  <a:srgbClr val="000000"/>
                </a:solidFill>
                <a:latin typeface="Georgia"/>
                <a:ea typeface="Georgia"/>
                <a:cs typeface="Georgia"/>
                <a:sym typeface="Georgia"/>
              </a:rPr>
              <a:t>HapFACS</a:t>
            </a:r>
            <a:r>
              <a:rPr lang="fr-FR" sz="1100" b="1" dirty="0" smtClean="0">
                <a:solidFill>
                  <a:srgbClr val="000000"/>
                </a:solidFill>
                <a:latin typeface="Georgia"/>
                <a:ea typeface="Georgia"/>
                <a:cs typeface="Georgia"/>
                <a:sym typeface="Georgia"/>
              </a:rPr>
              <a:t>: an Open Source API/Software to </a:t>
            </a:r>
            <a:r>
              <a:rPr lang="fr-FR" sz="1100" b="1" dirty="0" err="1" smtClean="0">
                <a:solidFill>
                  <a:srgbClr val="000000"/>
                </a:solidFill>
                <a:latin typeface="Georgia"/>
                <a:ea typeface="Georgia"/>
                <a:cs typeface="Georgia"/>
                <a:sym typeface="Georgia"/>
              </a:rPr>
              <a:t>Generate</a:t>
            </a:r>
            <a:r>
              <a:rPr lang="fr-FR" sz="1100" b="1" dirty="0" smtClean="0">
                <a:solidFill>
                  <a:srgbClr val="000000"/>
                </a:solidFill>
                <a:latin typeface="Georgia"/>
                <a:ea typeface="Georgia"/>
                <a:cs typeface="Georgia"/>
                <a:sym typeface="Georgia"/>
              </a:rPr>
              <a:t> FACS-</a:t>
            </a:r>
            <a:r>
              <a:rPr lang="fr-FR" sz="1100" b="1" dirty="0" err="1" smtClean="0">
                <a:solidFill>
                  <a:srgbClr val="000000"/>
                </a:solidFill>
                <a:latin typeface="Georgia"/>
                <a:ea typeface="Georgia"/>
                <a:cs typeface="Georgia"/>
                <a:sym typeface="Georgia"/>
              </a:rPr>
              <a:t>Based</a:t>
            </a:r>
            <a:r>
              <a:rPr lang="fr-FR" sz="1100" b="1" dirty="0" smtClean="0">
                <a:solidFill>
                  <a:srgbClr val="000000"/>
                </a:solidFill>
                <a:latin typeface="Georgia"/>
                <a:ea typeface="Georgia"/>
                <a:cs typeface="Georgia"/>
                <a:sym typeface="Georgia"/>
              </a:rPr>
              <a:t> Expressions for ECA Animation and for Corpus </a:t>
            </a:r>
            <a:r>
              <a:rPr lang="fr-FR" sz="1100" b="1" dirty="0" err="1" smtClean="0">
                <a:solidFill>
                  <a:srgbClr val="000000"/>
                </a:solidFill>
                <a:latin typeface="Georgia"/>
                <a:ea typeface="Georgia"/>
                <a:cs typeface="Georgia"/>
                <a:sym typeface="Georgia"/>
              </a:rPr>
              <a:t>Generation</a:t>
            </a:r>
            <a:r>
              <a:rPr lang="fr-FR" sz="1100" dirty="0" smtClean="0">
                <a:solidFill>
                  <a:srgbClr val="000000"/>
                </a:solidFill>
                <a:latin typeface="Georgia"/>
                <a:ea typeface="Georgia"/>
                <a:cs typeface="Georgia"/>
                <a:sym typeface="Georgia"/>
              </a:rPr>
              <a:t> (2013)</a:t>
            </a:r>
          </a:p>
          <a:p>
            <a:pPr lvl="0" rtl="0">
              <a:spcBef>
                <a:spcPts val="600"/>
              </a:spcBef>
              <a:buNone/>
            </a:pPr>
            <a:endParaRPr lang="fr-FR" sz="1100" dirty="0" smtClean="0">
              <a:solidFill>
                <a:srgbClr val="000000"/>
              </a:solidFill>
              <a:latin typeface="Georgia"/>
              <a:ea typeface="Georgia"/>
              <a:cs typeface="Georgia"/>
              <a:sym typeface="Georgia"/>
            </a:endParaRPr>
          </a:p>
          <a:p>
            <a:pPr lvl="0" rtl="0">
              <a:spcBef>
                <a:spcPts val="600"/>
              </a:spcBef>
              <a:buNone/>
            </a:pPr>
            <a:r>
              <a:rPr lang="en-US" sz="1100" b="0" i="0" u="none" strike="noStrike" kern="1200" baseline="0" dirty="0" smtClean="0">
                <a:solidFill>
                  <a:schemeClr val="tx1"/>
                </a:solidFill>
                <a:latin typeface="+mn-lt"/>
                <a:ea typeface="+mn-ea"/>
                <a:cs typeface="+mn-cs"/>
              </a:rPr>
              <a:t>[Ekman and Friesen, 1977] P. Ekman and W. V. Friesen. </a:t>
            </a:r>
            <a:r>
              <a:rPr lang="en-US" sz="1100" b="1" i="0" u="none" strike="noStrike" kern="1200" baseline="0" dirty="0" smtClean="0">
                <a:solidFill>
                  <a:schemeClr val="tx1"/>
                </a:solidFill>
                <a:latin typeface="+mn-lt"/>
                <a:ea typeface="+mn-ea"/>
                <a:cs typeface="+mn-cs"/>
              </a:rPr>
              <a:t>Facial action coding system</a:t>
            </a:r>
            <a:r>
              <a:rPr lang="en-US" sz="1100" b="0" i="0" u="none" strike="noStrike" kern="1200" baseline="0" dirty="0" smtClean="0">
                <a:solidFill>
                  <a:schemeClr val="tx1"/>
                </a:solidFill>
                <a:latin typeface="+mn-lt"/>
                <a:ea typeface="+mn-ea"/>
                <a:cs typeface="+mn-cs"/>
              </a:rPr>
              <a:t>. 1977.</a:t>
            </a:r>
          </a:p>
          <a:p>
            <a:pPr lvl="0" rtl="0">
              <a:spcBef>
                <a:spcPts val="600"/>
              </a:spcBef>
              <a:buNone/>
            </a:pPr>
            <a:endParaRPr lang="fr-FR" sz="1100" dirty="0" smtClean="0">
              <a:solidFill>
                <a:srgbClr val="000000"/>
              </a:solidFill>
              <a:latin typeface="Georgia"/>
              <a:ea typeface="Georgia"/>
              <a:cs typeface="Georgia"/>
              <a:sym typeface="Georgia"/>
            </a:endParaRPr>
          </a:p>
          <a:p>
            <a:r>
              <a:rPr lang="fr-FR" sz="1100" dirty="0" smtClean="0">
                <a:solidFill>
                  <a:srgbClr val="000000"/>
                </a:solidFill>
                <a:latin typeface="Georgia"/>
                <a:ea typeface="Georgia"/>
                <a:cs typeface="Georgia"/>
                <a:sym typeface="Georgia"/>
              </a:rPr>
              <a:t>[</a:t>
            </a:r>
            <a:r>
              <a:rPr lang="fr-FR" sz="1100" dirty="0" smtClean="0">
                <a:solidFill>
                  <a:schemeClr val="dk1"/>
                </a:solidFill>
                <a:latin typeface="Georgia"/>
                <a:ea typeface="Georgia"/>
                <a:cs typeface="Georgia"/>
                <a:sym typeface="Georgia"/>
              </a:rPr>
              <a:t>Fernández-Aranda et al., 2012</a:t>
            </a:r>
            <a:r>
              <a:rPr lang="fr-FR" sz="1100" dirty="0" smtClean="0">
                <a:solidFill>
                  <a:srgbClr val="000000"/>
                </a:solidFill>
                <a:latin typeface="Georgia"/>
                <a:ea typeface="Georgia"/>
                <a:cs typeface="Georgia"/>
                <a:sym typeface="Georgia"/>
              </a:rPr>
              <a:t>] F. Fernández-Aranda, </a:t>
            </a:r>
            <a:r>
              <a:rPr lang="fr-FR" sz="1100" b="0" i="0" u="none" strike="noStrike" kern="1200" baseline="0" dirty="0" smtClean="0">
                <a:solidFill>
                  <a:schemeClr val="tx1"/>
                </a:solidFill>
                <a:latin typeface="+mn-lt"/>
                <a:ea typeface="+mn-ea"/>
                <a:cs typeface="+mn-cs"/>
              </a:rPr>
              <a:t>S. </a:t>
            </a:r>
            <a:r>
              <a:rPr lang="fr-FR" sz="1100" b="0" i="0" u="none" strike="noStrike" kern="1200" baseline="0" dirty="0" err="1" smtClean="0">
                <a:solidFill>
                  <a:schemeClr val="tx1"/>
                </a:solidFill>
                <a:latin typeface="+mn-lt"/>
                <a:ea typeface="+mn-ea"/>
                <a:cs typeface="+mn-cs"/>
              </a:rPr>
              <a:t>Jimnez</a:t>
            </a:r>
            <a:r>
              <a:rPr lang="fr-FR" sz="1100" b="0" i="0" u="none" strike="noStrike" kern="1200" baseline="0" dirty="0" smtClean="0">
                <a:solidFill>
                  <a:schemeClr val="tx1"/>
                </a:solidFill>
                <a:latin typeface="+mn-lt"/>
                <a:ea typeface="+mn-ea"/>
                <a:cs typeface="+mn-cs"/>
              </a:rPr>
              <a:t>-Murcia, J. J. </a:t>
            </a:r>
            <a:r>
              <a:rPr lang="fr-FR" sz="1100" b="0" i="0" u="none" strike="noStrike" kern="1200" baseline="0" dirty="0" err="1" smtClean="0">
                <a:solidFill>
                  <a:schemeClr val="tx1"/>
                </a:solidFill>
                <a:latin typeface="+mn-lt"/>
                <a:ea typeface="+mn-ea"/>
                <a:cs typeface="+mn-cs"/>
              </a:rPr>
              <a:t>Santamara</a:t>
            </a:r>
            <a:r>
              <a:rPr lang="fr-FR" sz="1100" b="0" i="0" u="none" strike="noStrike" kern="1200" baseline="0" dirty="0" smtClean="0">
                <a:solidFill>
                  <a:schemeClr val="tx1"/>
                </a:solidFill>
                <a:latin typeface="+mn-lt"/>
                <a:ea typeface="+mn-ea"/>
                <a:cs typeface="+mn-cs"/>
              </a:rPr>
              <a:t>, K. </a:t>
            </a:r>
            <a:r>
              <a:rPr lang="fr-FR" sz="1100" b="0" i="0" u="none" strike="noStrike" kern="1200" baseline="0" dirty="0" err="1" smtClean="0">
                <a:solidFill>
                  <a:schemeClr val="tx1"/>
                </a:solidFill>
                <a:latin typeface="+mn-lt"/>
                <a:ea typeface="+mn-ea"/>
                <a:cs typeface="+mn-cs"/>
              </a:rPr>
              <a:t>Gunnard</a:t>
            </a:r>
            <a:r>
              <a:rPr lang="fr-FR" sz="1100" b="0" i="0" u="none" strike="noStrike" kern="1200" baseline="0" dirty="0" smtClean="0">
                <a:solidFill>
                  <a:schemeClr val="tx1"/>
                </a:solidFill>
                <a:latin typeface="+mn-lt"/>
                <a:ea typeface="+mn-ea"/>
                <a:cs typeface="+mn-cs"/>
              </a:rPr>
              <a:t>, A. Soto, E. </a:t>
            </a:r>
            <a:r>
              <a:rPr lang="fr-FR" sz="1100" b="0" i="0" u="none" strike="noStrike" kern="1200" baseline="0" dirty="0" err="1" smtClean="0">
                <a:solidFill>
                  <a:schemeClr val="tx1"/>
                </a:solidFill>
                <a:latin typeface="+mn-lt"/>
                <a:ea typeface="+mn-ea"/>
                <a:cs typeface="+mn-cs"/>
              </a:rPr>
              <a:t>Kalapanidas</a:t>
            </a:r>
            <a:r>
              <a:rPr lang="fr-FR" sz="1100" b="0" i="0" u="none" strike="noStrike" kern="1200" baseline="0" dirty="0" smtClean="0">
                <a:solidFill>
                  <a:schemeClr val="tx1"/>
                </a:solidFill>
                <a:latin typeface="+mn-lt"/>
                <a:ea typeface="+mn-ea"/>
                <a:cs typeface="+mn-cs"/>
              </a:rPr>
              <a:t> and E. </a:t>
            </a:r>
            <a:r>
              <a:rPr lang="fr-FR" sz="1100" b="0" i="0" u="none" strike="noStrike" kern="1200" baseline="0" dirty="0" err="1" smtClean="0">
                <a:solidFill>
                  <a:schemeClr val="tx1"/>
                </a:solidFill>
                <a:latin typeface="+mn-lt"/>
                <a:ea typeface="+mn-ea"/>
                <a:cs typeface="+mn-cs"/>
              </a:rPr>
              <a:t>Penelo</a:t>
            </a:r>
            <a:r>
              <a:rPr lang="fr-FR" sz="1100" b="0" i="0" u="none" strike="noStrike" kern="1200" baseline="0" dirty="0" smtClean="0">
                <a:solidFill>
                  <a:schemeClr val="tx1"/>
                </a:solidFill>
                <a:latin typeface="+mn-lt"/>
                <a:ea typeface="+mn-ea"/>
                <a:cs typeface="+mn-cs"/>
              </a:rPr>
              <a:t> </a:t>
            </a:r>
            <a:r>
              <a:rPr lang="fr-FR" sz="1100" dirty="0" smtClean="0">
                <a:solidFill>
                  <a:srgbClr val="000000"/>
                </a:solidFill>
                <a:latin typeface="Georgia"/>
                <a:ea typeface="Georgia"/>
                <a:cs typeface="Georgia"/>
                <a:sym typeface="Georgia"/>
              </a:rPr>
              <a:t>: </a:t>
            </a:r>
            <a:r>
              <a:rPr lang="fr-FR" sz="1100" b="1" dirty="0" err="1" smtClean="0">
                <a:solidFill>
                  <a:srgbClr val="000000"/>
                </a:solidFill>
                <a:latin typeface="Georgia"/>
                <a:ea typeface="Georgia"/>
                <a:cs typeface="Georgia"/>
                <a:sym typeface="Georgia"/>
              </a:rPr>
              <a:t>Video</a:t>
            </a:r>
            <a:r>
              <a:rPr lang="fr-FR" sz="1100" b="1" dirty="0" smtClean="0">
                <a:solidFill>
                  <a:srgbClr val="000000"/>
                </a:solidFill>
                <a:latin typeface="Georgia"/>
                <a:ea typeface="Georgia"/>
                <a:cs typeface="Georgia"/>
                <a:sym typeface="Georgia"/>
              </a:rPr>
              <a:t> </a:t>
            </a:r>
            <a:r>
              <a:rPr lang="fr-FR" sz="1100" b="1" dirty="0" err="1" smtClean="0">
                <a:solidFill>
                  <a:srgbClr val="000000"/>
                </a:solidFill>
                <a:latin typeface="Georgia"/>
                <a:ea typeface="Georgia"/>
                <a:cs typeface="Georgia"/>
                <a:sym typeface="Georgia"/>
              </a:rPr>
              <a:t>games</a:t>
            </a:r>
            <a:r>
              <a:rPr lang="fr-FR" sz="1100" b="1" dirty="0" smtClean="0">
                <a:solidFill>
                  <a:srgbClr val="000000"/>
                </a:solidFill>
                <a:latin typeface="Georgia"/>
                <a:ea typeface="Georgia"/>
                <a:cs typeface="Georgia"/>
                <a:sym typeface="Georgia"/>
              </a:rPr>
              <a:t> as a </a:t>
            </a:r>
            <a:r>
              <a:rPr lang="fr-FR" sz="1100" b="1" dirty="0" err="1" smtClean="0">
                <a:solidFill>
                  <a:srgbClr val="000000"/>
                </a:solidFill>
                <a:latin typeface="Georgia"/>
                <a:ea typeface="Georgia"/>
                <a:cs typeface="Georgia"/>
                <a:sym typeface="Georgia"/>
              </a:rPr>
              <a:t>complementary</a:t>
            </a:r>
            <a:r>
              <a:rPr lang="fr-FR" sz="1100" b="1" dirty="0" smtClean="0">
                <a:solidFill>
                  <a:srgbClr val="000000"/>
                </a:solidFill>
                <a:latin typeface="Georgia"/>
                <a:ea typeface="Georgia"/>
                <a:cs typeface="Georgia"/>
                <a:sym typeface="Georgia"/>
              </a:rPr>
              <a:t> </a:t>
            </a:r>
            <a:r>
              <a:rPr lang="fr-FR" sz="1100" b="1" dirty="0" err="1" smtClean="0">
                <a:solidFill>
                  <a:srgbClr val="000000"/>
                </a:solidFill>
                <a:latin typeface="Georgia"/>
                <a:ea typeface="Georgia"/>
                <a:cs typeface="Georgia"/>
                <a:sym typeface="Georgia"/>
              </a:rPr>
              <a:t>therapy</a:t>
            </a:r>
            <a:r>
              <a:rPr lang="fr-FR" sz="1100" b="1" dirty="0" smtClean="0">
                <a:solidFill>
                  <a:srgbClr val="000000"/>
                </a:solidFill>
                <a:latin typeface="Georgia"/>
                <a:ea typeface="Georgia"/>
                <a:cs typeface="Georgia"/>
                <a:sym typeface="Georgia"/>
              </a:rPr>
              <a:t> </a:t>
            </a:r>
            <a:r>
              <a:rPr lang="fr-FR" sz="1100" b="1" dirty="0" err="1" smtClean="0">
                <a:solidFill>
                  <a:srgbClr val="000000"/>
                </a:solidFill>
                <a:latin typeface="Georgia"/>
                <a:ea typeface="Georgia"/>
                <a:cs typeface="Georgia"/>
                <a:sym typeface="Georgia"/>
              </a:rPr>
              <a:t>tool</a:t>
            </a:r>
            <a:r>
              <a:rPr lang="fr-FR" sz="1100" b="1" dirty="0" smtClean="0">
                <a:solidFill>
                  <a:srgbClr val="000000"/>
                </a:solidFill>
                <a:latin typeface="Georgia"/>
                <a:ea typeface="Georgia"/>
                <a:cs typeface="Georgia"/>
                <a:sym typeface="Georgia"/>
              </a:rPr>
              <a:t> in mental </a:t>
            </a:r>
            <a:r>
              <a:rPr lang="fr-FR" sz="1100" b="1" dirty="0" err="1" smtClean="0">
                <a:solidFill>
                  <a:srgbClr val="000000"/>
                </a:solidFill>
                <a:latin typeface="Georgia"/>
                <a:ea typeface="Georgia"/>
                <a:cs typeface="Georgia"/>
                <a:sym typeface="Georgia"/>
              </a:rPr>
              <a:t>disorders</a:t>
            </a:r>
            <a:r>
              <a:rPr lang="fr-FR" sz="1100" b="1" dirty="0" smtClean="0">
                <a:solidFill>
                  <a:srgbClr val="000000"/>
                </a:solidFill>
                <a:latin typeface="Georgia"/>
                <a:ea typeface="Georgia"/>
                <a:cs typeface="Georgia"/>
                <a:sym typeface="Georgia"/>
              </a:rPr>
              <a:t>. </a:t>
            </a:r>
            <a:r>
              <a:rPr lang="fr-FR" sz="1100" dirty="0" smtClean="0">
                <a:solidFill>
                  <a:srgbClr val="000000"/>
                </a:solidFill>
                <a:latin typeface="Georgia"/>
                <a:ea typeface="Georgia"/>
                <a:cs typeface="Georgia"/>
                <a:sym typeface="Georgia"/>
              </a:rPr>
              <a:t>J Ment </a:t>
            </a:r>
            <a:r>
              <a:rPr lang="fr-FR" sz="1100" dirty="0" err="1" smtClean="0">
                <a:solidFill>
                  <a:srgbClr val="000000"/>
                </a:solidFill>
                <a:latin typeface="Georgia"/>
                <a:ea typeface="Georgia"/>
                <a:cs typeface="Georgia"/>
                <a:sym typeface="Georgia"/>
              </a:rPr>
              <a:t>Health</a:t>
            </a:r>
            <a:r>
              <a:rPr lang="fr-FR" sz="1100" dirty="0" smtClean="0">
                <a:solidFill>
                  <a:srgbClr val="000000"/>
                </a:solidFill>
                <a:latin typeface="Georgia"/>
                <a:ea typeface="Georgia"/>
                <a:cs typeface="Georgia"/>
                <a:sym typeface="Georgia"/>
              </a:rPr>
              <a:t>. 2012 Aug;21(4):364-74</a:t>
            </a:r>
          </a:p>
          <a:p>
            <a:pPr rtl="0">
              <a:spcBef>
                <a:spcPts val="600"/>
              </a:spcBef>
              <a:buNone/>
            </a:pPr>
            <a:endParaRPr lang="fr-FR" sz="1100" dirty="0" smtClean="0">
              <a:solidFill>
                <a:srgbClr val="000000"/>
              </a:solidFill>
              <a:latin typeface="Georgia"/>
              <a:ea typeface="Georgia"/>
              <a:cs typeface="Georgia"/>
              <a:sym typeface="Georgia"/>
            </a:endParaRPr>
          </a:p>
          <a:p>
            <a:r>
              <a:rPr lang="en-US" sz="1100" b="0" i="0" u="none" strike="noStrike" kern="1200" baseline="0" dirty="0" smtClean="0">
                <a:solidFill>
                  <a:schemeClr val="tx1"/>
                </a:solidFill>
                <a:latin typeface="+mn-lt"/>
                <a:ea typeface="+mn-ea"/>
                <a:cs typeface="+mn-cs"/>
              </a:rPr>
              <a:t>[Kato, 2010] P. M. Kato. </a:t>
            </a:r>
            <a:r>
              <a:rPr lang="en-US" sz="1100" b="1" i="0" u="none" strike="noStrike" kern="1200" baseline="0" dirty="0" smtClean="0">
                <a:solidFill>
                  <a:schemeClr val="tx1"/>
                </a:solidFill>
                <a:latin typeface="+mn-lt"/>
                <a:ea typeface="+mn-ea"/>
                <a:cs typeface="+mn-cs"/>
              </a:rPr>
              <a:t>Video games in health care: Closing the gap</a:t>
            </a:r>
            <a:r>
              <a:rPr lang="en-US" sz="1100" b="0" i="0" u="none" strike="noStrike" kern="1200" baseline="0" dirty="0" smtClean="0">
                <a:solidFill>
                  <a:schemeClr val="tx1"/>
                </a:solidFill>
                <a:latin typeface="+mn-lt"/>
                <a:ea typeface="+mn-ea"/>
                <a:cs typeface="+mn-cs"/>
              </a:rPr>
              <a:t>. Review of General Psychology, </a:t>
            </a:r>
            <a:r>
              <a:rPr lang="fr-FR" sz="1100" b="0" i="0" u="none" strike="noStrike" kern="1200" baseline="0" dirty="0" smtClean="0">
                <a:solidFill>
                  <a:schemeClr val="tx1"/>
                </a:solidFill>
                <a:latin typeface="+mn-lt"/>
                <a:ea typeface="+mn-ea"/>
                <a:cs typeface="+mn-cs"/>
              </a:rPr>
              <a:t>14(2):113-121, 2010.</a:t>
            </a:r>
          </a:p>
          <a:p>
            <a:endParaRPr lang="fr-FR" sz="1100" b="0" i="0" u="none" strike="noStrike" kern="1200" baseline="0" dirty="0" smtClean="0">
              <a:solidFill>
                <a:schemeClr val="tx1"/>
              </a:solidFill>
              <a:latin typeface="+mn-lt"/>
              <a:ea typeface="+mn-ea"/>
              <a:cs typeface="+mn-cs"/>
              <a:sym typeface="Georgia"/>
            </a:endParaRPr>
          </a:p>
          <a:p>
            <a:r>
              <a:rPr lang="en-US" sz="1100" b="0" i="0" u="none" strike="noStrike" kern="1200" baseline="0" dirty="0" smtClean="0">
                <a:solidFill>
                  <a:schemeClr val="tx1"/>
                </a:solidFill>
                <a:latin typeface="+mn-lt"/>
                <a:ea typeface="+mn-ea"/>
                <a:cs typeface="+mn-cs"/>
              </a:rPr>
              <a:t>[Kim and Kim, 2011 ] J.-J. Kim and J. Kim. </a:t>
            </a:r>
            <a:r>
              <a:rPr lang="en-US" sz="1100" b="1" i="0" u="none" strike="noStrike" kern="1200" baseline="0" dirty="0" smtClean="0">
                <a:solidFill>
                  <a:schemeClr val="tx1"/>
                </a:solidFill>
                <a:latin typeface="+mn-lt"/>
                <a:ea typeface="+mn-ea"/>
                <a:cs typeface="+mn-cs"/>
              </a:rPr>
              <a:t>Virtual reality-based assessment of social skills and its application to </a:t>
            </a:r>
            <a:r>
              <a:rPr lang="fr-FR" sz="1100" b="1" i="0" u="none" strike="noStrike" kern="1200" baseline="0" dirty="0" smtClean="0">
                <a:solidFill>
                  <a:schemeClr val="tx1"/>
                </a:solidFill>
                <a:latin typeface="+mn-lt"/>
                <a:ea typeface="+mn-ea"/>
                <a:cs typeface="+mn-cs"/>
              </a:rPr>
              <a:t>mental </a:t>
            </a:r>
            <a:r>
              <a:rPr lang="fr-FR" sz="1100" b="1" i="0" u="none" strike="noStrike" kern="1200" baseline="0" dirty="0" err="1" smtClean="0">
                <a:solidFill>
                  <a:schemeClr val="tx1"/>
                </a:solidFill>
                <a:latin typeface="+mn-lt"/>
                <a:ea typeface="+mn-ea"/>
                <a:cs typeface="+mn-cs"/>
              </a:rPr>
              <a:t>illnesses</a:t>
            </a:r>
            <a:r>
              <a:rPr lang="fr-FR" sz="1100" b="0" i="0" u="none" strike="noStrike" kern="1200" baseline="0" dirty="0" smtClean="0">
                <a:solidFill>
                  <a:schemeClr val="tx1"/>
                </a:solidFill>
                <a:latin typeface="+mn-lt"/>
                <a:ea typeface="+mn-ea"/>
                <a:cs typeface="+mn-cs"/>
              </a:rPr>
              <a:t>. Virtual Reality, pages 485-500, 2011.</a:t>
            </a:r>
            <a:endParaRPr lang="fr-FR" sz="1100" dirty="0" smtClean="0">
              <a:solidFill>
                <a:srgbClr val="000000"/>
              </a:solidFill>
              <a:latin typeface="Georgia"/>
              <a:ea typeface="Georgia"/>
              <a:cs typeface="Georgia"/>
              <a:sym typeface="Georgia"/>
            </a:endParaRPr>
          </a:p>
          <a:p>
            <a:pPr rtl="0">
              <a:spcBef>
                <a:spcPts val="600"/>
              </a:spcBef>
              <a:buNone/>
            </a:pPr>
            <a:endParaRPr lang="fr-FR" sz="1100" dirty="0" smtClean="0">
              <a:latin typeface="Georgia"/>
              <a:ea typeface="Georgia"/>
              <a:cs typeface="Georgia"/>
              <a:sym typeface="Georgia"/>
            </a:endParaRPr>
          </a:p>
          <a:p>
            <a:pPr lvl="0" rtl="0">
              <a:spcBef>
                <a:spcPts val="600"/>
              </a:spcBef>
              <a:buNone/>
            </a:pPr>
            <a:r>
              <a:rPr lang="fr-FR" sz="1100" dirty="0" smtClean="0">
                <a:solidFill>
                  <a:schemeClr val="dk1"/>
                </a:solidFill>
                <a:latin typeface="Georgia"/>
                <a:ea typeface="Georgia"/>
                <a:cs typeface="Georgia"/>
                <a:sym typeface="Georgia"/>
              </a:rPr>
              <a:t>[</a:t>
            </a:r>
            <a:r>
              <a:rPr lang="fr-FR" sz="1100" dirty="0" err="1" smtClean="0">
                <a:solidFill>
                  <a:schemeClr val="dk1"/>
                </a:solidFill>
                <a:latin typeface="Georgia"/>
                <a:ea typeface="Georgia"/>
                <a:cs typeface="Georgia"/>
                <a:sym typeface="Georgia"/>
              </a:rPr>
              <a:t>Liberman</a:t>
            </a:r>
            <a:r>
              <a:rPr lang="fr-FR" sz="1100" dirty="0" smtClean="0">
                <a:solidFill>
                  <a:schemeClr val="dk1"/>
                </a:solidFill>
                <a:latin typeface="Georgia"/>
                <a:ea typeface="Georgia"/>
                <a:cs typeface="Georgia"/>
                <a:sym typeface="Georgia"/>
              </a:rPr>
              <a:t>, 2005] R. P. </a:t>
            </a:r>
            <a:r>
              <a:rPr lang="fr-FR" sz="1100" dirty="0" err="1" smtClean="0">
                <a:solidFill>
                  <a:schemeClr val="dk1"/>
                </a:solidFill>
                <a:latin typeface="Georgia"/>
                <a:ea typeface="Georgia"/>
                <a:cs typeface="Georgia"/>
                <a:sym typeface="Georgia"/>
              </a:rPr>
              <a:t>Liberman</a:t>
            </a:r>
            <a:r>
              <a:rPr lang="fr-FR" sz="1100" dirty="0" smtClean="0">
                <a:solidFill>
                  <a:schemeClr val="dk1"/>
                </a:solidFill>
                <a:latin typeface="Georgia"/>
                <a:ea typeface="Georgia"/>
                <a:cs typeface="Georgia"/>
                <a:sym typeface="Georgia"/>
              </a:rPr>
              <a:t> : </a:t>
            </a:r>
            <a:r>
              <a:rPr lang="fr-FR" sz="1100" b="1" dirty="0" smtClean="0">
                <a:solidFill>
                  <a:schemeClr val="dk1"/>
                </a:solidFill>
                <a:latin typeface="Georgia"/>
                <a:ea typeface="Georgia"/>
                <a:cs typeface="Georgia"/>
                <a:sym typeface="Georgia"/>
              </a:rPr>
              <a:t>Entrainement aux habiletés sociales pour les patients psychiatriques. </a:t>
            </a:r>
            <a:r>
              <a:rPr lang="fr-FR" sz="1100" dirty="0" smtClean="0">
                <a:solidFill>
                  <a:schemeClr val="dk1"/>
                </a:solidFill>
                <a:latin typeface="Georgia"/>
                <a:ea typeface="Georgia"/>
                <a:cs typeface="Georgia"/>
                <a:sym typeface="Georgia"/>
              </a:rPr>
              <a:t>Retz (2005) ISBN : 2725624398.</a:t>
            </a:r>
          </a:p>
          <a:p>
            <a:pPr lvl="0" rtl="0">
              <a:spcBef>
                <a:spcPts val="600"/>
              </a:spcBef>
              <a:buNone/>
            </a:pPr>
            <a:endParaRPr lang="fr-FR" sz="1100" dirty="0" smtClean="0">
              <a:solidFill>
                <a:srgbClr val="000000"/>
              </a:solidFill>
              <a:latin typeface="Georgia"/>
              <a:ea typeface="Georgia"/>
              <a:cs typeface="Georgia"/>
              <a:sym typeface="Georgia"/>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fr-FR" sz="1100" dirty="0" smtClean="0">
                <a:solidFill>
                  <a:srgbClr val="000000"/>
                </a:solidFill>
                <a:latin typeface="Georgia"/>
                <a:ea typeface="Georgia"/>
                <a:cs typeface="Georgia"/>
                <a:sym typeface="Georgia"/>
              </a:rPr>
              <a:t>[</a:t>
            </a:r>
            <a:r>
              <a:rPr lang="fr-FR" sz="1100" dirty="0" err="1" smtClean="0">
                <a:solidFill>
                  <a:schemeClr val="dk1"/>
                </a:solidFill>
                <a:latin typeface="Georgia"/>
                <a:ea typeface="Georgia"/>
                <a:cs typeface="Georgia"/>
                <a:sym typeface="Georgia"/>
              </a:rPr>
              <a:t>Lisetti</a:t>
            </a:r>
            <a:r>
              <a:rPr lang="fr-FR" sz="1100" dirty="0" smtClean="0">
                <a:solidFill>
                  <a:schemeClr val="dk1"/>
                </a:solidFill>
                <a:latin typeface="Georgia"/>
                <a:ea typeface="Georgia"/>
                <a:cs typeface="Georgia"/>
                <a:sym typeface="Georgia"/>
              </a:rPr>
              <a:t> et al., 2013</a:t>
            </a:r>
            <a:r>
              <a:rPr lang="fr-FR" sz="1100" dirty="0" smtClean="0">
                <a:solidFill>
                  <a:srgbClr val="000000"/>
                </a:solidFill>
                <a:latin typeface="Georgia"/>
                <a:ea typeface="Georgia"/>
                <a:cs typeface="Georgia"/>
                <a:sym typeface="Georgia"/>
              </a:rPr>
              <a:t>] </a:t>
            </a:r>
            <a:r>
              <a:rPr lang="it-IT" sz="1100" b="0" i="0" u="none" strike="noStrike" kern="1200" baseline="0" dirty="0" smtClean="0">
                <a:solidFill>
                  <a:schemeClr val="tx1"/>
                </a:solidFill>
                <a:latin typeface="+mn-lt"/>
                <a:ea typeface="+mn-ea"/>
                <a:cs typeface="+mn-cs"/>
              </a:rPr>
              <a:t>C. Lisetti, R. Amini, U. Yasavur and N. Rishe </a:t>
            </a:r>
            <a:r>
              <a:rPr lang="fr-FR" sz="1100" dirty="0" smtClean="0">
                <a:solidFill>
                  <a:srgbClr val="000000"/>
                </a:solidFill>
                <a:latin typeface="Georgia"/>
                <a:ea typeface="Georgia"/>
                <a:cs typeface="Georgia"/>
                <a:sym typeface="Georgia"/>
              </a:rPr>
              <a:t>: </a:t>
            </a:r>
            <a:r>
              <a:rPr lang="fr-FR" sz="1100" b="1" dirty="0" smtClean="0">
                <a:solidFill>
                  <a:srgbClr val="000000"/>
                </a:solidFill>
                <a:latin typeface="Georgia"/>
                <a:ea typeface="Georgia"/>
                <a:cs typeface="Georgia"/>
                <a:sym typeface="Georgia"/>
              </a:rPr>
              <a:t>I Can Help You Change! An </a:t>
            </a:r>
            <a:r>
              <a:rPr lang="fr-FR" sz="1100" b="1" dirty="0" err="1" smtClean="0">
                <a:solidFill>
                  <a:srgbClr val="000000"/>
                </a:solidFill>
                <a:latin typeface="Georgia"/>
                <a:ea typeface="Georgia"/>
                <a:cs typeface="Georgia"/>
                <a:sym typeface="Georgia"/>
              </a:rPr>
              <a:t>Empathic</a:t>
            </a:r>
            <a:r>
              <a:rPr lang="fr-FR" sz="1100" b="1" dirty="0" smtClean="0">
                <a:solidFill>
                  <a:srgbClr val="000000"/>
                </a:solidFill>
                <a:latin typeface="Georgia"/>
                <a:ea typeface="Georgia"/>
                <a:cs typeface="Georgia"/>
                <a:sym typeface="Georgia"/>
              </a:rPr>
              <a:t> Virtual Agent </a:t>
            </a:r>
            <a:r>
              <a:rPr lang="fr-FR" sz="1100" b="1" dirty="0" err="1" smtClean="0">
                <a:solidFill>
                  <a:srgbClr val="000000"/>
                </a:solidFill>
                <a:latin typeface="Georgia"/>
                <a:ea typeface="Georgia"/>
                <a:cs typeface="Georgia"/>
                <a:sym typeface="Georgia"/>
              </a:rPr>
              <a:t>Delivers</a:t>
            </a:r>
            <a:r>
              <a:rPr lang="fr-FR" sz="1100" b="1" dirty="0" smtClean="0">
                <a:solidFill>
                  <a:srgbClr val="000000"/>
                </a:solidFill>
                <a:latin typeface="Georgia"/>
                <a:ea typeface="Georgia"/>
                <a:cs typeface="Georgia"/>
                <a:sym typeface="Georgia"/>
              </a:rPr>
              <a:t> </a:t>
            </a:r>
            <a:r>
              <a:rPr lang="fr-FR" sz="1100" b="1" dirty="0" err="1" smtClean="0">
                <a:solidFill>
                  <a:srgbClr val="000000"/>
                </a:solidFill>
                <a:latin typeface="Georgia"/>
                <a:ea typeface="Georgia"/>
                <a:cs typeface="Georgia"/>
                <a:sym typeface="Georgia"/>
              </a:rPr>
              <a:t>Behavior</a:t>
            </a:r>
            <a:r>
              <a:rPr lang="fr-FR" sz="1100" b="1" dirty="0" smtClean="0">
                <a:solidFill>
                  <a:srgbClr val="000000"/>
                </a:solidFill>
                <a:latin typeface="Georgia"/>
                <a:ea typeface="Georgia"/>
                <a:cs typeface="Georgia"/>
                <a:sym typeface="Georgia"/>
              </a:rPr>
              <a:t> Change </a:t>
            </a:r>
            <a:r>
              <a:rPr lang="fr-FR" sz="1100" b="1" dirty="0" err="1" smtClean="0">
                <a:solidFill>
                  <a:srgbClr val="000000"/>
                </a:solidFill>
                <a:latin typeface="Georgia"/>
                <a:ea typeface="Georgia"/>
                <a:cs typeface="Georgia"/>
                <a:sym typeface="Georgia"/>
              </a:rPr>
              <a:t>Health</a:t>
            </a:r>
            <a:r>
              <a:rPr lang="fr-FR" sz="1100" b="1" dirty="0" smtClean="0">
                <a:solidFill>
                  <a:srgbClr val="000000"/>
                </a:solidFill>
                <a:latin typeface="Georgia"/>
                <a:ea typeface="Georgia"/>
                <a:cs typeface="Georgia"/>
                <a:sym typeface="Georgia"/>
              </a:rPr>
              <a:t> Interventions</a:t>
            </a:r>
            <a:r>
              <a:rPr lang="fr-FR" sz="1100" dirty="0" smtClean="0">
                <a:solidFill>
                  <a:srgbClr val="000000"/>
                </a:solidFill>
                <a:latin typeface="Georgia"/>
                <a:ea typeface="Georgia"/>
                <a:cs typeface="Georgia"/>
                <a:sym typeface="Georgia"/>
              </a:rPr>
              <a:t> (2013)</a:t>
            </a:r>
          </a:p>
          <a:p>
            <a:pPr>
              <a:spcBef>
                <a:spcPts val="0"/>
              </a:spcBef>
              <a:buNone/>
            </a:pPr>
            <a:endParaRPr lang="fr-FR" dirty="0" smtClean="0"/>
          </a:p>
          <a:p>
            <a:pPr lvl="0" rtl="0">
              <a:spcBef>
                <a:spcPts val="600"/>
              </a:spcBef>
              <a:buNone/>
            </a:pPr>
            <a:r>
              <a:rPr lang="fr-FR" sz="1100" dirty="0" smtClean="0">
                <a:solidFill>
                  <a:schemeClr val="dk1"/>
                </a:solidFill>
                <a:latin typeface="Georgia"/>
                <a:ea typeface="Georgia"/>
                <a:cs typeface="Georgia"/>
                <a:sym typeface="Georgia"/>
              </a:rPr>
              <a:t>[Martens et al., 2013] </a:t>
            </a:r>
            <a:r>
              <a:rPr lang="pt-BR" sz="1100" b="0" i="0" u="none" strike="noStrike" kern="1200" baseline="0" dirty="0" smtClean="0">
                <a:solidFill>
                  <a:schemeClr val="tx1"/>
                </a:solidFill>
                <a:latin typeface="+mn-lt"/>
                <a:ea typeface="+mn-ea"/>
                <a:cs typeface="+mn-cs"/>
              </a:rPr>
              <a:t>C. Martens, A.-G. Bosser, J. F. Ferreira, and M. Cavazza </a:t>
            </a:r>
            <a:r>
              <a:rPr lang="fr-FR" sz="1100" dirty="0" smtClean="0">
                <a:solidFill>
                  <a:schemeClr val="dk1"/>
                </a:solidFill>
                <a:latin typeface="Georgia"/>
                <a:ea typeface="Georgia"/>
                <a:cs typeface="Georgia"/>
                <a:sym typeface="Georgia"/>
              </a:rPr>
              <a:t>: </a:t>
            </a:r>
            <a:r>
              <a:rPr lang="fr-FR" sz="1100" b="1" dirty="0" err="1" smtClean="0">
                <a:solidFill>
                  <a:schemeClr val="dk1"/>
                </a:solidFill>
                <a:latin typeface="Georgia"/>
                <a:ea typeface="Georgia"/>
                <a:cs typeface="Georgia"/>
                <a:sym typeface="Georgia"/>
              </a:rPr>
              <a:t>Linear</a:t>
            </a:r>
            <a:r>
              <a:rPr lang="fr-FR" sz="1100" b="1" dirty="0" smtClean="0">
                <a:solidFill>
                  <a:schemeClr val="dk1"/>
                </a:solidFill>
                <a:latin typeface="Georgia"/>
                <a:ea typeface="Georgia"/>
                <a:cs typeface="Georgia"/>
                <a:sym typeface="Georgia"/>
              </a:rPr>
              <a:t> </a:t>
            </a:r>
            <a:r>
              <a:rPr lang="fr-FR" sz="1100" b="1" dirty="0" err="1" smtClean="0">
                <a:solidFill>
                  <a:schemeClr val="dk1"/>
                </a:solidFill>
                <a:latin typeface="Georgia"/>
                <a:ea typeface="Georgia"/>
                <a:cs typeface="Georgia"/>
                <a:sym typeface="Georgia"/>
              </a:rPr>
              <a:t>logic</a:t>
            </a:r>
            <a:r>
              <a:rPr lang="fr-FR" sz="1100" b="1" dirty="0" smtClean="0">
                <a:solidFill>
                  <a:schemeClr val="dk1"/>
                </a:solidFill>
                <a:latin typeface="Georgia"/>
                <a:ea typeface="Georgia"/>
                <a:cs typeface="Georgia"/>
                <a:sym typeface="Georgia"/>
              </a:rPr>
              <a:t> </a:t>
            </a:r>
            <a:r>
              <a:rPr lang="fr-FR" sz="1100" b="1" dirty="0" err="1" smtClean="0">
                <a:solidFill>
                  <a:schemeClr val="dk1"/>
                </a:solidFill>
                <a:latin typeface="Georgia"/>
                <a:ea typeface="Georgia"/>
                <a:cs typeface="Georgia"/>
                <a:sym typeface="Georgia"/>
              </a:rPr>
              <a:t>programming</a:t>
            </a:r>
            <a:r>
              <a:rPr lang="fr-FR" sz="1100" b="1" dirty="0" smtClean="0">
                <a:solidFill>
                  <a:schemeClr val="dk1"/>
                </a:solidFill>
                <a:latin typeface="Georgia"/>
                <a:ea typeface="Georgia"/>
                <a:cs typeface="Georgia"/>
                <a:sym typeface="Georgia"/>
              </a:rPr>
              <a:t> for narrative </a:t>
            </a:r>
            <a:r>
              <a:rPr lang="fr-FR" sz="1100" b="1" dirty="0" err="1" smtClean="0">
                <a:solidFill>
                  <a:schemeClr val="dk1"/>
                </a:solidFill>
                <a:latin typeface="Georgia"/>
                <a:ea typeface="Georgia"/>
                <a:cs typeface="Georgia"/>
                <a:sym typeface="Georgia"/>
              </a:rPr>
              <a:t>generation</a:t>
            </a:r>
            <a:r>
              <a:rPr lang="fr-FR" sz="1100" b="1" dirty="0" smtClean="0">
                <a:solidFill>
                  <a:schemeClr val="dk1"/>
                </a:solidFill>
                <a:latin typeface="Georgia"/>
                <a:ea typeface="Georgia"/>
                <a:cs typeface="Georgia"/>
                <a:sym typeface="Georgia"/>
              </a:rPr>
              <a:t>.</a:t>
            </a:r>
            <a:r>
              <a:rPr lang="fr-FR" sz="1100" dirty="0" smtClean="0">
                <a:solidFill>
                  <a:schemeClr val="dk1"/>
                </a:solidFill>
                <a:latin typeface="Georgia"/>
                <a:ea typeface="Georgia"/>
                <a:cs typeface="Georgia"/>
                <a:sym typeface="Georgia"/>
              </a:rPr>
              <a:t> LPNMR 2013: 427-432.</a:t>
            </a:r>
          </a:p>
          <a:p>
            <a:pPr lvl="0" rtl="0">
              <a:spcBef>
                <a:spcPts val="600"/>
              </a:spcBef>
              <a:buNone/>
            </a:pPr>
            <a:endParaRPr lang="fr-FR" sz="1100" dirty="0" smtClean="0">
              <a:solidFill>
                <a:schemeClr val="dk1"/>
              </a:solidFill>
              <a:latin typeface="Georgia"/>
              <a:ea typeface="Georgia"/>
              <a:cs typeface="Georgia"/>
              <a:sym typeface="Georgia"/>
            </a:endParaRPr>
          </a:p>
          <a:p>
            <a:r>
              <a:rPr lang="en-US" sz="1100" b="0" i="0" u="none" strike="noStrike" kern="1200" baseline="0" dirty="0" smtClean="0">
                <a:solidFill>
                  <a:schemeClr val="tx1"/>
                </a:solidFill>
                <a:latin typeface="+mn-lt"/>
                <a:ea typeface="+mn-ea"/>
                <a:cs typeface="+mn-cs"/>
              </a:rPr>
              <a:t>[</a:t>
            </a:r>
            <a:r>
              <a:rPr lang="en-US" sz="1100" b="0" i="0" u="none" strike="noStrike" kern="1200" baseline="0" dirty="0" err="1" smtClean="0">
                <a:solidFill>
                  <a:schemeClr val="tx1"/>
                </a:solidFill>
                <a:latin typeface="+mn-lt"/>
                <a:ea typeface="+mn-ea"/>
                <a:cs typeface="+mn-cs"/>
              </a:rPr>
              <a:t>Pandzic</a:t>
            </a:r>
            <a:r>
              <a:rPr lang="en-US" sz="1100" b="0" i="0" u="none" strike="noStrike" kern="1200" baseline="0" dirty="0" smtClean="0">
                <a:solidFill>
                  <a:schemeClr val="tx1"/>
                </a:solidFill>
                <a:latin typeface="+mn-lt"/>
                <a:ea typeface="+mn-ea"/>
                <a:cs typeface="+mn-cs"/>
              </a:rPr>
              <a:t> and </a:t>
            </a:r>
            <a:r>
              <a:rPr lang="en-US" sz="1100" b="0" i="0" u="none" strike="noStrike" kern="1200" baseline="0" dirty="0" err="1" smtClean="0">
                <a:solidFill>
                  <a:schemeClr val="tx1"/>
                </a:solidFill>
                <a:latin typeface="+mn-lt"/>
                <a:ea typeface="+mn-ea"/>
                <a:cs typeface="+mn-cs"/>
              </a:rPr>
              <a:t>Forchheimer</a:t>
            </a:r>
            <a:r>
              <a:rPr lang="en-US" sz="1100" b="0" i="0" u="none" strike="noStrike" kern="1200" baseline="0" dirty="0" smtClean="0">
                <a:solidFill>
                  <a:schemeClr val="tx1"/>
                </a:solidFill>
                <a:latin typeface="+mn-lt"/>
                <a:ea typeface="+mn-ea"/>
                <a:cs typeface="+mn-cs"/>
              </a:rPr>
              <a:t>, 2003] I. S. </a:t>
            </a:r>
            <a:r>
              <a:rPr lang="en-US" sz="1100" b="0" i="0" u="none" strike="noStrike" kern="1200" baseline="0" dirty="0" err="1" smtClean="0">
                <a:solidFill>
                  <a:schemeClr val="tx1"/>
                </a:solidFill>
                <a:latin typeface="+mn-lt"/>
                <a:ea typeface="+mn-ea"/>
                <a:cs typeface="+mn-cs"/>
              </a:rPr>
              <a:t>Pandzic</a:t>
            </a:r>
            <a:r>
              <a:rPr lang="en-US" sz="1100" b="0" i="0" u="none" strike="noStrike" kern="1200" baseline="0" dirty="0" smtClean="0">
                <a:solidFill>
                  <a:schemeClr val="tx1"/>
                </a:solidFill>
                <a:latin typeface="+mn-lt"/>
                <a:ea typeface="+mn-ea"/>
                <a:cs typeface="+mn-cs"/>
              </a:rPr>
              <a:t> and R. </a:t>
            </a:r>
            <a:r>
              <a:rPr lang="en-US" sz="1100" b="0" i="0" u="none" strike="noStrike" kern="1200" baseline="0" dirty="0" err="1" smtClean="0">
                <a:solidFill>
                  <a:schemeClr val="tx1"/>
                </a:solidFill>
                <a:latin typeface="+mn-lt"/>
                <a:ea typeface="+mn-ea"/>
                <a:cs typeface="+mn-cs"/>
              </a:rPr>
              <a:t>Forchheimer</a:t>
            </a:r>
            <a:r>
              <a:rPr lang="en-US" sz="1100" b="0" i="0" u="none" strike="noStrike" kern="1200" baseline="0" dirty="0" smtClean="0">
                <a:solidFill>
                  <a:schemeClr val="tx1"/>
                </a:solidFill>
                <a:latin typeface="+mn-lt"/>
                <a:ea typeface="+mn-ea"/>
                <a:cs typeface="+mn-cs"/>
              </a:rPr>
              <a:t>. </a:t>
            </a:r>
            <a:r>
              <a:rPr lang="en-US" sz="1100" b="1" i="0" u="none" strike="noStrike" kern="1200" baseline="0" dirty="0" smtClean="0">
                <a:solidFill>
                  <a:schemeClr val="tx1"/>
                </a:solidFill>
                <a:latin typeface="+mn-lt"/>
                <a:ea typeface="+mn-ea"/>
                <a:cs typeface="+mn-cs"/>
              </a:rPr>
              <a:t>MPEG-4 Facial Animation: The Standard, Implementation and Applications</a:t>
            </a:r>
            <a:r>
              <a:rPr lang="en-US" sz="1100" b="0" i="0" u="none" strike="noStrike" kern="1200" baseline="0" dirty="0" smtClean="0">
                <a:solidFill>
                  <a:schemeClr val="tx1"/>
                </a:solidFill>
                <a:latin typeface="+mn-lt"/>
                <a:ea typeface="+mn-ea"/>
                <a:cs typeface="+mn-cs"/>
              </a:rPr>
              <a:t>. John Wiley &amp; Sons, Inc., New York, NY, USA, 2003.</a:t>
            </a:r>
            <a:endParaRPr lang="fr-FR" sz="1100" dirty="0" smtClean="0">
              <a:solidFill>
                <a:schemeClr val="dk1"/>
              </a:solidFill>
              <a:latin typeface="Georgia"/>
              <a:ea typeface="Georgia"/>
              <a:cs typeface="Georgia"/>
              <a:sym typeface="Georgia"/>
            </a:endParaRPr>
          </a:p>
          <a:p>
            <a:pPr lvl="0" rtl="0">
              <a:spcBef>
                <a:spcPts val="600"/>
              </a:spcBef>
              <a:buNone/>
            </a:pPr>
            <a:endParaRPr lang="fr-FR" sz="1100" dirty="0" smtClean="0">
              <a:solidFill>
                <a:schemeClr val="dk1"/>
              </a:solidFill>
              <a:latin typeface="Georgia"/>
              <a:ea typeface="Georgia"/>
              <a:cs typeface="Georgia"/>
              <a:sym typeface="Georgia"/>
            </a:endParaRPr>
          </a:p>
          <a:p>
            <a:pPr lvl="0" rtl="0">
              <a:spcBef>
                <a:spcPts val="600"/>
              </a:spcBef>
              <a:buNone/>
            </a:pPr>
            <a:r>
              <a:rPr lang="fr-FR" sz="1100" dirty="0" smtClean="0">
                <a:solidFill>
                  <a:schemeClr val="dk1"/>
                </a:solidFill>
                <a:latin typeface="Georgia"/>
                <a:ea typeface="Georgia"/>
                <a:cs typeface="Georgia"/>
                <a:sym typeface="Georgia"/>
              </a:rPr>
              <a:t>[</a:t>
            </a:r>
            <a:r>
              <a:rPr lang="fr-FR" sz="1100" dirty="0" err="1" smtClean="0">
                <a:solidFill>
                  <a:schemeClr val="dk1"/>
                </a:solidFill>
                <a:latin typeface="Georgia"/>
                <a:ea typeface="Georgia"/>
                <a:cs typeface="Georgia"/>
                <a:sym typeface="Georgia"/>
              </a:rPr>
              <a:t>Peyroux</a:t>
            </a:r>
            <a:r>
              <a:rPr lang="fr-FR" sz="1100" baseline="0" dirty="0" smtClean="0">
                <a:solidFill>
                  <a:schemeClr val="dk1"/>
                </a:solidFill>
                <a:latin typeface="Georgia"/>
                <a:ea typeface="Georgia"/>
                <a:cs typeface="Georgia"/>
                <a:sym typeface="Georgia"/>
              </a:rPr>
              <a:t> and Franck</a:t>
            </a:r>
            <a:r>
              <a:rPr lang="fr-FR" sz="1100" dirty="0" smtClean="0">
                <a:solidFill>
                  <a:schemeClr val="dk1"/>
                </a:solidFill>
                <a:latin typeface="Georgia"/>
                <a:ea typeface="Georgia"/>
                <a:cs typeface="Georgia"/>
                <a:sym typeface="Georgia"/>
              </a:rPr>
              <a:t>, 2014] </a:t>
            </a:r>
            <a:r>
              <a:rPr lang="en-US" sz="1100" b="0" i="0" u="none" strike="noStrike" kern="1200" baseline="0" dirty="0" smtClean="0">
                <a:solidFill>
                  <a:schemeClr val="tx1"/>
                </a:solidFill>
                <a:latin typeface="+mn-lt"/>
                <a:ea typeface="+mn-ea"/>
                <a:cs typeface="+mn-cs"/>
              </a:rPr>
              <a:t>E. </a:t>
            </a:r>
            <a:r>
              <a:rPr lang="en-US" sz="1100" b="0" i="0" u="none" strike="noStrike" kern="1200" baseline="0" dirty="0" err="1" smtClean="0">
                <a:solidFill>
                  <a:schemeClr val="tx1"/>
                </a:solidFill>
                <a:latin typeface="+mn-lt"/>
                <a:ea typeface="+mn-ea"/>
                <a:cs typeface="+mn-cs"/>
              </a:rPr>
              <a:t>Peyroux</a:t>
            </a:r>
            <a:r>
              <a:rPr lang="en-US" sz="1100" b="0" i="0" u="none" strike="noStrike" kern="1200" baseline="0" dirty="0" smtClean="0">
                <a:solidFill>
                  <a:schemeClr val="tx1"/>
                </a:solidFill>
                <a:latin typeface="+mn-lt"/>
                <a:ea typeface="+mn-ea"/>
                <a:cs typeface="+mn-cs"/>
              </a:rPr>
              <a:t> and N. Franck </a:t>
            </a:r>
            <a:r>
              <a:rPr lang="fr-FR" sz="1100" dirty="0" smtClean="0">
                <a:solidFill>
                  <a:schemeClr val="dk1"/>
                </a:solidFill>
                <a:latin typeface="Georgia"/>
                <a:ea typeface="Georgia"/>
                <a:cs typeface="Georgia"/>
                <a:sym typeface="Georgia"/>
              </a:rPr>
              <a:t>: </a:t>
            </a:r>
            <a:r>
              <a:rPr lang="fr-FR" sz="1100" b="1" dirty="0" smtClean="0">
                <a:solidFill>
                  <a:schemeClr val="dk1"/>
                </a:solidFill>
                <a:latin typeface="Georgia"/>
                <a:ea typeface="Georgia"/>
                <a:cs typeface="Georgia"/>
                <a:sym typeface="Georgia"/>
              </a:rPr>
              <a:t>RC2S: a cognitive </a:t>
            </a:r>
            <a:r>
              <a:rPr lang="fr-FR" sz="1100" b="1" dirty="0" err="1" smtClean="0">
                <a:solidFill>
                  <a:schemeClr val="dk1"/>
                </a:solidFill>
                <a:latin typeface="Georgia"/>
                <a:ea typeface="Georgia"/>
                <a:cs typeface="Georgia"/>
                <a:sym typeface="Georgia"/>
              </a:rPr>
              <a:t>remediation</a:t>
            </a:r>
            <a:r>
              <a:rPr lang="fr-FR" sz="1100" b="1" dirty="0" smtClean="0">
                <a:solidFill>
                  <a:schemeClr val="dk1"/>
                </a:solidFill>
                <a:latin typeface="Georgia"/>
                <a:ea typeface="Georgia"/>
                <a:cs typeface="Georgia"/>
                <a:sym typeface="Georgia"/>
              </a:rPr>
              <a:t> program to </a:t>
            </a:r>
            <a:r>
              <a:rPr lang="fr-FR" sz="1100" b="1" dirty="0" err="1" smtClean="0">
                <a:solidFill>
                  <a:schemeClr val="dk1"/>
                </a:solidFill>
                <a:latin typeface="Georgia"/>
                <a:ea typeface="Georgia"/>
                <a:cs typeface="Georgia"/>
                <a:sym typeface="Georgia"/>
              </a:rPr>
              <a:t>improve</a:t>
            </a:r>
            <a:r>
              <a:rPr lang="fr-FR" sz="1100" b="1" dirty="0" smtClean="0">
                <a:solidFill>
                  <a:schemeClr val="dk1"/>
                </a:solidFill>
                <a:latin typeface="Georgia"/>
                <a:ea typeface="Georgia"/>
                <a:cs typeface="Georgia"/>
                <a:sym typeface="Georgia"/>
              </a:rPr>
              <a:t> social cognition in </a:t>
            </a:r>
            <a:r>
              <a:rPr lang="fr-FR" sz="1100" b="1" dirty="0" err="1" smtClean="0">
                <a:solidFill>
                  <a:schemeClr val="dk1"/>
                </a:solidFill>
                <a:latin typeface="Georgia"/>
                <a:ea typeface="Georgia"/>
                <a:cs typeface="Georgia"/>
                <a:sym typeface="Georgia"/>
              </a:rPr>
              <a:t>schizophrenia</a:t>
            </a:r>
            <a:r>
              <a:rPr lang="fr-FR" sz="1100" b="1" dirty="0" smtClean="0">
                <a:solidFill>
                  <a:schemeClr val="dk1"/>
                </a:solidFill>
                <a:latin typeface="Georgia"/>
                <a:ea typeface="Georgia"/>
                <a:cs typeface="Georgia"/>
                <a:sym typeface="Georgia"/>
              </a:rPr>
              <a:t> and </a:t>
            </a:r>
            <a:r>
              <a:rPr lang="fr-FR" sz="1100" b="1" dirty="0" err="1" smtClean="0">
                <a:solidFill>
                  <a:schemeClr val="dk1"/>
                </a:solidFill>
                <a:latin typeface="Georgia"/>
                <a:ea typeface="Georgia"/>
                <a:cs typeface="Georgia"/>
                <a:sym typeface="Georgia"/>
              </a:rPr>
              <a:t>related</a:t>
            </a:r>
            <a:r>
              <a:rPr lang="fr-FR" sz="1100" b="1" dirty="0" smtClean="0">
                <a:solidFill>
                  <a:schemeClr val="dk1"/>
                </a:solidFill>
                <a:latin typeface="Georgia"/>
                <a:ea typeface="Georgia"/>
                <a:cs typeface="Georgia"/>
                <a:sym typeface="Georgia"/>
              </a:rPr>
              <a:t> </a:t>
            </a:r>
            <a:r>
              <a:rPr lang="fr-FR" sz="1100" b="1" dirty="0" err="1" smtClean="0">
                <a:solidFill>
                  <a:schemeClr val="dk1"/>
                </a:solidFill>
                <a:latin typeface="Georgia"/>
                <a:ea typeface="Georgia"/>
                <a:cs typeface="Georgia"/>
                <a:sym typeface="Georgia"/>
              </a:rPr>
              <a:t>disorders</a:t>
            </a:r>
            <a:r>
              <a:rPr lang="fr-FR" sz="1100" b="1" dirty="0" smtClean="0">
                <a:solidFill>
                  <a:schemeClr val="dk1"/>
                </a:solidFill>
                <a:latin typeface="Georgia"/>
                <a:ea typeface="Georgia"/>
                <a:cs typeface="Georgia"/>
                <a:sym typeface="Georgia"/>
              </a:rPr>
              <a:t>. </a:t>
            </a:r>
          </a:p>
          <a:p>
            <a:pPr lvl="0" rtl="0">
              <a:spcBef>
                <a:spcPts val="600"/>
              </a:spcBef>
              <a:buClr>
                <a:schemeClr val="dk1"/>
              </a:buClr>
              <a:buFont typeface="Arial"/>
              <a:buNone/>
            </a:pPr>
            <a:endParaRPr lang="fr-FR" sz="1100" dirty="0" smtClean="0">
              <a:solidFill>
                <a:schemeClr val="dk1"/>
              </a:solidFill>
              <a:latin typeface="Georgia"/>
              <a:ea typeface="Georgia"/>
              <a:cs typeface="Georgia"/>
              <a:sym typeface="Georgia"/>
            </a:endParaRPr>
          </a:p>
          <a:p>
            <a:r>
              <a:rPr lang="fr-FR" sz="1100" dirty="0" smtClean="0">
                <a:solidFill>
                  <a:schemeClr val="dk1"/>
                </a:solidFill>
                <a:latin typeface="Georgia"/>
                <a:ea typeface="Georgia"/>
                <a:cs typeface="Georgia"/>
                <a:sym typeface="Georgia"/>
              </a:rPr>
              <a:t>[Thompson et al., 2010] </a:t>
            </a:r>
            <a:r>
              <a:rPr lang="fr-FR" sz="1100" b="0" i="0" u="none" strike="noStrike" kern="1200" baseline="0" dirty="0" smtClean="0">
                <a:solidFill>
                  <a:schemeClr val="tx1"/>
                </a:solidFill>
                <a:latin typeface="+mn-lt"/>
                <a:ea typeface="+mn-ea"/>
                <a:cs typeface="+mn-cs"/>
              </a:rPr>
              <a:t>D. Thompson, T. </a:t>
            </a:r>
            <a:r>
              <a:rPr lang="fr-FR" sz="1100" b="0" i="0" u="none" strike="noStrike" kern="1200" baseline="0" dirty="0" err="1" smtClean="0">
                <a:solidFill>
                  <a:schemeClr val="tx1"/>
                </a:solidFill>
                <a:latin typeface="+mn-lt"/>
                <a:ea typeface="+mn-ea"/>
                <a:cs typeface="+mn-cs"/>
              </a:rPr>
              <a:t>Baranowski</a:t>
            </a:r>
            <a:r>
              <a:rPr lang="fr-FR" sz="1100" b="0" i="0" u="none" strike="noStrike" kern="1200" baseline="0" dirty="0" smtClean="0">
                <a:solidFill>
                  <a:schemeClr val="tx1"/>
                </a:solidFill>
                <a:latin typeface="+mn-lt"/>
                <a:ea typeface="+mn-ea"/>
                <a:cs typeface="+mn-cs"/>
              </a:rPr>
              <a:t>, R. </a:t>
            </a:r>
            <a:r>
              <a:rPr lang="fr-FR" sz="1100" b="0" i="0" u="none" strike="noStrike" kern="1200" baseline="0" dirty="0" err="1" smtClean="0">
                <a:solidFill>
                  <a:schemeClr val="tx1"/>
                </a:solidFill>
                <a:latin typeface="+mn-lt"/>
                <a:ea typeface="+mn-ea"/>
                <a:cs typeface="+mn-cs"/>
              </a:rPr>
              <a:t>Buday</a:t>
            </a:r>
            <a:r>
              <a:rPr lang="fr-FR" sz="1100" b="0" i="0" u="none" strike="noStrike" kern="1200" baseline="0" dirty="0" smtClean="0">
                <a:solidFill>
                  <a:schemeClr val="tx1"/>
                </a:solidFill>
                <a:latin typeface="+mn-lt"/>
                <a:ea typeface="+mn-ea"/>
                <a:cs typeface="+mn-cs"/>
              </a:rPr>
              <a:t>, J. </a:t>
            </a:r>
            <a:r>
              <a:rPr lang="fr-FR" sz="1100" b="0" i="0" u="none" strike="noStrike" kern="1200" baseline="0" dirty="0" err="1" smtClean="0">
                <a:solidFill>
                  <a:schemeClr val="tx1"/>
                </a:solidFill>
                <a:latin typeface="+mn-lt"/>
                <a:ea typeface="+mn-ea"/>
                <a:cs typeface="+mn-cs"/>
              </a:rPr>
              <a:t>Baranowski</a:t>
            </a:r>
            <a:r>
              <a:rPr lang="fr-FR" sz="1100" b="0" i="0" u="none" strike="noStrike" kern="1200" baseline="0" dirty="0" smtClean="0">
                <a:solidFill>
                  <a:schemeClr val="tx1"/>
                </a:solidFill>
                <a:latin typeface="+mn-lt"/>
                <a:ea typeface="+mn-ea"/>
                <a:cs typeface="+mn-cs"/>
              </a:rPr>
              <a:t>, V. Thompson, R. </a:t>
            </a:r>
            <a:r>
              <a:rPr lang="fr-FR" sz="1100" b="0" i="0" u="none" strike="noStrike" kern="1200" baseline="0" dirty="0" err="1" smtClean="0">
                <a:solidFill>
                  <a:schemeClr val="tx1"/>
                </a:solidFill>
                <a:latin typeface="+mn-lt"/>
                <a:ea typeface="+mn-ea"/>
                <a:cs typeface="+mn-cs"/>
              </a:rPr>
              <a:t>Jago</a:t>
            </a:r>
            <a:r>
              <a:rPr lang="fr-FR" sz="1100" b="0" i="0" u="none" strike="noStrike" kern="1200" baseline="0" dirty="0" smtClean="0">
                <a:solidFill>
                  <a:schemeClr val="tx1"/>
                </a:solidFill>
                <a:latin typeface="+mn-lt"/>
                <a:ea typeface="+mn-ea"/>
                <a:cs typeface="+mn-cs"/>
              </a:rPr>
              <a:t> and M. J. </a:t>
            </a:r>
            <a:r>
              <a:rPr lang="fr-FR" sz="1100" b="0" i="0" u="none" strike="noStrike" kern="1200" baseline="0" dirty="0" err="1" smtClean="0">
                <a:solidFill>
                  <a:schemeClr val="tx1"/>
                </a:solidFill>
                <a:latin typeface="+mn-lt"/>
                <a:ea typeface="+mn-ea"/>
                <a:cs typeface="+mn-cs"/>
              </a:rPr>
              <a:t>Grith</a:t>
            </a:r>
            <a:r>
              <a:rPr lang="fr-FR" sz="1100" b="0" i="0" u="none" strike="noStrike" kern="1200" baseline="0" dirty="0" smtClean="0">
                <a:solidFill>
                  <a:schemeClr val="tx1"/>
                </a:solidFill>
                <a:latin typeface="+mn-lt"/>
                <a:ea typeface="+mn-ea"/>
                <a:cs typeface="+mn-cs"/>
              </a:rPr>
              <a:t> </a:t>
            </a:r>
            <a:r>
              <a:rPr lang="fr-FR" sz="1100" dirty="0" smtClean="0">
                <a:solidFill>
                  <a:schemeClr val="dk1"/>
                </a:solidFill>
                <a:latin typeface="Georgia"/>
                <a:ea typeface="Georgia"/>
                <a:cs typeface="Georgia"/>
                <a:sym typeface="Georgia"/>
              </a:rPr>
              <a:t>: </a:t>
            </a:r>
            <a:r>
              <a:rPr lang="fr-FR" sz="1100" b="1" dirty="0" err="1" smtClean="0">
                <a:solidFill>
                  <a:schemeClr val="dk1"/>
                </a:solidFill>
                <a:latin typeface="Georgia"/>
                <a:ea typeface="Georgia"/>
                <a:cs typeface="Georgia"/>
                <a:sym typeface="Georgia"/>
              </a:rPr>
              <a:t>Serious</a:t>
            </a:r>
            <a:r>
              <a:rPr lang="fr-FR" sz="1100" b="1" dirty="0" smtClean="0">
                <a:solidFill>
                  <a:schemeClr val="dk1"/>
                </a:solidFill>
                <a:latin typeface="Georgia"/>
                <a:ea typeface="Georgia"/>
                <a:cs typeface="Georgia"/>
                <a:sym typeface="Georgia"/>
              </a:rPr>
              <a:t> </a:t>
            </a:r>
            <a:r>
              <a:rPr lang="fr-FR" sz="1100" b="1" dirty="0" err="1" smtClean="0">
                <a:solidFill>
                  <a:schemeClr val="dk1"/>
                </a:solidFill>
                <a:latin typeface="Georgia"/>
                <a:ea typeface="Georgia"/>
                <a:cs typeface="Georgia"/>
                <a:sym typeface="Georgia"/>
              </a:rPr>
              <a:t>Video</a:t>
            </a:r>
            <a:r>
              <a:rPr lang="fr-FR" sz="1100" b="1" dirty="0" smtClean="0">
                <a:solidFill>
                  <a:schemeClr val="dk1"/>
                </a:solidFill>
                <a:latin typeface="Georgia"/>
                <a:ea typeface="Georgia"/>
                <a:cs typeface="Georgia"/>
                <a:sym typeface="Georgia"/>
              </a:rPr>
              <a:t> </a:t>
            </a:r>
            <a:r>
              <a:rPr lang="fr-FR" sz="1100" b="1" dirty="0" err="1" smtClean="0">
                <a:solidFill>
                  <a:schemeClr val="dk1"/>
                </a:solidFill>
                <a:latin typeface="Georgia"/>
                <a:ea typeface="Georgia"/>
                <a:cs typeface="Georgia"/>
                <a:sym typeface="Georgia"/>
              </a:rPr>
              <a:t>Games</a:t>
            </a:r>
            <a:r>
              <a:rPr lang="fr-FR" sz="1100" b="1" dirty="0" smtClean="0">
                <a:solidFill>
                  <a:schemeClr val="dk1"/>
                </a:solidFill>
                <a:latin typeface="Georgia"/>
                <a:ea typeface="Georgia"/>
                <a:cs typeface="Georgia"/>
                <a:sym typeface="Georgia"/>
              </a:rPr>
              <a:t> for </a:t>
            </a:r>
            <a:r>
              <a:rPr lang="fr-FR" sz="1100" b="1" dirty="0" err="1" smtClean="0">
                <a:solidFill>
                  <a:schemeClr val="dk1"/>
                </a:solidFill>
                <a:latin typeface="Georgia"/>
                <a:ea typeface="Georgia"/>
                <a:cs typeface="Georgia"/>
                <a:sym typeface="Georgia"/>
              </a:rPr>
              <a:t>Health</a:t>
            </a:r>
            <a:r>
              <a:rPr lang="fr-FR" sz="1100" b="1" dirty="0" smtClean="0">
                <a:solidFill>
                  <a:schemeClr val="dk1"/>
                </a:solidFill>
                <a:latin typeface="Georgia"/>
                <a:ea typeface="Georgia"/>
                <a:cs typeface="Georgia"/>
                <a:sym typeface="Georgia"/>
              </a:rPr>
              <a:t> How </a:t>
            </a:r>
            <a:r>
              <a:rPr lang="fr-FR" sz="1100" b="1" dirty="0" err="1" smtClean="0">
                <a:solidFill>
                  <a:schemeClr val="dk1"/>
                </a:solidFill>
                <a:latin typeface="Georgia"/>
                <a:ea typeface="Georgia"/>
                <a:cs typeface="Georgia"/>
                <a:sym typeface="Georgia"/>
              </a:rPr>
              <a:t>Behavioral</a:t>
            </a:r>
            <a:r>
              <a:rPr lang="fr-FR" sz="1100" b="1" dirty="0" smtClean="0">
                <a:solidFill>
                  <a:schemeClr val="dk1"/>
                </a:solidFill>
                <a:latin typeface="Georgia"/>
                <a:ea typeface="Georgia"/>
                <a:cs typeface="Georgia"/>
                <a:sym typeface="Georgia"/>
              </a:rPr>
              <a:t> Science </a:t>
            </a:r>
            <a:r>
              <a:rPr lang="fr-FR" sz="1100" b="1" dirty="0" err="1" smtClean="0">
                <a:solidFill>
                  <a:schemeClr val="dk1"/>
                </a:solidFill>
                <a:latin typeface="Georgia"/>
                <a:ea typeface="Georgia"/>
                <a:cs typeface="Georgia"/>
                <a:sym typeface="Georgia"/>
              </a:rPr>
              <a:t>Guided</a:t>
            </a:r>
            <a:r>
              <a:rPr lang="fr-FR" sz="1100" b="1" dirty="0" smtClean="0">
                <a:solidFill>
                  <a:schemeClr val="dk1"/>
                </a:solidFill>
                <a:latin typeface="Georgia"/>
                <a:ea typeface="Georgia"/>
                <a:cs typeface="Georgia"/>
                <a:sym typeface="Georgia"/>
              </a:rPr>
              <a:t> the </a:t>
            </a:r>
            <a:r>
              <a:rPr lang="fr-FR" sz="1100" b="1" dirty="0" err="1" smtClean="0">
                <a:solidFill>
                  <a:schemeClr val="dk1"/>
                </a:solidFill>
                <a:latin typeface="Georgia"/>
                <a:ea typeface="Georgia"/>
                <a:cs typeface="Georgia"/>
                <a:sym typeface="Georgia"/>
              </a:rPr>
              <a:t>Development</a:t>
            </a:r>
            <a:r>
              <a:rPr lang="fr-FR" sz="1100" b="1" dirty="0" smtClean="0">
                <a:solidFill>
                  <a:schemeClr val="dk1"/>
                </a:solidFill>
                <a:latin typeface="Georgia"/>
                <a:ea typeface="Georgia"/>
                <a:cs typeface="Georgia"/>
                <a:sym typeface="Georgia"/>
              </a:rPr>
              <a:t> of a </a:t>
            </a:r>
            <a:r>
              <a:rPr lang="fr-FR" sz="1100" b="1" dirty="0" err="1" smtClean="0">
                <a:solidFill>
                  <a:schemeClr val="dk1"/>
                </a:solidFill>
                <a:latin typeface="Georgia"/>
                <a:ea typeface="Georgia"/>
                <a:cs typeface="Georgia"/>
                <a:sym typeface="Georgia"/>
              </a:rPr>
              <a:t>Serious</a:t>
            </a:r>
            <a:r>
              <a:rPr lang="fr-FR" sz="1100" b="1" dirty="0" smtClean="0">
                <a:solidFill>
                  <a:schemeClr val="dk1"/>
                </a:solidFill>
                <a:latin typeface="Georgia"/>
                <a:ea typeface="Georgia"/>
                <a:cs typeface="Georgia"/>
                <a:sym typeface="Georgia"/>
              </a:rPr>
              <a:t> </a:t>
            </a:r>
            <a:r>
              <a:rPr lang="fr-FR" sz="1100" b="1" dirty="0" err="1" smtClean="0">
                <a:solidFill>
                  <a:schemeClr val="dk1"/>
                </a:solidFill>
                <a:latin typeface="Georgia"/>
                <a:ea typeface="Georgia"/>
                <a:cs typeface="Georgia"/>
                <a:sym typeface="Georgia"/>
              </a:rPr>
              <a:t>Video</a:t>
            </a:r>
            <a:r>
              <a:rPr lang="fr-FR" sz="1100" b="1" dirty="0" smtClean="0">
                <a:solidFill>
                  <a:schemeClr val="dk1"/>
                </a:solidFill>
                <a:latin typeface="Georgia"/>
                <a:ea typeface="Georgia"/>
                <a:cs typeface="Georgia"/>
                <a:sym typeface="Georgia"/>
              </a:rPr>
              <a:t> Game. </a:t>
            </a:r>
            <a:r>
              <a:rPr lang="fr-FR" sz="1100" dirty="0" err="1" smtClean="0">
                <a:solidFill>
                  <a:schemeClr val="dk1"/>
                </a:solidFill>
                <a:latin typeface="Georgia"/>
                <a:ea typeface="Georgia"/>
                <a:cs typeface="Georgia"/>
                <a:sym typeface="Georgia"/>
              </a:rPr>
              <a:t>Simul</a:t>
            </a:r>
            <a:r>
              <a:rPr lang="fr-FR" sz="1100" dirty="0" smtClean="0">
                <a:solidFill>
                  <a:schemeClr val="dk1"/>
                </a:solidFill>
                <a:latin typeface="Georgia"/>
                <a:ea typeface="Georgia"/>
                <a:cs typeface="Georgia"/>
                <a:sym typeface="Georgia"/>
              </a:rPr>
              <a:t> Gaming. 2010 </a:t>
            </a:r>
            <a:r>
              <a:rPr lang="fr-FR" sz="1100" dirty="0" err="1" smtClean="0">
                <a:solidFill>
                  <a:schemeClr val="dk1"/>
                </a:solidFill>
                <a:latin typeface="Georgia"/>
                <a:ea typeface="Georgia"/>
                <a:cs typeface="Georgia"/>
                <a:sym typeface="Georgia"/>
              </a:rPr>
              <a:t>Aug</a:t>
            </a:r>
            <a:r>
              <a:rPr lang="fr-FR" sz="1100" dirty="0" smtClean="0">
                <a:solidFill>
                  <a:schemeClr val="dk1"/>
                </a:solidFill>
                <a:latin typeface="Georgia"/>
                <a:ea typeface="Georgia"/>
                <a:cs typeface="Georgia"/>
                <a:sym typeface="Georgia"/>
              </a:rPr>
              <a:t> 1;41(4):587-606.</a:t>
            </a:r>
          </a:p>
          <a:p>
            <a:pPr lvl="0" rtl="0">
              <a:spcBef>
                <a:spcPts val="600"/>
              </a:spcBef>
              <a:buClr>
                <a:schemeClr val="dk1"/>
              </a:buClr>
              <a:buFont typeface="Arial"/>
              <a:buNone/>
            </a:pPr>
            <a:endParaRPr lang="fr-FR" sz="1100" dirty="0" smtClean="0">
              <a:solidFill>
                <a:schemeClr val="dk1"/>
              </a:solidFill>
              <a:latin typeface="Georgia"/>
              <a:ea typeface="Georgia"/>
              <a:cs typeface="Georgia"/>
              <a:sym typeface="Georgia"/>
            </a:endParaRPr>
          </a:p>
          <a:p>
            <a:r>
              <a:rPr lang="en-US" sz="1100" b="0" i="0" u="none" strike="noStrike" kern="1200" baseline="0" dirty="0" smtClean="0">
                <a:solidFill>
                  <a:schemeClr val="tx1"/>
                </a:solidFill>
                <a:latin typeface="+mn-lt"/>
                <a:ea typeface="+mn-ea"/>
                <a:cs typeface="+mn-cs"/>
              </a:rPr>
              <a:t>[Tian et al., 2001] Y.-l. Tian, T. </a:t>
            </a:r>
            <a:r>
              <a:rPr lang="en-US" sz="1100" b="0" i="0" u="none" strike="noStrike" kern="1200" baseline="0" dirty="0" err="1" smtClean="0">
                <a:solidFill>
                  <a:schemeClr val="tx1"/>
                </a:solidFill>
                <a:latin typeface="+mn-lt"/>
                <a:ea typeface="+mn-ea"/>
                <a:cs typeface="+mn-cs"/>
              </a:rPr>
              <a:t>Kanade</a:t>
            </a:r>
            <a:r>
              <a:rPr lang="en-US" sz="1100" b="0" i="0" u="none" strike="noStrike" kern="1200" baseline="0" dirty="0" smtClean="0">
                <a:solidFill>
                  <a:schemeClr val="tx1"/>
                </a:solidFill>
                <a:latin typeface="+mn-lt"/>
                <a:ea typeface="+mn-ea"/>
                <a:cs typeface="+mn-cs"/>
              </a:rPr>
              <a:t>, and J. F. Cohn. </a:t>
            </a:r>
            <a:r>
              <a:rPr lang="en-US" sz="1100" b="1" i="0" u="none" strike="noStrike" kern="1200" baseline="0" dirty="0" smtClean="0">
                <a:solidFill>
                  <a:schemeClr val="tx1"/>
                </a:solidFill>
                <a:latin typeface="+mn-lt"/>
                <a:ea typeface="+mn-ea"/>
                <a:cs typeface="+mn-cs"/>
              </a:rPr>
              <a:t>Recognizing action units for facial expression analysis</a:t>
            </a:r>
            <a:r>
              <a:rPr lang="en-US" sz="1100" b="0" i="0" u="none" strike="noStrike" kern="1200" baseline="0" dirty="0" smtClean="0">
                <a:solidFill>
                  <a:schemeClr val="tx1"/>
                </a:solidFill>
                <a:latin typeface="+mn-lt"/>
                <a:ea typeface="+mn-ea"/>
                <a:cs typeface="+mn-cs"/>
              </a:rPr>
              <a:t>. </a:t>
            </a:r>
            <a:r>
              <a:rPr lang="fr-FR" sz="1100" b="0" i="0" u="none" strike="noStrike" kern="1200" baseline="0" dirty="0" smtClean="0">
                <a:solidFill>
                  <a:schemeClr val="tx1"/>
                </a:solidFill>
                <a:latin typeface="+mn-lt"/>
                <a:ea typeface="+mn-ea"/>
                <a:cs typeface="+mn-cs"/>
              </a:rPr>
              <a:t>Pattern </a:t>
            </a:r>
            <a:r>
              <a:rPr lang="fr-FR" sz="1100" b="0" i="0" u="none" strike="noStrike" kern="1200" baseline="0" dirty="0" err="1" smtClean="0">
                <a:solidFill>
                  <a:schemeClr val="tx1"/>
                </a:solidFill>
                <a:latin typeface="+mn-lt"/>
                <a:ea typeface="+mn-ea"/>
                <a:cs typeface="+mn-cs"/>
              </a:rPr>
              <a:t>Analysis</a:t>
            </a:r>
            <a:r>
              <a:rPr lang="fr-FR" sz="1100" b="0" i="0" u="none" strike="noStrike" kern="1200" baseline="0" dirty="0" smtClean="0">
                <a:solidFill>
                  <a:schemeClr val="tx1"/>
                </a:solidFill>
                <a:latin typeface="+mn-lt"/>
                <a:ea typeface="+mn-ea"/>
                <a:cs typeface="+mn-cs"/>
              </a:rPr>
              <a:t> and Machine Intelligence, IEEE Transactions on, 23(2):97-115, 2001.</a:t>
            </a:r>
          </a:p>
          <a:p>
            <a:endParaRPr lang="fr-FR" sz="1100" dirty="0" smtClean="0">
              <a:solidFill>
                <a:schemeClr val="dk1"/>
              </a:solidFill>
              <a:latin typeface="Georgia"/>
              <a:ea typeface="Georgia"/>
              <a:cs typeface="Georgia"/>
              <a:sym typeface="Georgia"/>
            </a:endParaRPr>
          </a:p>
          <a:p>
            <a:pPr lvl="0" rtl="0">
              <a:spcBef>
                <a:spcPts val="600"/>
              </a:spcBef>
              <a:buClr>
                <a:schemeClr val="dk1"/>
              </a:buClr>
              <a:buSzPct val="68750"/>
              <a:buFont typeface="Arial"/>
              <a:buNone/>
            </a:pPr>
            <a:r>
              <a:rPr lang="fr-FR" sz="1100" dirty="0" smtClean="0">
                <a:solidFill>
                  <a:schemeClr val="dk1"/>
                </a:solidFill>
                <a:latin typeface="Georgia"/>
                <a:ea typeface="Georgia"/>
                <a:cs typeface="Georgia"/>
                <a:sym typeface="Georgia"/>
              </a:rPr>
              <a:t>[Young, 1999] R. M. Young : </a:t>
            </a:r>
            <a:r>
              <a:rPr lang="fr-FR" sz="1100" b="1" dirty="0" smtClean="0">
                <a:solidFill>
                  <a:schemeClr val="dk1"/>
                </a:solidFill>
                <a:latin typeface="Georgia"/>
                <a:ea typeface="Georgia"/>
                <a:cs typeface="Georgia"/>
                <a:sym typeface="Georgia"/>
              </a:rPr>
              <a:t>Notes on the use of plan structures in the </a:t>
            </a:r>
            <a:r>
              <a:rPr lang="fr-FR" sz="1100" b="1" dirty="0" err="1" smtClean="0">
                <a:solidFill>
                  <a:schemeClr val="dk1"/>
                </a:solidFill>
                <a:latin typeface="Georgia"/>
                <a:ea typeface="Georgia"/>
                <a:cs typeface="Georgia"/>
                <a:sym typeface="Georgia"/>
              </a:rPr>
              <a:t>creation</a:t>
            </a:r>
            <a:r>
              <a:rPr lang="fr-FR" sz="1100" b="1" dirty="0" smtClean="0">
                <a:solidFill>
                  <a:schemeClr val="dk1"/>
                </a:solidFill>
                <a:latin typeface="Georgia"/>
                <a:ea typeface="Georgia"/>
                <a:cs typeface="Georgia"/>
                <a:sym typeface="Georgia"/>
              </a:rPr>
              <a:t> of interactive plot. In: Narrative Intelligence</a:t>
            </a:r>
            <a:r>
              <a:rPr lang="fr-FR" sz="1100" dirty="0" smtClean="0">
                <a:solidFill>
                  <a:schemeClr val="dk1"/>
                </a:solidFill>
                <a:latin typeface="Georgia"/>
                <a:ea typeface="Georgia"/>
                <a:cs typeface="Georgia"/>
                <a:sym typeface="Georgia"/>
              </a:rPr>
              <a:t>. </a:t>
            </a:r>
            <a:r>
              <a:rPr lang="fr-FR" sz="1100" dirty="0" err="1" smtClean="0">
                <a:solidFill>
                  <a:schemeClr val="dk1"/>
                </a:solidFill>
                <a:latin typeface="Georgia"/>
                <a:ea typeface="Georgia"/>
                <a:cs typeface="Georgia"/>
                <a:sym typeface="Georgia"/>
              </a:rPr>
              <a:t>Papers</a:t>
            </a:r>
            <a:r>
              <a:rPr lang="fr-FR" sz="1100" dirty="0" smtClean="0">
                <a:solidFill>
                  <a:schemeClr val="dk1"/>
                </a:solidFill>
                <a:latin typeface="Georgia"/>
                <a:ea typeface="Georgia"/>
                <a:cs typeface="Georgia"/>
                <a:sym typeface="Georgia"/>
              </a:rPr>
              <a:t> </a:t>
            </a:r>
            <a:r>
              <a:rPr lang="fr-FR" sz="1100" dirty="0" err="1" smtClean="0">
                <a:solidFill>
                  <a:schemeClr val="dk1"/>
                </a:solidFill>
                <a:latin typeface="Georgia"/>
                <a:ea typeface="Georgia"/>
                <a:cs typeface="Georgia"/>
                <a:sym typeface="Georgia"/>
              </a:rPr>
              <a:t>from</a:t>
            </a:r>
            <a:r>
              <a:rPr lang="fr-FR" sz="1100" dirty="0" smtClean="0">
                <a:solidFill>
                  <a:schemeClr val="dk1"/>
                </a:solidFill>
                <a:latin typeface="Georgia"/>
                <a:ea typeface="Georgia"/>
                <a:cs typeface="Georgia"/>
                <a:sym typeface="Georgia"/>
              </a:rPr>
              <a:t> the AAAI </a:t>
            </a:r>
            <a:r>
              <a:rPr lang="fr-FR" sz="1100" dirty="0" err="1" smtClean="0">
                <a:solidFill>
                  <a:schemeClr val="dk1"/>
                </a:solidFill>
                <a:latin typeface="Georgia"/>
                <a:ea typeface="Georgia"/>
                <a:cs typeface="Georgia"/>
                <a:sym typeface="Georgia"/>
              </a:rPr>
              <a:t>Fall</a:t>
            </a:r>
            <a:r>
              <a:rPr lang="fr-FR" sz="1100" dirty="0" smtClean="0">
                <a:solidFill>
                  <a:schemeClr val="dk1"/>
                </a:solidFill>
                <a:latin typeface="Georgia"/>
                <a:ea typeface="Georgia"/>
                <a:cs typeface="Georgia"/>
                <a:sym typeface="Georgia"/>
              </a:rPr>
              <a:t> Symposium, AAAI </a:t>
            </a:r>
            <a:r>
              <a:rPr lang="fr-FR" sz="1100" dirty="0" err="1" smtClean="0">
                <a:solidFill>
                  <a:schemeClr val="dk1"/>
                </a:solidFill>
                <a:latin typeface="Georgia"/>
                <a:ea typeface="Georgia"/>
                <a:cs typeface="Georgia"/>
                <a:sym typeface="Georgia"/>
              </a:rPr>
              <a:t>Press</a:t>
            </a:r>
            <a:r>
              <a:rPr lang="fr-FR" sz="1100" dirty="0" smtClean="0">
                <a:solidFill>
                  <a:schemeClr val="dk1"/>
                </a:solidFill>
                <a:latin typeface="Georgia"/>
                <a:ea typeface="Georgia"/>
                <a:cs typeface="Georgia"/>
                <a:sym typeface="Georgia"/>
              </a:rPr>
              <a:t> (1999)</a:t>
            </a:r>
          </a:p>
          <a:p>
            <a:pPr lvl="0" rtl="0">
              <a:spcBef>
                <a:spcPts val="600"/>
              </a:spcBef>
              <a:buClr>
                <a:schemeClr val="dk1"/>
              </a:buClr>
              <a:buSzPct val="68750"/>
              <a:buFont typeface="Arial"/>
              <a:buNone/>
            </a:pPr>
            <a:endParaRPr lang="fr-FR" sz="1100" dirty="0" smtClean="0">
              <a:solidFill>
                <a:schemeClr val="dk1"/>
              </a:solidFill>
              <a:latin typeface="Georgia"/>
              <a:ea typeface="Georgia"/>
              <a:cs typeface="Georgia"/>
              <a:sym typeface="Georgia"/>
            </a:endParaRPr>
          </a:p>
          <a:p>
            <a:pPr marL="0" marR="0" lvl="0" indent="0" algn="l" defTabSz="914400" rtl="0" eaLnBrk="1" fontAlgn="auto" latinLnBrk="0" hangingPunct="1">
              <a:lnSpc>
                <a:spcPct val="100000"/>
              </a:lnSpc>
              <a:spcBef>
                <a:spcPts val="600"/>
              </a:spcBef>
              <a:spcAft>
                <a:spcPts val="0"/>
              </a:spcAft>
              <a:buClr>
                <a:schemeClr val="dk1"/>
              </a:buClr>
              <a:buSzPct val="68750"/>
              <a:buFont typeface="Arial"/>
              <a:buNone/>
              <a:tabLst/>
              <a:defRPr/>
            </a:pPr>
            <a:r>
              <a:rPr lang="fr-FR" sz="1100" dirty="0" smtClean="0">
                <a:solidFill>
                  <a:srgbClr val="000000"/>
                </a:solidFill>
                <a:latin typeface="Georgia"/>
                <a:ea typeface="Georgia"/>
                <a:cs typeface="Georgia"/>
                <a:sym typeface="Georgia"/>
              </a:rPr>
              <a:t>*</a:t>
            </a:r>
            <a:r>
              <a:rPr lang="fr-FR" sz="1100" baseline="0" dirty="0" smtClean="0">
                <a:solidFill>
                  <a:srgbClr val="000000"/>
                </a:solidFill>
                <a:latin typeface="Georgia"/>
                <a:ea typeface="Georgia"/>
                <a:cs typeface="Georgia"/>
                <a:sym typeface="Georgia"/>
              </a:rPr>
              <a:t> </a:t>
            </a:r>
            <a:r>
              <a:rPr lang="fr-FR" sz="1100" b="1" dirty="0" smtClean="0">
                <a:solidFill>
                  <a:srgbClr val="000000"/>
                </a:solidFill>
                <a:latin typeface="Georgia"/>
                <a:ea typeface="Georgia"/>
                <a:cs typeface="Georgia"/>
                <a:sym typeface="Georgia"/>
              </a:rPr>
              <a:t>Projet </a:t>
            </a:r>
            <a:r>
              <a:rPr lang="fr-FR" sz="1100" b="1" dirty="0" err="1" smtClean="0">
                <a:solidFill>
                  <a:srgbClr val="000000"/>
                </a:solidFill>
                <a:latin typeface="Georgia"/>
                <a:ea typeface="Georgia"/>
                <a:cs typeface="Georgia"/>
                <a:sym typeface="Georgia"/>
              </a:rPr>
              <a:t>TeLLer</a:t>
            </a:r>
            <a:r>
              <a:rPr lang="fr-FR" sz="1100" dirty="0" smtClean="0">
                <a:solidFill>
                  <a:srgbClr val="000000"/>
                </a:solidFill>
                <a:latin typeface="Georgia"/>
                <a:ea typeface="Georgia"/>
                <a:cs typeface="Georgia"/>
                <a:sym typeface="Georgia"/>
              </a:rPr>
              <a:t> : page maintenue par Joao F. Ferreira (Université de </a:t>
            </a:r>
            <a:r>
              <a:rPr lang="fr-FR" sz="1100" dirty="0" err="1" smtClean="0">
                <a:solidFill>
                  <a:srgbClr val="000000"/>
                </a:solidFill>
                <a:latin typeface="Georgia"/>
                <a:ea typeface="Georgia"/>
                <a:cs typeface="Georgia"/>
                <a:sym typeface="Georgia"/>
              </a:rPr>
              <a:t>Teesside</a:t>
            </a:r>
            <a:r>
              <a:rPr lang="fr-FR" sz="1100" dirty="0" smtClean="0">
                <a:solidFill>
                  <a:srgbClr val="000000"/>
                </a:solidFill>
                <a:latin typeface="Georgia"/>
                <a:ea typeface="Georgia"/>
                <a:cs typeface="Georgia"/>
                <a:sym typeface="Georgia"/>
              </a:rPr>
              <a:t>) rassemblant des programmes pour expérimenter l’utilisation de la logique linéaire pour la narration computationnelle : https://github.com/jff/TeLLer et listant les participants au projet.</a:t>
            </a:r>
          </a:p>
          <a:p>
            <a:pPr lvl="0" rtl="0">
              <a:spcBef>
                <a:spcPts val="600"/>
              </a:spcBef>
              <a:buClr>
                <a:schemeClr val="dk1"/>
              </a:buClr>
              <a:buSzPct val="68750"/>
              <a:buFont typeface="Arial"/>
              <a:buNone/>
            </a:pPr>
            <a:endParaRPr lang="fr-FR" sz="1100" dirty="0" smtClean="0">
              <a:solidFill>
                <a:schemeClr val="dk1"/>
              </a:solidFill>
              <a:latin typeface="Georgia"/>
              <a:ea typeface="Georgia"/>
              <a:cs typeface="Georgia"/>
              <a:sym typeface="Georgia"/>
            </a:endParaRPr>
          </a:p>
          <a:p>
            <a:pPr lvl="0" rtl="0">
              <a:spcBef>
                <a:spcPts val="600"/>
              </a:spcBef>
              <a:buClr>
                <a:schemeClr val="dk1"/>
              </a:buClr>
              <a:buSzPct val="68750"/>
              <a:buFont typeface="Arial"/>
              <a:buNone/>
            </a:pPr>
            <a:endParaRPr lang="fr-FR" sz="1100" dirty="0" smtClean="0">
              <a:solidFill>
                <a:schemeClr val="dk1"/>
              </a:solidFill>
              <a:latin typeface="Georgia"/>
              <a:ea typeface="Georgia"/>
              <a:cs typeface="Georgia"/>
              <a:sym typeface="Georgia"/>
            </a:endParaRPr>
          </a:p>
          <a:p>
            <a:pPr marL="0" marR="0" lvl="0" indent="0" algn="l" defTabSz="914400" rtl="0" eaLnBrk="1" fontAlgn="auto" latinLnBrk="0" hangingPunct="1">
              <a:lnSpc>
                <a:spcPct val="100000"/>
              </a:lnSpc>
              <a:spcBef>
                <a:spcPts val="600"/>
              </a:spcBef>
              <a:spcAft>
                <a:spcPts val="0"/>
              </a:spcAft>
              <a:buClr>
                <a:schemeClr val="dk1"/>
              </a:buClr>
              <a:buSzPct val="68750"/>
              <a:buFont typeface="Arial"/>
              <a:buNone/>
              <a:tabLst/>
              <a:defRPr/>
            </a:pPr>
            <a:r>
              <a:rPr lang="fr-FR" sz="1100" dirty="0" smtClean="0">
                <a:solidFill>
                  <a:schemeClr val="dk1"/>
                </a:solidFill>
                <a:latin typeface="Georgia"/>
                <a:ea typeface="Georgia"/>
                <a:cs typeface="Georgia"/>
                <a:sym typeface="Georgia"/>
              </a:rPr>
              <a:t>* [</a:t>
            </a:r>
            <a:r>
              <a:rPr lang="fr-FR" sz="1100" dirty="0" err="1" smtClean="0">
                <a:solidFill>
                  <a:schemeClr val="dk1"/>
                </a:solidFill>
                <a:latin typeface="Georgia"/>
                <a:ea typeface="Georgia"/>
                <a:cs typeface="Georgia"/>
                <a:sym typeface="Georgia"/>
              </a:rPr>
              <a:t>Schack</a:t>
            </a:r>
            <a:r>
              <a:rPr lang="fr-FR" sz="1100" dirty="0" smtClean="0">
                <a:solidFill>
                  <a:schemeClr val="dk1"/>
                </a:solidFill>
                <a:latin typeface="Georgia"/>
                <a:ea typeface="Georgia"/>
                <a:cs typeface="Georgia"/>
                <a:sym typeface="Georgia"/>
              </a:rPr>
              <a:t>-Nielsen et al., 2008] </a:t>
            </a:r>
            <a:r>
              <a:rPr lang="fr-FR" sz="1100" dirty="0" err="1" smtClean="0">
                <a:solidFill>
                  <a:schemeClr val="dk1"/>
                </a:solidFill>
                <a:latin typeface="Georgia"/>
                <a:ea typeface="Georgia"/>
                <a:cs typeface="Georgia"/>
                <a:sym typeface="Georgia"/>
              </a:rPr>
              <a:t>Schack</a:t>
            </a:r>
            <a:r>
              <a:rPr lang="fr-FR" sz="1100" dirty="0" smtClean="0">
                <a:solidFill>
                  <a:schemeClr val="dk1"/>
                </a:solidFill>
                <a:latin typeface="Georgia"/>
                <a:ea typeface="Georgia"/>
                <a:cs typeface="Georgia"/>
                <a:sym typeface="Georgia"/>
              </a:rPr>
              <a:t>-Nielsen, A., </a:t>
            </a:r>
            <a:r>
              <a:rPr lang="fr-FR" sz="1100" dirty="0" err="1" smtClean="0">
                <a:solidFill>
                  <a:schemeClr val="dk1"/>
                </a:solidFill>
                <a:latin typeface="Georgia"/>
                <a:ea typeface="Georgia"/>
                <a:cs typeface="Georgia"/>
                <a:sym typeface="Georgia"/>
              </a:rPr>
              <a:t>Schurmann</a:t>
            </a:r>
            <a:r>
              <a:rPr lang="fr-FR" sz="1100" dirty="0" smtClean="0">
                <a:solidFill>
                  <a:schemeClr val="dk1"/>
                </a:solidFill>
                <a:latin typeface="Georgia"/>
                <a:ea typeface="Georgia"/>
                <a:cs typeface="Georgia"/>
                <a:sym typeface="Georgia"/>
              </a:rPr>
              <a:t>, C.: </a:t>
            </a:r>
            <a:r>
              <a:rPr lang="fr-FR" sz="1100" b="1" dirty="0" err="1" smtClean="0">
                <a:solidFill>
                  <a:schemeClr val="dk1"/>
                </a:solidFill>
                <a:latin typeface="Georgia"/>
                <a:ea typeface="Georgia"/>
                <a:cs typeface="Georgia"/>
                <a:sym typeface="Georgia"/>
              </a:rPr>
              <a:t>Celf</a:t>
            </a:r>
            <a:r>
              <a:rPr lang="fr-FR" sz="1100" b="1" dirty="0" smtClean="0">
                <a:solidFill>
                  <a:schemeClr val="dk1"/>
                </a:solidFill>
                <a:latin typeface="Georgia"/>
                <a:ea typeface="Georgia"/>
                <a:cs typeface="Georgia"/>
                <a:sym typeface="Georgia"/>
              </a:rPr>
              <a:t> : a </a:t>
            </a:r>
            <a:r>
              <a:rPr lang="fr-FR" sz="1100" b="1" dirty="0" err="1" smtClean="0">
                <a:solidFill>
                  <a:schemeClr val="dk1"/>
                </a:solidFill>
                <a:latin typeface="Georgia"/>
                <a:ea typeface="Georgia"/>
                <a:cs typeface="Georgia"/>
                <a:sym typeface="Georgia"/>
              </a:rPr>
              <a:t>logical</a:t>
            </a:r>
            <a:r>
              <a:rPr lang="fr-FR" sz="1100" b="1" dirty="0" smtClean="0">
                <a:solidFill>
                  <a:schemeClr val="dk1"/>
                </a:solidFill>
                <a:latin typeface="Georgia"/>
                <a:ea typeface="Georgia"/>
                <a:cs typeface="Georgia"/>
                <a:sym typeface="Georgia"/>
              </a:rPr>
              <a:t> </a:t>
            </a:r>
            <a:r>
              <a:rPr lang="fr-FR" sz="1100" b="1" dirty="0" err="1" smtClean="0">
                <a:solidFill>
                  <a:schemeClr val="dk1"/>
                </a:solidFill>
                <a:latin typeface="Georgia"/>
                <a:ea typeface="Georgia"/>
                <a:cs typeface="Georgia"/>
                <a:sym typeface="Georgia"/>
              </a:rPr>
              <a:t>framework</a:t>
            </a:r>
            <a:r>
              <a:rPr lang="fr-FR" sz="1100" b="1" dirty="0" smtClean="0">
                <a:solidFill>
                  <a:schemeClr val="dk1"/>
                </a:solidFill>
                <a:latin typeface="Georgia"/>
                <a:ea typeface="Georgia"/>
                <a:cs typeface="Georgia"/>
                <a:sym typeface="Georgia"/>
              </a:rPr>
              <a:t> for </a:t>
            </a:r>
            <a:r>
              <a:rPr lang="fr-FR" sz="1100" b="1" dirty="0" err="1" smtClean="0">
                <a:solidFill>
                  <a:schemeClr val="dk1"/>
                </a:solidFill>
                <a:latin typeface="Georgia"/>
                <a:ea typeface="Georgia"/>
                <a:cs typeface="Georgia"/>
                <a:sym typeface="Georgia"/>
              </a:rPr>
              <a:t>deductive</a:t>
            </a:r>
            <a:r>
              <a:rPr lang="fr-FR" sz="1100" b="1" dirty="0" smtClean="0">
                <a:solidFill>
                  <a:schemeClr val="dk1"/>
                </a:solidFill>
                <a:latin typeface="Georgia"/>
                <a:ea typeface="Georgia"/>
                <a:cs typeface="Georgia"/>
                <a:sym typeface="Georgia"/>
              </a:rPr>
              <a:t> and concurrent </a:t>
            </a:r>
            <a:r>
              <a:rPr lang="fr-FR" sz="1100" b="1" dirty="0" err="1" smtClean="0">
                <a:solidFill>
                  <a:schemeClr val="dk1"/>
                </a:solidFill>
                <a:latin typeface="Georgia"/>
                <a:ea typeface="Georgia"/>
                <a:cs typeface="Georgia"/>
                <a:sym typeface="Georgia"/>
              </a:rPr>
              <a:t>systems</a:t>
            </a:r>
            <a:r>
              <a:rPr lang="fr-FR" sz="1100" dirty="0" smtClean="0">
                <a:solidFill>
                  <a:schemeClr val="dk1"/>
                </a:solidFill>
                <a:latin typeface="Georgia"/>
                <a:ea typeface="Georgia"/>
                <a:cs typeface="Georgia"/>
                <a:sym typeface="Georgia"/>
              </a:rPr>
              <a:t>. </a:t>
            </a:r>
            <a:r>
              <a:rPr lang="fr-FR" sz="1100" dirty="0" err="1" smtClean="0">
                <a:solidFill>
                  <a:schemeClr val="dk1"/>
                </a:solidFill>
                <a:latin typeface="Georgia"/>
                <a:ea typeface="Georgia"/>
                <a:cs typeface="Georgia"/>
                <a:sym typeface="Georgia"/>
              </a:rPr>
              <a:t>Automated</a:t>
            </a:r>
            <a:r>
              <a:rPr lang="fr-FR" sz="1100" dirty="0" smtClean="0">
                <a:solidFill>
                  <a:schemeClr val="dk1"/>
                </a:solidFill>
                <a:latin typeface="Georgia"/>
                <a:ea typeface="Georgia"/>
                <a:cs typeface="Georgia"/>
                <a:sym typeface="Georgia"/>
              </a:rPr>
              <a:t> </a:t>
            </a:r>
            <a:r>
              <a:rPr lang="fr-FR" sz="1100" dirty="0" err="1" smtClean="0">
                <a:solidFill>
                  <a:schemeClr val="dk1"/>
                </a:solidFill>
                <a:latin typeface="Georgia"/>
                <a:ea typeface="Georgia"/>
                <a:cs typeface="Georgia"/>
                <a:sym typeface="Georgia"/>
              </a:rPr>
              <a:t>Reasoning</a:t>
            </a:r>
            <a:r>
              <a:rPr lang="fr-FR" sz="1100" dirty="0" smtClean="0">
                <a:solidFill>
                  <a:schemeClr val="dk1"/>
                </a:solidFill>
                <a:latin typeface="Georgia"/>
                <a:ea typeface="Georgia"/>
                <a:cs typeface="Georgia"/>
                <a:sym typeface="Georgia"/>
              </a:rPr>
              <a:t>, pp. 320-326. Springer (2008)</a:t>
            </a:r>
          </a:p>
          <a:p>
            <a:pPr lvl="0" rtl="0">
              <a:spcBef>
                <a:spcPts val="600"/>
              </a:spcBef>
              <a:buClr>
                <a:schemeClr val="dk1"/>
              </a:buClr>
              <a:buSzPct val="68750"/>
              <a:buFont typeface="Arial"/>
              <a:buNone/>
            </a:pPr>
            <a:endParaRPr lang="fr-FR" sz="1100" dirty="0" smtClean="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2595213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36519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dirty="0" smtClean="0"/>
              <a:t>Ce que </a:t>
            </a:r>
            <a:r>
              <a:rPr lang="fr" dirty="0"/>
              <a:t>l’on fait, de façon automatique et sans même s’en rendre compte c’est d’abord de </a:t>
            </a:r>
            <a:r>
              <a:rPr lang="fr" dirty="0" smtClean="0"/>
              <a:t>:</a:t>
            </a:r>
          </a:p>
          <a:p>
            <a:pPr marL="171450" lvl="0" indent="-171450" rtl="0">
              <a:spcBef>
                <a:spcPts val="0"/>
              </a:spcBef>
              <a:buFont typeface="Arial" panose="020B0604020202020204" pitchFamily="34" charset="0"/>
              <a:buChar char="•"/>
            </a:pPr>
            <a:r>
              <a:rPr lang="fr" dirty="0" smtClean="0"/>
              <a:t>saisir </a:t>
            </a:r>
            <a:r>
              <a:rPr lang="fr" dirty="0"/>
              <a:t>l’information </a:t>
            </a:r>
            <a:r>
              <a:rPr lang="fr" dirty="0" smtClean="0"/>
              <a:t>: identifier </a:t>
            </a:r>
            <a:r>
              <a:rPr lang="fr" dirty="0"/>
              <a:t>les personnes intervenantes, reconnaitre leurs sentiments et leurs souhaits, écouter correctement ce qu’ils </a:t>
            </a:r>
            <a:r>
              <a:rPr lang="fr" dirty="0" smtClean="0"/>
              <a:t>disent</a:t>
            </a:r>
          </a:p>
        </p:txBody>
      </p:sp>
    </p:spTree>
    <p:extLst>
      <p:ext uri="{BB962C8B-B14F-4D97-AF65-F5344CB8AC3E}">
        <p14:creationId xmlns:p14="http://schemas.microsoft.com/office/powerpoint/2010/main" val="1461240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7527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rtl="0">
              <a:spcBef>
                <a:spcPts val="0"/>
              </a:spcBef>
              <a:buFont typeface="Arial" panose="020B0604020202020204" pitchFamily="34" charset="0"/>
              <a:buChar char="•"/>
            </a:pPr>
            <a:r>
              <a:rPr lang="fr-FR" dirty="0" smtClean="0"/>
              <a:t>choisir le </a:t>
            </a:r>
            <a:r>
              <a:rPr lang="fr-FR" b="1" dirty="0" smtClean="0"/>
              <a:t>style</a:t>
            </a:r>
            <a:r>
              <a:rPr lang="fr-FR" dirty="0" smtClean="0"/>
              <a:t> et le </a:t>
            </a:r>
            <a:r>
              <a:rPr lang="fr-FR" b="1" dirty="0" smtClean="0"/>
              <a:t>contenu</a:t>
            </a:r>
            <a:r>
              <a:rPr lang="fr-FR" dirty="0" smtClean="0"/>
              <a:t> de la réponse que l’on va donner</a:t>
            </a:r>
          </a:p>
        </p:txBody>
      </p:sp>
    </p:spTree>
    <p:extLst>
      <p:ext uri="{BB962C8B-B14F-4D97-AF65-F5344CB8AC3E}">
        <p14:creationId xmlns:p14="http://schemas.microsoft.com/office/powerpoint/2010/main" val="406058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rtl="0">
              <a:spcBef>
                <a:spcPts val="0"/>
              </a:spcBef>
              <a:buFont typeface="Arial" panose="020B0604020202020204" pitchFamily="34" charset="0"/>
              <a:buChar char="•"/>
            </a:pPr>
            <a:r>
              <a:rPr lang="fr-FR" dirty="0" smtClean="0"/>
              <a:t>émettre le message, avec le </a:t>
            </a:r>
            <a:r>
              <a:rPr lang="fr-FR" b="1" dirty="0" smtClean="0"/>
              <a:t>bon contenu verbal </a:t>
            </a:r>
            <a:r>
              <a:rPr lang="fr-FR" dirty="0" smtClean="0"/>
              <a:t>mais aussi avec une </a:t>
            </a:r>
            <a:r>
              <a:rPr lang="fr-FR" b="1" dirty="0" smtClean="0"/>
              <a:t>bonne utilisation des pratiques non verbales </a:t>
            </a:r>
            <a:r>
              <a:rPr lang="fr-FR" dirty="0" smtClean="0"/>
              <a:t>(gestes, posture, ..) et </a:t>
            </a:r>
            <a:r>
              <a:rPr lang="fr-FR" b="1" dirty="0" smtClean="0"/>
              <a:t>paralinguistique </a:t>
            </a:r>
            <a:r>
              <a:rPr lang="fr-FR" dirty="0" smtClean="0"/>
              <a:t>(ton, débit, ..). </a:t>
            </a:r>
          </a:p>
        </p:txBody>
      </p:sp>
    </p:spTree>
    <p:extLst>
      <p:ext uri="{BB962C8B-B14F-4D97-AF65-F5344CB8AC3E}">
        <p14:creationId xmlns:p14="http://schemas.microsoft.com/office/powerpoint/2010/main" val="73574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 typeface="Arial" panose="020B0604020202020204" pitchFamily="34" charset="0"/>
              <a:buNone/>
            </a:pPr>
            <a:r>
              <a:rPr lang="fr-FR" dirty="0" smtClean="0"/>
              <a:t>Chez les patients schizophrènes, les </a:t>
            </a:r>
            <a:r>
              <a:rPr lang="fr-FR" b="1" dirty="0" smtClean="0"/>
              <a:t>problèmes de communication </a:t>
            </a:r>
            <a:r>
              <a:rPr lang="fr-FR" dirty="0" smtClean="0"/>
              <a:t>reflètent des </a:t>
            </a:r>
            <a:r>
              <a:rPr lang="fr-FR" b="1" dirty="0" smtClean="0"/>
              <a:t>déficits </a:t>
            </a:r>
            <a:r>
              <a:rPr lang="fr-FR" dirty="0" smtClean="0"/>
              <a:t>dans une ou plusieurs de ces phases et est souvent la </a:t>
            </a:r>
            <a:r>
              <a:rPr lang="fr-FR" b="1" dirty="0" smtClean="0"/>
              <a:t>cause de l’apparition des symptômes.  </a:t>
            </a:r>
          </a:p>
          <a:p>
            <a:pPr marL="0" lvl="0" indent="0" rtl="0">
              <a:spcBef>
                <a:spcPts val="0"/>
              </a:spcBef>
              <a:buFont typeface="Arial" panose="020B0604020202020204" pitchFamily="34" charset="0"/>
              <a:buNone/>
            </a:pPr>
            <a:endParaRPr lang="fr-FR" dirty="0" smtClean="0"/>
          </a:p>
          <a:p>
            <a:pPr marL="0" lvl="0" indent="0" rtl="0">
              <a:spcBef>
                <a:spcPts val="0"/>
              </a:spcBef>
              <a:buFont typeface="Arial" panose="020B0604020202020204" pitchFamily="34" charset="0"/>
              <a:buNone/>
            </a:pPr>
            <a:r>
              <a:rPr lang="fr-FR" dirty="0" err="1" smtClean="0"/>
              <a:t>expl</a:t>
            </a:r>
            <a:r>
              <a:rPr lang="fr-FR" dirty="0" smtClean="0"/>
              <a:t> : si le patient est incapable de lire les émotions, il peut se construire des idées inappropriées, voir délirantes.</a:t>
            </a:r>
          </a:p>
          <a:p>
            <a:pPr lvl="0" rtl="0">
              <a:spcBef>
                <a:spcPts val="0"/>
              </a:spcBef>
              <a:buClr>
                <a:schemeClr val="dk1"/>
              </a:buClr>
              <a:buSzPct val="100000"/>
              <a:buFont typeface="Arial"/>
              <a:buNone/>
            </a:pPr>
            <a:r>
              <a:rPr lang="fr-FR" dirty="0" smtClean="0"/>
              <a:t> </a:t>
            </a:r>
          </a:p>
          <a:p>
            <a:pPr lvl="0" rtl="0">
              <a:spcBef>
                <a:spcPts val="0"/>
              </a:spcBef>
              <a:buClr>
                <a:schemeClr val="dk1"/>
              </a:buClr>
              <a:buSzPct val="100000"/>
              <a:buFont typeface="Arial"/>
              <a:buNone/>
            </a:pPr>
            <a:r>
              <a:rPr lang="fr-FR" dirty="0" smtClean="0"/>
              <a:t>Ces difficultés à communiquer complique la vie des patients au quotient. </a:t>
            </a:r>
          </a:p>
          <a:p>
            <a:pPr lvl="0" rtl="0">
              <a:spcBef>
                <a:spcPts val="0"/>
              </a:spcBef>
              <a:buClr>
                <a:schemeClr val="dk1"/>
              </a:buClr>
              <a:buSzPct val="100000"/>
              <a:buFont typeface="Arial"/>
              <a:buNone/>
            </a:pPr>
            <a:r>
              <a:rPr lang="fr-FR" dirty="0" smtClean="0"/>
              <a:t>Une solution pour les</a:t>
            </a:r>
            <a:r>
              <a:rPr lang="fr-FR" baseline="0" dirty="0" smtClean="0"/>
              <a:t> aider à surmonter ces problèmes c’est l’entrainement aux HS.</a:t>
            </a:r>
            <a:endParaRPr lang="fr-FR" dirty="0" smtClean="0"/>
          </a:p>
        </p:txBody>
      </p:sp>
    </p:spTree>
    <p:extLst>
      <p:ext uri="{BB962C8B-B14F-4D97-AF65-F5344CB8AC3E}">
        <p14:creationId xmlns:p14="http://schemas.microsoft.com/office/powerpoint/2010/main" val="49988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FR" dirty="0" smtClean="0"/>
              <a:t>Au CHU</a:t>
            </a:r>
          </a:p>
          <a:p>
            <a:pPr lvl="0" rtl="0">
              <a:spcBef>
                <a:spcPts val="0"/>
              </a:spcBef>
              <a:buNone/>
            </a:pPr>
            <a:r>
              <a:rPr lang="fr-FR" dirty="0" smtClean="0"/>
              <a:t>Trois points sont importants pour les entrainements aux habiletés sociales :</a:t>
            </a:r>
          </a:p>
          <a:p>
            <a:pPr lvl="0" rtl="0">
              <a:spcBef>
                <a:spcPts val="0"/>
              </a:spcBef>
              <a:buNone/>
            </a:pPr>
            <a:r>
              <a:rPr lang="fr-FR" dirty="0" smtClean="0"/>
              <a:t>• En observant un tiers dont le comportement est adéquat.</a:t>
            </a:r>
          </a:p>
          <a:p>
            <a:pPr lvl="0" rtl="0">
              <a:spcBef>
                <a:spcPts val="0"/>
              </a:spcBef>
              <a:buNone/>
            </a:pPr>
            <a:r>
              <a:rPr lang="fr-FR" dirty="0" smtClean="0"/>
              <a:t>• Qui consiste à obtenir des retours, des remarques et suggestions en vue de progresser</a:t>
            </a:r>
          </a:p>
          <a:p>
            <a:pPr lvl="0" rtl="0">
              <a:spcBef>
                <a:spcPts val="0"/>
              </a:spcBef>
              <a:buNone/>
            </a:pPr>
            <a:r>
              <a:rPr lang="fr-FR" dirty="0" smtClean="0"/>
              <a:t>• Pratiquer régulièrement par le biais d’une simulation. </a:t>
            </a:r>
          </a:p>
          <a:p>
            <a:pPr lvl="0" rtl="0">
              <a:spcBef>
                <a:spcPts val="0"/>
              </a:spcBef>
              <a:buNone/>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L’entrainement aux habiletés sociales permet d’enseigner aux patients comment </a:t>
            </a:r>
            <a:r>
              <a:rPr lang="fr-FR" b="1" dirty="0" smtClean="0"/>
              <a:t>étendre leurs répertoires comportementaux </a:t>
            </a:r>
            <a:r>
              <a:rPr lang="fr-FR" dirty="0" smtClean="0"/>
              <a:t>et de réussir dans des situations sociales où ils avaient jusque-là échoué.</a:t>
            </a:r>
          </a:p>
          <a:p>
            <a:pPr lvl="0" rtl="0">
              <a:spcBef>
                <a:spcPts val="0"/>
              </a:spcBef>
              <a:buNone/>
            </a:pPr>
            <a:endParaRPr lang="fr-FR" dirty="0" smtClean="0"/>
          </a:p>
          <a:p>
            <a:pPr lvl="0" rtl="0">
              <a:spcBef>
                <a:spcPts val="0"/>
              </a:spcBef>
              <a:buNone/>
            </a:pPr>
            <a:r>
              <a:rPr lang="fr-FR" dirty="0" smtClean="0"/>
              <a:t>Problème : </a:t>
            </a:r>
            <a:r>
              <a:rPr lang="fr-FR" baseline="0" dirty="0" smtClean="0"/>
              <a:t>destiné au personnel soignant </a:t>
            </a:r>
          </a:p>
          <a:p>
            <a:pPr lvl="0" rtl="0">
              <a:spcBef>
                <a:spcPts val="0"/>
              </a:spcBef>
              <a:buNone/>
            </a:pPr>
            <a:r>
              <a:rPr lang="fr-FR" baseline="0" dirty="0" smtClean="0"/>
              <a:t>Outil en plus du traitement de base. </a:t>
            </a:r>
          </a:p>
          <a:p>
            <a:pPr lvl="0" rtl="0">
              <a:spcBef>
                <a:spcPts val="0"/>
              </a:spcBef>
              <a:buNone/>
            </a:pPr>
            <a:r>
              <a:rPr lang="fr-FR" baseline="0" dirty="0" smtClean="0"/>
              <a:t>Autonome : chez eux, quand ils le souhaitent, les patients sont acteurs =&gt; plus de chance d’un effet bénéfique. </a:t>
            </a:r>
          </a:p>
          <a:p>
            <a:pPr lvl="0" rtl="0">
              <a:spcBef>
                <a:spcPts val="0"/>
              </a:spcBef>
              <a:buNone/>
            </a:pPr>
            <a:r>
              <a:rPr lang="fr-FR" baseline="0" dirty="0" smtClean="0"/>
              <a:t>Individualisé : séance en groupe.</a:t>
            </a:r>
          </a:p>
          <a:p>
            <a:pPr lvl="0" rtl="0">
              <a:spcBef>
                <a:spcPts val="0"/>
              </a:spcBef>
              <a:buNone/>
            </a:pPr>
            <a:r>
              <a:rPr lang="fr-FR" baseline="0" dirty="0" smtClean="0"/>
              <a:t>But du jeu</a:t>
            </a:r>
          </a:p>
        </p:txBody>
      </p:sp>
    </p:spTree>
    <p:extLst>
      <p:ext uri="{BB962C8B-B14F-4D97-AF65-F5344CB8AC3E}">
        <p14:creationId xmlns:p14="http://schemas.microsoft.com/office/powerpoint/2010/main" val="26106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r>
              <a:rPr lang="fr-FR" sz="1100" kern="1200" dirty="0" smtClean="0">
                <a:solidFill>
                  <a:schemeClr val="tx1"/>
                </a:solidFill>
                <a:effectLst/>
                <a:latin typeface="+mn-lt"/>
                <a:ea typeface="+mn-ea"/>
                <a:cs typeface="+mn-cs"/>
              </a:rPr>
              <a:t>Un SG présente aussi de nombreux avantages :</a:t>
            </a:r>
          </a:p>
          <a:p>
            <a:pPr lvl="0"/>
            <a:r>
              <a:rPr lang="fr-FR" sz="1100" kern="1200" dirty="0" smtClean="0">
                <a:solidFill>
                  <a:schemeClr val="tx1"/>
                </a:solidFill>
                <a:effectLst/>
                <a:latin typeface="+mn-lt"/>
                <a:ea typeface="+mn-ea"/>
                <a:cs typeface="+mn-cs"/>
              </a:rPr>
              <a:t>Augmente motivation</a:t>
            </a:r>
          </a:p>
          <a:p>
            <a:pPr lvl="0"/>
            <a:r>
              <a:rPr lang="fr-FR" sz="1100" kern="1200" dirty="0" smtClean="0">
                <a:solidFill>
                  <a:schemeClr val="tx1"/>
                </a:solidFill>
                <a:effectLst/>
                <a:latin typeface="+mn-lt"/>
                <a:ea typeface="+mn-ea"/>
                <a:cs typeface="+mn-cs"/>
              </a:rPr>
              <a:t>Adaptation au joueur</a:t>
            </a:r>
          </a:p>
          <a:p>
            <a:pPr lvl="0"/>
            <a:r>
              <a:rPr lang="fr-FR" sz="1100" kern="1200" dirty="0" smtClean="0">
                <a:solidFill>
                  <a:schemeClr val="tx1"/>
                </a:solidFill>
                <a:effectLst/>
                <a:latin typeface="+mn-lt"/>
                <a:ea typeface="+mn-ea"/>
                <a:cs typeface="+mn-cs"/>
              </a:rPr>
              <a:t>fournissent un environnement sûr, sans danger et bien contrôlée pour pratiquer l'interaction sociale sans frustration ou sentiment d'échec que les patients</a:t>
            </a:r>
            <a:r>
              <a:rPr lang="fr-FR" sz="1100" kern="1200" baseline="0" dirty="0" smtClean="0">
                <a:solidFill>
                  <a:schemeClr val="tx1"/>
                </a:solidFill>
                <a:effectLst/>
                <a:latin typeface="+mn-lt"/>
                <a:ea typeface="+mn-ea"/>
                <a:cs typeface="+mn-cs"/>
              </a:rPr>
              <a:t> pourraient rencontrer dans le monde réel. Ou les </a:t>
            </a:r>
            <a:r>
              <a:rPr lang="fr-FR" sz="1100" kern="1200" baseline="0" dirty="0" err="1" smtClean="0">
                <a:solidFill>
                  <a:schemeClr val="tx1"/>
                </a:solidFill>
                <a:effectLst/>
                <a:latin typeface="+mn-lt"/>
                <a:ea typeface="+mn-ea"/>
                <a:cs typeface="+mn-cs"/>
              </a:rPr>
              <a:t>sceances</a:t>
            </a:r>
            <a:r>
              <a:rPr lang="fr-FR" sz="1100" kern="1200" baseline="0" dirty="0" smtClean="0">
                <a:solidFill>
                  <a:schemeClr val="tx1"/>
                </a:solidFill>
                <a:effectLst/>
                <a:latin typeface="+mn-lt"/>
                <a:ea typeface="+mn-ea"/>
                <a:cs typeface="+mn-cs"/>
              </a:rPr>
              <a:t> a plusieurs.</a:t>
            </a:r>
            <a:endParaRPr lang="fr-FR" sz="1100" kern="1200" dirty="0" smtClean="0">
              <a:solidFill>
                <a:schemeClr val="tx1"/>
              </a:solidFill>
              <a:effectLst/>
              <a:latin typeface="+mn-lt"/>
              <a:ea typeface="+mn-ea"/>
              <a:cs typeface="+mn-cs"/>
            </a:endParaRPr>
          </a:p>
          <a:p>
            <a:pPr lvl="0"/>
            <a:r>
              <a:rPr lang="fr-FR" sz="1100" kern="1200" dirty="0" smtClean="0">
                <a:solidFill>
                  <a:schemeClr val="tx1"/>
                </a:solidFill>
                <a:effectLst/>
                <a:latin typeface="+mn-lt"/>
                <a:ea typeface="+mn-ea"/>
                <a:cs typeface="+mn-cs"/>
              </a:rPr>
              <a:t>Feedbacks</a:t>
            </a:r>
          </a:p>
          <a:p>
            <a:pPr lvl="0"/>
            <a:r>
              <a:rPr lang="fr-FR" sz="1100" kern="1200" dirty="0" smtClean="0">
                <a:solidFill>
                  <a:schemeClr val="tx1"/>
                </a:solidFill>
                <a:effectLst/>
                <a:latin typeface="+mn-lt"/>
                <a:ea typeface="+mn-ea"/>
                <a:cs typeface="+mn-cs"/>
              </a:rPr>
              <a:t>Débriefing</a:t>
            </a:r>
            <a:r>
              <a:rPr lang="fr-FR" sz="1100" kern="1200" baseline="0" dirty="0" smtClean="0">
                <a:solidFill>
                  <a:schemeClr val="tx1"/>
                </a:solidFill>
                <a:effectLst/>
                <a:latin typeface="+mn-lt"/>
                <a:ea typeface="+mn-ea"/>
                <a:cs typeface="+mn-cs"/>
              </a:rPr>
              <a:t> (en positif) (on pourrait sauvegarder des données </a:t>
            </a:r>
            <a:r>
              <a:rPr lang="fr-FR" sz="1100" kern="1200" baseline="0" dirty="0" err="1" smtClean="0">
                <a:solidFill>
                  <a:schemeClr val="tx1"/>
                </a:solidFill>
                <a:effectLst/>
                <a:latin typeface="+mn-lt"/>
                <a:ea typeface="+mn-ea"/>
                <a:cs typeface="+mn-cs"/>
              </a:rPr>
              <a:t>interessantes</a:t>
            </a:r>
            <a:r>
              <a:rPr lang="fr-FR" sz="1100" kern="1200" baseline="0" dirty="0" smtClean="0">
                <a:solidFill>
                  <a:schemeClr val="tx1"/>
                </a:solidFill>
                <a:effectLst/>
                <a:latin typeface="+mn-lt"/>
                <a:ea typeface="+mn-ea"/>
                <a:cs typeface="+mn-cs"/>
              </a:rPr>
              <a:t> pour les médecins qu’ils pourraient consulter lors des rendez-vous.</a:t>
            </a:r>
            <a:endParaRPr lang="fr-FR" sz="11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209711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r>
              <a:rPr lang="fr-FR" sz="1100" kern="1200" dirty="0" smtClean="0">
                <a:solidFill>
                  <a:schemeClr val="tx1"/>
                </a:solidFill>
                <a:effectLst/>
                <a:latin typeface="+mn-lt"/>
                <a:ea typeface="+mn-ea"/>
                <a:cs typeface="+mn-cs"/>
              </a:rPr>
              <a:t>*</a:t>
            </a:r>
            <a:r>
              <a:rPr lang="fr-FR" sz="1100" kern="1200" baseline="0" dirty="0" smtClean="0">
                <a:solidFill>
                  <a:schemeClr val="tx1"/>
                </a:solidFill>
                <a:effectLst/>
                <a:latin typeface="+mn-lt"/>
                <a:ea typeface="+mn-ea"/>
                <a:cs typeface="+mn-cs"/>
              </a:rPr>
              <a:t> </a:t>
            </a:r>
            <a:r>
              <a:rPr lang="fr-FR" sz="1100" kern="1200" dirty="0" smtClean="0">
                <a:solidFill>
                  <a:schemeClr val="tx1"/>
                </a:solidFill>
                <a:effectLst/>
                <a:latin typeface="+mn-lt"/>
                <a:ea typeface="+mn-ea"/>
                <a:cs typeface="+mn-cs"/>
              </a:rPr>
              <a:t>La reconnaître les émotions à travers les expressions faciales est généralement modifiée dans la schizophrénie.</a:t>
            </a:r>
            <a:r>
              <a:rPr lang="fr-FR" sz="1100" kern="1200" baseline="0" dirty="0" smtClean="0">
                <a:solidFill>
                  <a:schemeClr val="tx1"/>
                </a:solidFill>
                <a:effectLst/>
                <a:latin typeface="+mn-lt"/>
                <a:ea typeface="+mn-ea"/>
                <a:cs typeface="+mn-cs"/>
              </a:rPr>
              <a:t> </a:t>
            </a:r>
          </a:p>
          <a:p>
            <a:pPr lvl="0"/>
            <a:r>
              <a:rPr lang="fr-FR" sz="1100" kern="1200" dirty="0" smtClean="0">
                <a:solidFill>
                  <a:schemeClr val="tx1"/>
                </a:solidFill>
                <a:effectLst/>
                <a:latin typeface="+mn-lt"/>
                <a:ea typeface="+mn-ea"/>
                <a:cs typeface="+mn-cs"/>
              </a:rPr>
              <a:t>=&gt; Pour cette raison, les personnages du jeu ont besoin de montrer des émotions pour former le patient à les reconnaître. </a:t>
            </a:r>
          </a:p>
          <a:p>
            <a:pPr lvl="0"/>
            <a:endParaRPr lang="fr-FR" sz="1100" kern="1200" dirty="0" smtClean="0">
              <a:solidFill>
                <a:schemeClr val="tx1"/>
              </a:solidFill>
              <a:effectLst/>
              <a:latin typeface="+mn-lt"/>
              <a:ea typeface="+mn-ea"/>
              <a:cs typeface="+mn-cs"/>
            </a:endParaRPr>
          </a:p>
          <a:p>
            <a:pPr lvl="0"/>
            <a:r>
              <a:rPr lang="fr-FR" sz="1100" kern="1200" dirty="0" smtClean="0">
                <a:solidFill>
                  <a:schemeClr val="tx1"/>
                </a:solidFill>
                <a:effectLst/>
                <a:latin typeface="+mn-lt"/>
                <a:ea typeface="+mn-ea"/>
                <a:cs typeface="+mn-cs"/>
              </a:rPr>
              <a:t>* Les personnages</a:t>
            </a:r>
            <a:r>
              <a:rPr lang="fr-FR" sz="1100" kern="1200" baseline="0" dirty="0" smtClean="0">
                <a:solidFill>
                  <a:schemeClr val="tx1"/>
                </a:solidFill>
                <a:effectLst/>
                <a:latin typeface="+mn-lt"/>
                <a:ea typeface="+mn-ea"/>
                <a:cs typeface="+mn-cs"/>
              </a:rPr>
              <a:t> du jeu </a:t>
            </a:r>
            <a:r>
              <a:rPr lang="fr-FR" sz="1100" kern="1200" dirty="0" smtClean="0">
                <a:solidFill>
                  <a:schemeClr val="tx1"/>
                </a:solidFill>
                <a:effectLst/>
                <a:latin typeface="+mn-lt"/>
                <a:ea typeface="+mn-ea"/>
                <a:cs typeface="+mn-cs"/>
              </a:rPr>
              <a:t>doivent pouvoir réagit</a:t>
            </a:r>
            <a:r>
              <a:rPr lang="fr-FR" sz="1100" kern="1200" baseline="0" dirty="0" smtClean="0">
                <a:solidFill>
                  <a:schemeClr val="tx1"/>
                </a:solidFill>
                <a:effectLst/>
                <a:latin typeface="+mn-lt"/>
                <a:ea typeface="+mn-ea"/>
                <a:cs typeface="+mn-cs"/>
              </a:rPr>
              <a:t> aux </a:t>
            </a:r>
            <a:r>
              <a:rPr lang="fr-FR" sz="1100" kern="1200" dirty="0" smtClean="0">
                <a:solidFill>
                  <a:schemeClr val="tx1"/>
                </a:solidFill>
                <a:effectLst/>
                <a:latin typeface="+mn-lt"/>
                <a:ea typeface="+mn-ea"/>
                <a:cs typeface="+mn-cs"/>
              </a:rPr>
              <a:t>actions du patient.</a:t>
            </a:r>
          </a:p>
          <a:p>
            <a:pPr lvl="0"/>
            <a:r>
              <a:rPr lang="fr-FR" sz="1100" kern="1200" dirty="0" smtClean="0">
                <a:solidFill>
                  <a:schemeClr val="tx1"/>
                </a:solidFill>
                <a:effectLst/>
                <a:latin typeface="+mn-lt"/>
                <a:ea typeface="+mn-ea"/>
                <a:cs typeface="+mn-cs"/>
              </a:rPr>
              <a:t>=&gt; Choisir un moyen</a:t>
            </a:r>
            <a:r>
              <a:rPr lang="fr-FR" sz="1100" kern="1200" baseline="0" dirty="0" smtClean="0">
                <a:solidFill>
                  <a:schemeClr val="tx1"/>
                </a:solidFill>
                <a:effectLst/>
                <a:latin typeface="+mn-lt"/>
                <a:ea typeface="+mn-ea"/>
                <a:cs typeface="+mn-cs"/>
              </a:rPr>
              <a:t> </a:t>
            </a:r>
            <a:r>
              <a:rPr lang="fr-FR" sz="1100" kern="1200" dirty="0" smtClean="0">
                <a:solidFill>
                  <a:schemeClr val="tx1"/>
                </a:solidFill>
                <a:effectLst/>
                <a:latin typeface="+mn-lt"/>
                <a:ea typeface="+mn-ea"/>
                <a:cs typeface="+mn-cs"/>
              </a:rPr>
              <a:t>d’interaction</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endParaRPr lang="fr-FR"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fr-FR" sz="1100" kern="1200" dirty="0" smtClean="0">
                <a:solidFill>
                  <a:schemeClr val="tx1"/>
                </a:solidFill>
                <a:effectLst/>
                <a:latin typeface="+mn-lt"/>
                <a:ea typeface="+mn-ea"/>
                <a:cs typeface="+mn-cs"/>
              </a:rPr>
              <a:t>* Et a partir des interactions on peut</a:t>
            </a:r>
            <a:r>
              <a:rPr lang="fr-FR" sz="1100" kern="1200" baseline="0" dirty="0" smtClean="0">
                <a:solidFill>
                  <a:schemeClr val="tx1"/>
                </a:solidFill>
                <a:effectLst/>
                <a:latin typeface="+mn-lt"/>
                <a:ea typeface="+mn-ea"/>
                <a:cs typeface="+mn-cs"/>
              </a:rPr>
              <a:t> faire avancer l’histoire du jeu et gérer les personnages</a:t>
            </a:r>
            <a:r>
              <a:rPr lang="fr-FR" sz="1100" kern="1200" baseline="0" smtClean="0">
                <a:solidFill>
                  <a:schemeClr val="tx1"/>
                </a:solidFill>
                <a:effectLst/>
                <a:latin typeface="+mn-lt"/>
                <a:ea typeface="+mn-ea"/>
                <a:cs typeface="+mn-cs"/>
              </a:rPr>
              <a:t>. </a:t>
            </a:r>
            <a:endParaRPr lang="fr-FR" sz="11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78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FR" sz="1100" b="0" i="0" kern="1200" dirty="0" smtClean="0">
                <a:solidFill>
                  <a:schemeClr val="tx1"/>
                </a:solidFill>
                <a:effectLst/>
                <a:latin typeface="+mn-lt"/>
                <a:ea typeface="+mn-ea"/>
                <a:cs typeface="+mn-cs"/>
              </a:rPr>
              <a:t>Les différentes</a:t>
            </a:r>
            <a:r>
              <a:rPr lang="fr-FR" sz="1100" b="0" i="0" kern="1200" baseline="0" dirty="0" smtClean="0">
                <a:solidFill>
                  <a:schemeClr val="tx1"/>
                </a:solidFill>
                <a:effectLst/>
                <a:latin typeface="+mn-lt"/>
                <a:ea typeface="+mn-ea"/>
                <a:cs typeface="+mn-cs"/>
              </a:rPr>
              <a:t> mouvements du visage </a:t>
            </a:r>
            <a:r>
              <a:rPr lang="fr-FR" sz="1100" b="0" i="0" kern="1200" dirty="0" smtClean="0">
                <a:solidFill>
                  <a:schemeClr val="tx1"/>
                </a:solidFill>
                <a:effectLst/>
                <a:latin typeface="+mn-lt"/>
                <a:ea typeface="+mn-ea"/>
                <a:cs typeface="+mn-cs"/>
              </a:rPr>
              <a:t>peuvent être paramétrés en fonction des actions musculaires. Cet ensemble de paramètres peut ensuite être utilisé pour représenter les différentes expressions faciales. À ce jour, il y a eu deux systèmes importantes et efficaces dans la création de ces </a:t>
            </a:r>
            <a:r>
              <a:rPr lang="fr-FR" sz="1100" b="1" i="0" kern="1200" dirty="0" smtClean="0">
                <a:solidFill>
                  <a:schemeClr val="tx1"/>
                </a:solidFill>
                <a:effectLst/>
                <a:latin typeface="+mn-lt"/>
                <a:ea typeface="+mn-ea"/>
                <a:cs typeface="+mn-cs"/>
              </a:rPr>
              <a:t>jeux de paramètres</a:t>
            </a:r>
          </a:p>
          <a:p>
            <a:pPr lvl="0" rtl="0">
              <a:spcBef>
                <a:spcPts val="0"/>
              </a:spcBef>
              <a:buNone/>
            </a:pPr>
            <a:endParaRPr lang="fr-FR" sz="1100" b="1" i="0" kern="1200" dirty="0" smtClean="0">
              <a:solidFill>
                <a:schemeClr val="tx1"/>
              </a:solidFill>
              <a:effectLst/>
              <a:latin typeface="+mn-lt"/>
              <a:ea typeface="+mn-ea"/>
              <a:cs typeface="+mn-cs"/>
            </a:endParaRPr>
          </a:p>
          <a:p>
            <a:pPr lvl="0" rtl="0">
              <a:spcBef>
                <a:spcPts val="0"/>
              </a:spcBef>
              <a:buNone/>
            </a:pPr>
            <a:r>
              <a:rPr lang="fr-FR" sz="1100" b="0" i="0" kern="1200" dirty="0" smtClean="0">
                <a:solidFill>
                  <a:schemeClr val="tx1"/>
                </a:solidFill>
                <a:effectLst/>
                <a:latin typeface="+mn-lt"/>
                <a:ea typeface="+mn-ea"/>
                <a:cs typeface="+mn-cs"/>
              </a:rPr>
              <a:t>FACS définit 46 unités d'action pour le visage (AUS) qui</a:t>
            </a:r>
            <a:r>
              <a:rPr lang="fr-FR" sz="1100" b="0" i="0" kern="1200" baseline="0" dirty="0" smtClean="0">
                <a:solidFill>
                  <a:schemeClr val="tx1"/>
                </a:solidFill>
                <a:effectLst/>
                <a:latin typeface="+mn-lt"/>
                <a:ea typeface="+mn-ea"/>
                <a:cs typeface="+mn-cs"/>
              </a:rPr>
              <a:t> représentent le</a:t>
            </a:r>
            <a:r>
              <a:rPr lang="fr-FR" sz="1100" b="0" i="0" kern="1200" dirty="0" smtClean="0">
                <a:solidFill>
                  <a:schemeClr val="tx1"/>
                </a:solidFill>
                <a:effectLst/>
                <a:latin typeface="+mn-lt"/>
                <a:ea typeface="+mn-ea"/>
                <a:cs typeface="+mn-cs"/>
              </a:rPr>
              <a:t>s mouvements des muscles faciaux. Chaque expression peut être représentée comme une combinaison d'une ou plusieurs UA. </a:t>
            </a:r>
            <a:endParaRPr dirty="0">
              <a:solidFill>
                <a:schemeClr val="dk1"/>
              </a:solidFill>
            </a:endParaRPr>
          </a:p>
        </p:txBody>
      </p:sp>
    </p:spTree>
    <p:extLst>
      <p:ext uri="{BB962C8B-B14F-4D97-AF65-F5344CB8AC3E}">
        <p14:creationId xmlns:p14="http://schemas.microsoft.com/office/powerpoint/2010/main" val="24877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r"/>
              <a:t>‹N°›</a:t>
            </a:fld>
            <a:endParaRPr lang="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r"/>
              <a:t>‹N°›</a:t>
            </a:fld>
            <a:endParaRPr lang="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r"/>
              <a:t>‹N°›</a:t>
            </a:fld>
            <a:endParaRPr lang="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r"/>
              <a:t>‹N°›</a:t>
            </a:fld>
            <a:endParaRPr lang="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r"/>
              <a:t>‹N°›</a:t>
            </a:fld>
            <a:endParaRPr lang="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fr"/>
              <a:t>‹N°›</a:t>
            </a:fld>
            <a:endParaRPr lang="f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fr"/>
              <a:t>‹N°›</a:t>
            </a:fld>
            <a:endParaRPr lang="f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p:nvPr/>
        </p:nvSpPr>
        <p:spPr>
          <a:xfrm>
            <a:off x="496950" y="1533950"/>
            <a:ext cx="8150100" cy="1530600"/>
          </a:xfrm>
          <a:prstGeom prst="roundRect">
            <a:avLst>
              <a:gd name="adj" fmla="val 16667"/>
            </a:avLst>
          </a:prstGeom>
          <a:solidFill>
            <a:srgbClr val="0008A7"/>
          </a:solidFill>
          <a:ln>
            <a:noFill/>
          </a:ln>
        </p:spPr>
        <p:txBody>
          <a:bodyPr lIns="91425" tIns="91425" rIns="91425" bIns="91425" anchor="ctr" anchorCtr="0">
            <a:noAutofit/>
          </a:bodyPr>
          <a:lstStyle/>
          <a:p>
            <a:pPr>
              <a:spcBef>
                <a:spcPts val="0"/>
              </a:spcBef>
              <a:buNone/>
            </a:pPr>
            <a:endParaRPr dirty="0"/>
          </a:p>
        </p:txBody>
      </p:sp>
      <p:sp>
        <p:nvSpPr>
          <p:cNvPr id="31" name="Shape 31"/>
          <p:cNvSpPr txBox="1"/>
          <p:nvPr/>
        </p:nvSpPr>
        <p:spPr>
          <a:xfrm>
            <a:off x="657450" y="1514075"/>
            <a:ext cx="7829099" cy="1557300"/>
          </a:xfrm>
          <a:prstGeom prst="rect">
            <a:avLst/>
          </a:prstGeom>
          <a:noFill/>
          <a:ln>
            <a:noFill/>
          </a:ln>
        </p:spPr>
        <p:txBody>
          <a:bodyPr lIns="91425" tIns="91425" rIns="91425" bIns="91425" anchor="ctr" anchorCtr="0">
            <a:noAutofit/>
          </a:bodyPr>
          <a:lstStyle/>
          <a:p>
            <a:pPr lvl="0" algn="ctr" rtl="0">
              <a:lnSpc>
                <a:spcPct val="115000"/>
              </a:lnSpc>
              <a:spcBef>
                <a:spcPts val="0"/>
              </a:spcBef>
              <a:buNone/>
            </a:pPr>
            <a:r>
              <a:rPr lang="fr" sz="3000">
                <a:solidFill>
                  <a:srgbClr val="FFFFFF"/>
                </a:solidFill>
                <a:latin typeface="Ubuntu"/>
                <a:ea typeface="Ubuntu"/>
                <a:cs typeface="Ubuntu"/>
                <a:sym typeface="Ubuntu"/>
              </a:rPr>
              <a:t>Réalité Virtuelle et schizophrénie :</a:t>
            </a:r>
          </a:p>
          <a:p>
            <a:pPr lvl="0" algn="ctr" rtl="0">
              <a:lnSpc>
                <a:spcPct val="115000"/>
              </a:lnSpc>
              <a:spcBef>
                <a:spcPts val="0"/>
              </a:spcBef>
              <a:buNone/>
            </a:pPr>
            <a:r>
              <a:rPr lang="fr" sz="2400">
                <a:solidFill>
                  <a:srgbClr val="FFFFFF"/>
                </a:solidFill>
                <a:latin typeface="Ubuntu"/>
                <a:ea typeface="Ubuntu"/>
                <a:cs typeface="Ubuntu"/>
                <a:sym typeface="Ubuntu"/>
              </a:rPr>
              <a:t>Jeu thérapeutique reposant sur des techniques de Narration Computationnelle</a:t>
            </a:r>
          </a:p>
        </p:txBody>
      </p:sp>
      <p:pic>
        <p:nvPicPr>
          <p:cNvPr id="32" name="Shape 32"/>
          <p:cNvPicPr preferRelativeResize="0"/>
          <p:nvPr/>
        </p:nvPicPr>
        <p:blipFill>
          <a:blip r:embed="rId3">
            <a:alphaModFix/>
          </a:blip>
          <a:stretch>
            <a:fillRect/>
          </a:stretch>
        </p:blipFill>
        <p:spPr>
          <a:xfrm>
            <a:off x="0" y="-132508"/>
            <a:ext cx="9143999" cy="1230216"/>
          </a:xfrm>
          <a:prstGeom prst="rect">
            <a:avLst/>
          </a:prstGeom>
          <a:noFill/>
          <a:ln>
            <a:noFill/>
          </a:ln>
        </p:spPr>
      </p:pic>
      <p:sp>
        <p:nvSpPr>
          <p:cNvPr id="33" name="Shape 33"/>
          <p:cNvSpPr txBox="1"/>
          <p:nvPr/>
        </p:nvSpPr>
        <p:spPr>
          <a:xfrm>
            <a:off x="292295" y="3560800"/>
            <a:ext cx="4743900" cy="934199"/>
          </a:xfrm>
          <a:prstGeom prst="rect">
            <a:avLst/>
          </a:prstGeom>
          <a:noFill/>
          <a:ln>
            <a:noFill/>
          </a:ln>
        </p:spPr>
        <p:txBody>
          <a:bodyPr lIns="91425" tIns="91425" rIns="91425" bIns="91425" anchor="ctr" anchorCtr="0">
            <a:noAutofit/>
          </a:bodyPr>
          <a:lstStyle/>
          <a:p>
            <a:pPr marL="0" marR="0" lvl="0" indent="0" rtl="0">
              <a:lnSpc>
                <a:spcPct val="115000"/>
              </a:lnSpc>
              <a:spcBef>
                <a:spcPts val="0"/>
              </a:spcBef>
              <a:spcAft>
                <a:spcPts val="0"/>
              </a:spcAft>
              <a:buClr>
                <a:schemeClr val="dk1"/>
              </a:buClr>
              <a:buSzPct val="45833"/>
              <a:buFont typeface="Arial"/>
              <a:buNone/>
            </a:pPr>
            <a:r>
              <a:rPr lang="fr" sz="2400" b="1">
                <a:solidFill>
                  <a:schemeClr val="dk1"/>
                </a:solidFill>
                <a:latin typeface="Ubuntu"/>
                <a:ea typeface="Ubuntu"/>
                <a:cs typeface="Ubuntu"/>
                <a:sym typeface="Ubuntu"/>
              </a:rPr>
              <a:t>Cindy Even - c9even@enib.fr</a:t>
            </a:r>
          </a:p>
        </p:txBody>
      </p:sp>
      <p:sp>
        <p:nvSpPr>
          <p:cNvPr id="34" name="Shape 34"/>
          <p:cNvSpPr txBox="1"/>
          <p:nvPr/>
        </p:nvSpPr>
        <p:spPr>
          <a:xfrm>
            <a:off x="292300" y="4711675"/>
            <a:ext cx="5177999" cy="1506299"/>
          </a:xfrm>
          <a:prstGeom prst="rect">
            <a:avLst/>
          </a:prstGeom>
          <a:noFill/>
          <a:ln>
            <a:noFill/>
          </a:ln>
        </p:spPr>
        <p:txBody>
          <a:bodyPr lIns="91425" tIns="91425" rIns="91425" bIns="91425" anchor="ctr" anchorCtr="0">
            <a:noAutofit/>
          </a:bodyPr>
          <a:lstStyle/>
          <a:p>
            <a:pPr marL="0" marR="0" lvl="0" indent="0" rtl="0">
              <a:lnSpc>
                <a:spcPct val="115000"/>
              </a:lnSpc>
              <a:spcBef>
                <a:spcPts val="0"/>
              </a:spcBef>
              <a:spcAft>
                <a:spcPts val="0"/>
              </a:spcAft>
              <a:buNone/>
            </a:pPr>
            <a:r>
              <a:rPr lang="fr" sz="2000">
                <a:solidFill>
                  <a:schemeClr val="dk1"/>
                </a:solidFill>
                <a:latin typeface="Ubuntu"/>
                <a:ea typeface="Ubuntu"/>
                <a:cs typeface="Ubuntu"/>
                <a:sym typeface="Ubuntu"/>
              </a:rPr>
              <a:t>Encadrants : </a:t>
            </a:r>
          </a:p>
          <a:p>
            <a:pPr marL="0" marR="0" lvl="0" indent="0" rtl="0">
              <a:lnSpc>
                <a:spcPct val="115000"/>
              </a:lnSpc>
              <a:spcBef>
                <a:spcPts val="0"/>
              </a:spcBef>
              <a:spcAft>
                <a:spcPts val="0"/>
              </a:spcAft>
              <a:buNone/>
            </a:pPr>
            <a:r>
              <a:rPr lang="fr" sz="2000">
                <a:solidFill>
                  <a:schemeClr val="dk1"/>
                </a:solidFill>
                <a:latin typeface="Ubuntu"/>
                <a:ea typeface="Ubuntu"/>
                <a:cs typeface="Ubuntu"/>
                <a:sym typeface="Ubuntu"/>
              </a:rPr>
              <a:t>Anne-Gwenn Bosser - bosser@enib.fr</a:t>
            </a:r>
          </a:p>
          <a:p>
            <a:pPr marL="0" marR="0" lvl="0" indent="0" rtl="0">
              <a:lnSpc>
                <a:spcPct val="115000"/>
              </a:lnSpc>
              <a:spcBef>
                <a:spcPts val="0"/>
              </a:spcBef>
              <a:spcAft>
                <a:spcPts val="0"/>
              </a:spcAft>
              <a:buNone/>
            </a:pPr>
            <a:r>
              <a:rPr lang="fr" sz="2000">
                <a:solidFill>
                  <a:schemeClr val="dk1"/>
                </a:solidFill>
                <a:latin typeface="Ubuntu"/>
                <a:ea typeface="Ubuntu"/>
                <a:cs typeface="Ubuntu"/>
                <a:sym typeface="Ubuntu"/>
              </a:rPr>
              <a:t>Cédric Buche - buche@enib.fr</a:t>
            </a:r>
          </a:p>
          <a:p>
            <a:pPr marL="0" marR="0" lvl="0" indent="0" rtl="0">
              <a:lnSpc>
                <a:spcPct val="115000"/>
              </a:lnSpc>
              <a:spcBef>
                <a:spcPts val="0"/>
              </a:spcBef>
              <a:spcAft>
                <a:spcPts val="0"/>
              </a:spcAft>
              <a:buNone/>
            </a:pPr>
            <a:r>
              <a:rPr lang="fr" sz="2000">
                <a:solidFill>
                  <a:schemeClr val="dk1"/>
                </a:solidFill>
                <a:latin typeface="Ubuntu"/>
                <a:ea typeface="Ubuntu"/>
                <a:cs typeface="Ubuntu"/>
                <a:sym typeface="Ubuntu"/>
              </a:rPr>
              <a:t>João F. Ferreira - j.ferreira@tees.ac.uk</a:t>
            </a:r>
          </a:p>
        </p:txBody>
      </p:sp>
      <p:pic>
        <p:nvPicPr>
          <p:cNvPr id="35" name="Shape 35"/>
          <p:cNvPicPr preferRelativeResize="0"/>
          <p:nvPr/>
        </p:nvPicPr>
        <p:blipFill>
          <a:blip r:embed="rId4">
            <a:alphaModFix/>
          </a:blip>
          <a:stretch>
            <a:fillRect/>
          </a:stretch>
        </p:blipFill>
        <p:spPr>
          <a:xfrm>
            <a:off x="7015200" y="3732662"/>
            <a:ext cx="2041356" cy="975831"/>
          </a:xfrm>
          <a:prstGeom prst="rect">
            <a:avLst/>
          </a:prstGeom>
          <a:noFill/>
          <a:ln>
            <a:noFill/>
          </a:ln>
        </p:spPr>
      </p:pic>
      <p:pic>
        <p:nvPicPr>
          <p:cNvPr id="36" name="Shape 36"/>
          <p:cNvPicPr preferRelativeResize="0"/>
          <p:nvPr/>
        </p:nvPicPr>
        <p:blipFill>
          <a:blip r:embed="rId5">
            <a:alphaModFix/>
          </a:blip>
          <a:stretch>
            <a:fillRect/>
          </a:stretch>
        </p:blipFill>
        <p:spPr>
          <a:xfrm>
            <a:off x="7743189" y="5032954"/>
            <a:ext cx="1313359" cy="1233770"/>
          </a:xfrm>
          <a:prstGeom prst="rect">
            <a:avLst/>
          </a:prstGeom>
          <a:noFill/>
          <a:ln>
            <a:noFill/>
          </a:ln>
        </p:spPr>
      </p:pic>
      <p:pic>
        <p:nvPicPr>
          <p:cNvPr id="37" name="Shape 37"/>
          <p:cNvPicPr preferRelativeResize="0"/>
          <p:nvPr/>
        </p:nvPicPr>
        <p:blipFill>
          <a:blip r:embed="rId6">
            <a:alphaModFix/>
          </a:blip>
          <a:stretch>
            <a:fillRect/>
          </a:stretch>
        </p:blipFill>
        <p:spPr>
          <a:xfrm>
            <a:off x="5036198" y="3732664"/>
            <a:ext cx="1906349" cy="975808"/>
          </a:xfrm>
          <a:prstGeom prst="rect">
            <a:avLst/>
          </a:prstGeom>
          <a:noFill/>
          <a:ln>
            <a:noFill/>
          </a:ln>
        </p:spPr>
      </p:pic>
      <p:pic>
        <p:nvPicPr>
          <p:cNvPr id="38" name="Shape 38"/>
          <p:cNvPicPr preferRelativeResize="0"/>
          <p:nvPr/>
        </p:nvPicPr>
        <p:blipFill>
          <a:blip r:embed="rId7">
            <a:alphaModFix/>
          </a:blip>
          <a:stretch>
            <a:fillRect/>
          </a:stretch>
        </p:blipFill>
        <p:spPr>
          <a:xfrm>
            <a:off x="5099274" y="5005505"/>
            <a:ext cx="2580969" cy="128866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aphicFrame>
        <p:nvGraphicFramePr>
          <p:cNvPr id="69" name="Shape 69"/>
          <p:cNvGraphicFramePr/>
          <p:nvPr>
            <p:extLst>
              <p:ext uri="{D42A27DB-BD31-4B8C-83A1-F6EECF244321}">
                <p14:modId xmlns:p14="http://schemas.microsoft.com/office/powerpoint/2010/main" val="1215693608"/>
              </p:ext>
            </p:extLst>
          </p:nvPr>
        </p:nvGraphicFramePr>
        <p:xfrm>
          <a:off x="4162" y="6461800"/>
          <a:ext cx="9135675" cy="396210"/>
        </p:xfrm>
        <a:graphic>
          <a:graphicData uri="http://schemas.openxmlformats.org/drawingml/2006/table">
            <a:tbl>
              <a:tblPr>
                <a:noFill/>
                <a:tableStyleId>{D6334423-6EC2-4386-B874-155BDB4869DC}</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dirty="0">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5/9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70" name="Shape 70"/>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lvl="0" rtl="0">
              <a:spcBef>
                <a:spcPts val="0"/>
              </a:spcBef>
              <a:buNone/>
            </a:pPr>
            <a:r>
              <a:rPr lang="fr" sz="3000" dirty="0">
                <a:solidFill>
                  <a:srgbClr val="FFFFFF"/>
                </a:solidFill>
                <a:latin typeface="Ubuntu"/>
                <a:ea typeface="Ubuntu"/>
                <a:cs typeface="Ubuntu"/>
                <a:sym typeface="Ubuntu"/>
              </a:rPr>
              <a:t>   </a:t>
            </a:r>
            <a:r>
              <a:rPr lang="fr" sz="3000" dirty="0" smtClean="0">
                <a:solidFill>
                  <a:srgbClr val="FFFFFF"/>
                </a:solidFill>
                <a:latin typeface="Ubuntu"/>
                <a:ea typeface="Ubuntu"/>
                <a:cs typeface="Ubuntu"/>
                <a:sym typeface="Ubuntu"/>
              </a:rPr>
              <a:t>Animation des </a:t>
            </a:r>
            <a:r>
              <a:rPr lang="fr" sz="3000" dirty="0">
                <a:solidFill>
                  <a:srgbClr val="FFFFFF"/>
                </a:solidFill>
                <a:latin typeface="Ubuntu"/>
                <a:ea typeface="Ubuntu"/>
                <a:cs typeface="Ubuntu"/>
                <a:sym typeface="Ubuntu"/>
              </a:rPr>
              <a:t>personnages</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833" y="1455200"/>
            <a:ext cx="3410075" cy="4184034"/>
          </a:xfrm>
          <a:prstGeom prst="rect">
            <a:avLst/>
          </a:prstGeom>
        </p:spPr>
      </p:pic>
      <p:sp>
        <p:nvSpPr>
          <p:cNvPr id="8" name="Shape 73"/>
          <p:cNvSpPr txBox="1"/>
          <p:nvPr/>
        </p:nvSpPr>
        <p:spPr>
          <a:xfrm>
            <a:off x="5635471" y="5639234"/>
            <a:ext cx="3398798" cy="581100"/>
          </a:xfrm>
          <a:prstGeom prst="rect">
            <a:avLst/>
          </a:prstGeom>
          <a:noFill/>
          <a:ln>
            <a:noFill/>
          </a:ln>
        </p:spPr>
        <p:txBody>
          <a:bodyPr lIns="91425" tIns="91425" rIns="91425" bIns="91425" anchor="ctr" anchorCtr="0">
            <a:noAutofit/>
          </a:bodyPr>
          <a:lstStyle/>
          <a:p>
            <a:pPr marL="0" marR="0" indent="0" algn="ctr" rtl="0">
              <a:lnSpc>
                <a:spcPct val="100000"/>
              </a:lnSpc>
              <a:spcBef>
                <a:spcPts val="0"/>
              </a:spcBef>
              <a:spcAft>
                <a:spcPts val="0"/>
              </a:spcAft>
              <a:buNone/>
            </a:pPr>
            <a:r>
              <a:rPr lang="fr" sz="1600" dirty="0">
                <a:solidFill>
                  <a:schemeClr val="dk1"/>
                </a:solidFill>
                <a:latin typeface="Ubuntu"/>
                <a:ea typeface="Ubuntu"/>
                <a:cs typeface="Ubuntu"/>
                <a:sym typeface="Ubuntu"/>
              </a:rPr>
              <a:t>84 points de paramètres</a:t>
            </a:r>
          </a:p>
          <a:p>
            <a:pPr algn="ctr"/>
            <a:r>
              <a:rPr lang="fr" sz="1600" dirty="0">
                <a:solidFill>
                  <a:schemeClr val="dk1"/>
                </a:solidFill>
                <a:latin typeface="Ubuntu"/>
                <a:ea typeface="Ubuntu"/>
                <a:cs typeface="Ubuntu"/>
                <a:sym typeface="Ubuntu"/>
              </a:rPr>
              <a:t> [</a:t>
            </a:r>
            <a:r>
              <a:rPr lang="en-US" sz="1600" dirty="0" err="1">
                <a:solidFill>
                  <a:schemeClr val="dk1"/>
                </a:solidFill>
                <a:latin typeface="Ubuntu"/>
                <a:ea typeface="Ubuntu"/>
                <a:cs typeface="Ubuntu"/>
              </a:rPr>
              <a:t>Pandzic</a:t>
            </a:r>
            <a:r>
              <a:rPr lang="en-US" sz="1600" dirty="0">
                <a:solidFill>
                  <a:schemeClr val="dk1"/>
                </a:solidFill>
                <a:latin typeface="Ubuntu"/>
                <a:ea typeface="Ubuntu"/>
                <a:cs typeface="Ubuntu"/>
              </a:rPr>
              <a:t> and </a:t>
            </a:r>
            <a:r>
              <a:rPr lang="en-US" sz="1600" dirty="0" err="1">
                <a:solidFill>
                  <a:schemeClr val="dk1"/>
                </a:solidFill>
                <a:latin typeface="Ubuntu"/>
                <a:ea typeface="Ubuntu"/>
                <a:cs typeface="Ubuntu"/>
              </a:rPr>
              <a:t>Forchheimer</a:t>
            </a:r>
            <a:r>
              <a:rPr lang="en-US" sz="1600" dirty="0">
                <a:solidFill>
                  <a:schemeClr val="dk1"/>
                </a:solidFill>
                <a:latin typeface="Ubuntu"/>
                <a:ea typeface="Ubuntu"/>
                <a:cs typeface="Ubuntu"/>
              </a:rPr>
              <a:t>, 2003</a:t>
            </a:r>
            <a:r>
              <a:rPr lang="fr" sz="1600" dirty="0">
                <a:solidFill>
                  <a:schemeClr val="dk1"/>
                </a:solidFill>
                <a:latin typeface="Ubuntu"/>
                <a:ea typeface="Ubuntu"/>
                <a:cs typeface="Ubuntu"/>
                <a:sym typeface="Ubuntu"/>
              </a:rPr>
              <a:t>]</a:t>
            </a:r>
          </a:p>
        </p:txBody>
      </p:sp>
      <p:sp>
        <p:nvSpPr>
          <p:cNvPr id="11" name="Shape 71"/>
          <p:cNvSpPr txBox="1"/>
          <p:nvPr/>
        </p:nvSpPr>
        <p:spPr>
          <a:xfrm>
            <a:off x="246650" y="1455200"/>
            <a:ext cx="5239750" cy="4516199"/>
          </a:xfrm>
          <a:prstGeom prst="rect">
            <a:avLst/>
          </a:prstGeom>
          <a:noFill/>
          <a:ln>
            <a:noFill/>
          </a:ln>
        </p:spPr>
        <p:txBody>
          <a:bodyPr lIns="91425" tIns="91425" rIns="91425" bIns="91425" anchor="t" anchorCtr="0">
            <a:noAutofit/>
          </a:bodyPr>
          <a:lstStyle/>
          <a:p>
            <a:pPr lvl="0">
              <a:spcBef>
                <a:spcPts val="600"/>
              </a:spcBef>
            </a:pPr>
            <a:r>
              <a:rPr lang="fr" sz="2400" dirty="0">
                <a:latin typeface="Ubuntu"/>
                <a:ea typeface="Ubuntu"/>
                <a:cs typeface="Ubuntu"/>
                <a:sym typeface="Ubuntu"/>
              </a:rPr>
              <a:t>Facial Action Coding System (FACS</a:t>
            </a:r>
            <a:r>
              <a:rPr lang="fr" sz="2400" dirty="0" smtClean="0">
                <a:latin typeface="Ubuntu"/>
                <a:ea typeface="Ubuntu"/>
                <a:cs typeface="Ubuntu"/>
                <a:sym typeface="Ubuntu"/>
              </a:rPr>
              <a:t>)</a:t>
            </a:r>
          </a:p>
          <a:p>
            <a:pPr lvl="0" rtl="0">
              <a:spcBef>
                <a:spcPts val="600"/>
              </a:spcBef>
              <a:buNone/>
            </a:pPr>
            <a:r>
              <a:rPr lang="fr" sz="1800" dirty="0" smtClean="0">
                <a:latin typeface="Ubuntu"/>
                <a:ea typeface="Ubuntu"/>
                <a:cs typeface="Ubuntu"/>
                <a:sym typeface="Ubuntu"/>
              </a:rPr>
              <a:t>[</a:t>
            </a:r>
            <a:r>
              <a:rPr lang="en-US" sz="1800" dirty="0">
                <a:latin typeface="Ubuntu"/>
                <a:ea typeface="Ubuntu"/>
                <a:cs typeface="Ubuntu"/>
              </a:rPr>
              <a:t>Ekman and Friesen, 1977</a:t>
            </a:r>
            <a:r>
              <a:rPr lang="fr" sz="1800" dirty="0" smtClean="0">
                <a:latin typeface="Ubuntu"/>
                <a:ea typeface="Ubuntu"/>
                <a:cs typeface="Ubuntu"/>
                <a:sym typeface="Ubuntu"/>
              </a:rPr>
              <a:t>]</a:t>
            </a:r>
            <a:endParaRPr lang="fr" sz="2400" dirty="0">
              <a:latin typeface="Ubuntu"/>
              <a:ea typeface="Ubuntu"/>
              <a:cs typeface="Ubuntu"/>
              <a:sym typeface="Ubuntu"/>
            </a:endParaRPr>
          </a:p>
          <a:p>
            <a:pPr lvl="0" rtl="0">
              <a:spcBef>
                <a:spcPts val="600"/>
              </a:spcBef>
              <a:buNone/>
            </a:pPr>
            <a:endParaRPr sz="2000" dirty="0">
              <a:latin typeface="Ubuntu"/>
              <a:ea typeface="Ubuntu"/>
              <a:cs typeface="Ubuntu"/>
              <a:sym typeface="Ubuntu"/>
            </a:endParaRPr>
          </a:p>
          <a:p>
            <a:pPr>
              <a:spcBef>
                <a:spcPts val="600"/>
              </a:spcBef>
            </a:pPr>
            <a:r>
              <a:rPr lang="fr-FR" sz="2400" dirty="0">
                <a:solidFill>
                  <a:schemeClr val="tx1"/>
                </a:solidFill>
                <a:latin typeface="Ubuntu"/>
                <a:ea typeface="Ubuntu"/>
                <a:cs typeface="Ubuntu"/>
              </a:rPr>
              <a:t>Facial Animation </a:t>
            </a:r>
            <a:r>
              <a:rPr lang="fr-FR" sz="2400" dirty="0" err="1" smtClean="0">
                <a:solidFill>
                  <a:schemeClr val="tx1"/>
                </a:solidFill>
                <a:latin typeface="Ubuntu"/>
                <a:ea typeface="Ubuntu"/>
                <a:cs typeface="Ubuntu"/>
              </a:rPr>
              <a:t>Parameters</a:t>
            </a:r>
            <a:r>
              <a:rPr lang="fr" sz="2400" dirty="0" smtClean="0">
                <a:solidFill>
                  <a:schemeClr val="tx1"/>
                </a:solidFill>
                <a:latin typeface="Ubuntu"/>
                <a:ea typeface="Ubuntu"/>
                <a:cs typeface="Ubuntu"/>
                <a:sym typeface="Ubuntu"/>
              </a:rPr>
              <a:t> (FAPs)</a:t>
            </a:r>
          </a:p>
          <a:p>
            <a:pPr>
              <a:spcBef>
                <a:spcPts val="600"/>
              </a:spcBef>
            </a:pPr>
            <a:r>
              <a:rPr lang="fr" sz="1800" dirty="0">
                <a:solidFill>
                  <a:schemeClr val="tx1"/>
                </a:solidFill>
                <a:latin typeface="Ubuntu"/>
                <a:ea typeface="Ubuntu"/>
                <a:cs typeface="Ubuntu"/>
                <a:sym typeface="Ubuntu"/>
              </a:rPr>
              <a:t>[</a:t>
            </a:r>
            <a:r>
              <a:rPr lang="en-US" sz="1800" dirty="0" err="1">
                <a:solidFill>
                  <a:schemeClr val="tx1"/>
                </a:solidFill>
                <a:latin typeface="Ubuntu"/>
                <a:ea typeface="Ubuntu"/>
                <a:cs typeface="Ubuntu"/>
              </a:rPr>
              <a:t>Pandzic</a:t>
            </a:r>
            <a:r>
              <a:rPr lang="en-US" sz="1800" dirty="0">
                <a:solidFill>
                  <a:schemeClr val="tx1"/>
                </a:solidFill>
                <a:latin typeface="Ubuntu"/>
                <a:ea typeface="Ubuntu"/>
                <a:cs typeface="Ubuntu"/>
              </a:rPr>
              <a:t> and </a:t>
            </a:r>
            <a:r>
              <a:rPr lang="en-US" sz="1800" dirty="0" err="1">
                <a:solidFill>
                  <a:schemeClr val="tx1"/>
                </a:solidFill>
                <a:latin typeface="Ubuntu"/>
                <a:ea typeface="Ubuntu"/>
                <a:cs typeface="Ubuntu"/>
              </a:rPr>
              <a:t>Forchheimer</a:t>
            </a:r>
            <a:r>
              <a:rPr lang="en-US" sz="1800" dirty="0">
                <a:solidFill>
                  <a:schemeClr val="tx1"/>
                </a:solidFill>
                <a:latin typeface="Ubuntu"/>
                <a:ea typeface="Ubuntu"/>
                <a:cs typeface="Ubuntu"/>
              </a:rPr>
              <a:t>, 2003</a:t>
            </a:r>
            <a:r>
              <a:rPr lang="fr" sz="1800" dirty="0">
                <a:solidFill>
                  <a:schemeClr val="tx1"/>
                </a:solidFill>
                <a:latin typeface="Ubuntu"/>
                <a:ea typeface="Ubuntu"/>
                <a:cs typeface="Ubuntu"/>
                <a:sym typeface="Ubuntu"/>
              </a:rPr>
              <a:t>]</a:t>
            </a:r>
          </a:p>
          <a:p>
            <a:pPr marR="0" lvl="0" algn="l" rtl="0">
              <a:lnSpc>
                <a:spcPct val="100000"/>
              </a:lnSpc>
              <a:spcBef>
                <a:spcPts val="600"/>
              </a:spcBef>
              <a:spcAft>
                <a:spcPts val="0"/>
              </a:spcAft>
              <a:buNone/>
            </a:pPr>
            <a:endParaRPr lang="fr-FR" sz="2000" dirty="0" smtClean="0">
              <a:solidFill>
                <a:schemeClr val="tx2">
                  <a:lumMod val="90000"/>
                </a:schemeClr>
              </a:solidFill>
              <a:latin typeface="Ubuntu"/>
              <a:ea typeface="Ubuntu"/>
              <a:cs typeface="Ubuntu"/>
              <a:sym typeface="Ubuntu"/>
            </a:endParaRPr>
          </a:p>
          <a:p>
            <a:pPr lvl="0">
              <a:spcBef>
                <a:spcPts val="600"/>
              </a:spcBef>
            </a:pPr>
            <a:r>
              <a:rPr lang="fr" sz="2400" dirty="0" smtClean="0">
                <a:solidFill>
                  <a:schemeClr val="tx2">
                    <a:lumMod val="90000"/>
                  </a:schemeClr>
                </a:solidFill>
                <a:latin typeface="Ubuntu"/>
                <a:ea typeface="Ubuntu"/>
                <a:cs typeface="Ubuntu"/>
                <a:sym typeface="Ubuntu"/>
              </a:rPr>
              <a:t>HapFACS</a:t>
            </a:r>
          </a:p>
          <a:p>
            <a:pPr lvl="0">
              <a:spcBef>
                <a:spcPts val="600"/>
              </a:spcBef>
            </a:pPr>
            <a:r>
              <a:rPr lang="fr-FR" sz="1800" dirty="0">
                <a:solidFill>
                  <a:schemeClr val="tx2">
                    <a:lumMod val="90000"/>
                  </a:schemeClr>
                </a:solidFill>
                <a:latin typeface="Ubuntu"/>
                <a:ea typeface="Ubuntu"/>
                <a:cs typeface="Ubuntu"/>
                <a:sym typeface="Georgia"/>
              </a:rPr>
              <a:t>[</a:t>
            </a:r>
            <a:r>
              <a:rPr lang="fr-FR" sz="1800" dirty="0" err="1">
                <a:solidFill>
                  <a:schemeClr val="tx2">
                    <a:lumMod val="90000"/>
                  </a:schemeClr>
                </a:solidFill>
                <a:latin typeface="Ubuntu"/>
                <a:ea typeface="Ubuntu"/>
                <a:cs typeface="Ubuntu"/>
                <a:sym typeface="Georgia"/>
              </a:rPr>
              <a:t>Amini</a:t>
            </a:r>
            <a:r>
              <a:rPr lang="fr-FR" sz="1800" dirty="0">
                <a:solidFill>
                  <a:schemeClr val="tx2">
                    <a:lumMod val="90000"/>
                  </a:schemeClr>
                </a:solidFill>
                <a:latin typeface="Ubuntu"/>
                <a:ea typeface="Ubuntu"/>
                <a:cs typeface="Ubuntu"/>
                <a:sym typeface="Georgia"/>
              </a:rPr>
              <a:t> and </a:t>
            </a:r>
            <a:r>
              <a:rPr lang="fr-FR" sz="1800" dirty="0" err="1">
                <a:solidFill>
                  <a:schemeClr val="tx2">
                    <a:lumMod val="90000"/>
                  </a:schemeClr>
                </a:solidFill>
                <a:latin typeface="Ubuntu"/>
                <a:ea typeface="Ubuntu"/>
                <a:cs typeface="Ubuntu"/>
                <a:sym typeface="Georgia"/>
              </a:rPr>
              <a:t>Lisetti</a:t>
            </a:r>
            <a:r>
              <a:rPr lang="fr-FR" sz="1800" dirty="0">
                <a:solidFill>
                  <a:schemeClr val="tx2">
                    <a:lumMod val="90000"/>
                  </a:schemeClr>
                </a:solidFill>
                <a:latin typeface="Ubuntu"/>
                <a:ea typeface="Ubuntu"/>
                <a:cs typeface="Ubuntu"/>
                <a:sym typeface="Georgia"/>
              </a:rPr>
              <a:t>, 2013]</a:t>
            </a:r>
            <a:endParaRPr sz="1800" dirty="0">
              <a:solidFill>
                <a:schemeClr val="tx2">
                  <a:lumMod val="90000"/>
                </a:schemeClr>
              </a:solidFill>
              <a:latin typeface="Ubuntu"/>
              <a:ea typeface="Ubuntu"/>
              <a:cs typeface="Ubuntu"/>
              <a:sym typeface="Ubuntu"/>
            </a:endParaRPr>
          </a:p>
          <a:p>
            <a:pPr marR="0" lvl="0" algn="l" rtl="0">
              <a:lnSpc>
                <a:spcPct val="100000"/>
              </a:lnSpc>
              <a:spcBef>
                <a:spcPts val="600"/>
              </a:spcBef>
              <a:spcAft>
                <a:spcPts val="0"/>
              </a:spcAft>
              <a:buNone/>
            </a:pPr>
            <a:endParaRPr sz="2000" dirty="0">
              <a:solidFill>
                <a:schemeClr val="tx2">
                  <a:lumMod val="90000"/>
                </a:schemeClr>
              </a:solidFill>
              <a:latin typeface="Ubuntu"/>
              <a:ea typeface="Ubuntu"/>
              <a:cs typeface="Ubuntu"/>
              <a:sym typeface="Ubuntu"/>
            </a:endParaRPr>
          </a:p>
        </p:txBody>
      </p:sp>
    </p:spTree>
    <p:extLst>
      <p:ext uri="{BB962C8B-B14F-4D97-AF65-F5344CB8AC3E}">
        <p14:creationId xmlns:p14="http://schemas.microsoft.com/office/powerpoint/2010/main" val="3616541858"/>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aphicFrame>
        <p:nvGraphicFramePr>
          <p:cNvPr id="69" name="Shape 69"/>
          <p:cNvGraphicFramePr/>
          <p:nvPr>
            <p:extLst>
              <p:ext uri="{D42A27DB-BD31-4B8C-83A1-F6EECF244321}">
                <p14:modId xmlns:p14="http://schemas.microsoft.com/office/powerpoint/2010/main" val="3023078894"/>
              </p:ext>
            </p:extLst>
          </p:nvPr>
        </p:nvGraphicFramePr>
        <p:xfrm>
          <a:off x="4162" y="6461800"/>
          <a:ext cx="9135675" cy="396210"/>
        </p:xfrm>
        <a:graphic>
          <a:graphicData uri="http://schemas.openxmlformats.org/drawingml/2006/table">
            <a:tbl>
              <a:tblPr>
                <a:noFill/>
                <a:tableStyleId>{D6334423-6EC2-4386-B874-155BDB4869DC}</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dirty="0">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5/9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70" name="Shape 70"/>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lvl="0" rtl="0">
              <a:spcBef>
                <a:spcPts val="0"/>
              </a:spcBef>
              <a:buNone/>
            </a:pPr>
            <a:r>
              <a:rPr lang="fr" sz="3000" dirty="0">
                <a:solidFill>
                  <a:srgbClr val="FFFFFF"/>
                </a:solidFill>
                <a:latin typeface="Ubuntu"/>
                <a:ea typeface="Ubuntu"/>
                <a:cs typeface="Ubuntu"/>
                <a:sym typeface="Ubuntu"/>
              </a:rPr>
              <a:t>   </a:t>
            </a:r>
            <a:r>
              <a:rPr lang="fr" sz="3000" dirty="0" smtClean="0">
                <a:solidFill>
                  <a:srgbClr val="FFFFFF"/>
                </a:solidFill>
                <a:latin typeface="Ubuntu"/>
                <a:ea typeface="Ubuntu"/>
                <a:cs typeface="Ubuntu"/>
                <a:sym typeface="Ubuntu"/>
              </a:rPr>
              <a:t>Animation des </a:t>
            </a:r>
            <a:r>
              <a:rPr lang="fr" sz="3000" dirty="0">
                <a:solidFill>
                  <a:srgbClr val="FFFFFF"/>
                </a:solidFill>
                <a:latin typeface="Ubuntu"/>
                <a:ea typeface="Ubuntu"/>
                <a:cs typeface="Ubuntu"/>
                <a:sym typeface="Ubuntu"/>
              </a:rPr>
              <a:t>personnages</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749" y="3209883"/>
            <a:ext cx="4681251" cy="2901721"/>
          </a:xfrm>
          <a:prstGeom prst="rect">
            <a:avLst/>
          </a:prstGeom>
        </p:spPr>
      </p:pic>
      <p:sp>
        <p:nvSpPr>
          <p:cNvPr id="10" name="Shape 73"/>
          <p:cNvSpPr txBox="1"/>
          <p:nvPr/>
        </p:nvSpPr>
        <p:spPr>
          <a:xfrm>
            <a:off x="4942921" y="5971399"/>
            <a:ext cx="3720906" cy="581100"/>
          </a:xfrm>
          <a:prstGeom prst="rect">
            <a:avLst/>
          </a:prstGeom>
          <a:noFill/>
          <a:ln>
            <a:noFill/>
          </a:ln>
        </p:spPr>
        <p:txBody>
          <a:bodyPr lIns="91425" tIns="91425" rIns="91425" bIns="91425" anchor="ctr" anchorCtr="0">
            <a:noAutofit/>
          </a:bodyPr>
          <a:lstStyle/>
          <a:p>
            <a:pPr algn="ctr"/>
            <a:r>
              <a:rPr lang="fr" sz="1600" dirty="0">
                <a:solidFill>
                  <a:schemeClr val="dk1"/>
                </a:solidFill>
                <a:latin typeface="Ubuntu"/>
                <a:ea typeface="Ubuntu"/>
                <a:cs typeface="Ubuntu"/>
                <a:sym typeface="Ubuntu"/>
              </a:rPr>
              <a:t>HapFACS API [</a:t>
            </a:r>
            <a:r>
              <a:rPr lang="fr-FR" sz="1600" dirty="0" err="1">
                <a:solidFill>
                  <a:schemeClr val="dk1"/>
                </a:solidFill>
                <a:latin typeface="Ubuntu"/>
                <a:ea typeface="Ubuntu"/>
                <a:cs typeface="Ubuntu"/>
                <a:sym typeface="Georgia"/>
              </a:rPr>
              <a:t>Amini</a:t>
            </a:r>
            <a:r>
              <a:rPr lang="fr-FR" sz="1600" dirty="0">
                <a:solidFill>
                  <a:schemeClr val="dk1"/>
                </a:solidFill>
                <a:latin typeface="Ubuntu"/>
                <a:ea typeface="Ubuntu"/>
                <a:cs typeface="Ubuntu"/>
                <a:sym typeface="Georgia"/>
              </a:rPr>
              <a:t> and </a:t>
            </a:r>
            <a:r>
              <a:rPr lang="fr-FR" sz="1600" dirty="0" err="1">
                <a:solidFill>
                  <a:schemeClr val="dk1"/>
                </a:solidFill>
                <a:latin typeface="Ubuntu"/>
                <a:ea typeface="Ubuntu"/>
                <a:cs typeface="Ubuntu"/>
                <a:sym typeface="Georgia"/>
              </a:rPr>
              <a:t>Lisetti</a:t>
            </a:r>
            <a:r>
              <a:rPr lang="fr-FR" sz="1600" dirty="0">
                <a:solidFill>
                  <a:schemeClr val="dk1"/>
                </a:solidFill>
                <a:latin typeface="Ubuntu"/>
                <a:ea typeface="Ubuntu"/>
                <a:cs typeface="Ubuntu"/>
                <a:sym typeface="Georgia"/>
              </a:rPr>
              <a:t>, 2013</a:t>
            </a:r>
            <a:r>
              <a:rPr lang="fr" sz="1600" dirty="0">
                <a:solidFill>
                  <a:schemeClr val="dk1"/>
                </a:solidFill>
                <a:latin typeface="Ubuntu"/>
                <a:ea typeface="Ubuntu"/>
                <a:cs typeface="Ubuntu"/>
                <a:sym typeface="Ubuntu"/>
              </a:rPr>
              <a:t>]</a:t>
            </a:r>
          </a:p>
        </p:txBody>
      </p:sp>
      <p:sp>
        <p:nvSpPr>
          <p:cNvPr id="11" name="Shape 71"/>
          <p:cNvSpPr txBox="1"/>
          <p:nvPr/>
        </p:nvSpPr>
        <p:spPr>
          <a:xfrm>
            <a:off x="246650" y="1455200"/>
            <a:ext cx="5239750" cy="4516199"/>
          </a:xfrm>
          <a:prstGeom prst="rect">
            <a:avLst/>
          </a:prstGeom>
          <a:noFill/>
          <a:ln>
            <a:noFill/>
          </a:ln>
        </p:spPr>
        <p:txBody>
          <a:bodyPr lIns="91425" tIns="91425" rIns="91425" bIns="91425" anchor="t" anchorCtr="0">
            <a:noAutofit/>
          </a:bodyPr>
          <a:lstStyle/>
          <a:p>
            <a:pPr lvl="0">
              <a:spcBef>
                <a:spcPts val="600"/>
              </a:spcBef>
            </a:pPr>
            <a:r>
              <a:rPr lang="fr" sz="2400" dirty="0">
                <a:solidFill>
                  <a:schemeClr val="tx1"/>
                </a:solidFill>
                <a:latin typeface="Ubuntu"/>
                <a:ea typeface="Ubuntu"/>
                <a:cs typeface="Ubuntu"/>
                <a:sym typeface="Ubuntu"/>
              </a:rPr>
              <a:t>Facial Action Coding System (FACS</a:t>
            </a:r>
            <a:r>
              <a:rPr lang="fr" sz="2400" dirty="0" smtClean="0">
                <a:solidFill>
                  <a:schemeClr val="tx1"/>
                </a:solidFill>
                <a:latin typeface="Ubuntu"/>
                <a:ea typeface="Ubuntu"/>
                <a:cs typeface="Ubuntu"/>
                <a:sym typeface="Ubuntu"/>
              </a:rPr>
              <a:t>)</a:t>
            </a:r>
          </a:p>
          <a:p>
            <a:pPr lvl="0" rtl="0">
              <a:spcBef>
                <a:spcPts val="600"/>
              </a:spcBef>
              <a:buNone/>
            </a:pPr>
            <a:r>
              <a:rPr lang="fr" sz="1800" dirty="0" smtClean="0">
                <a:solidFill>
                  <a:schemeClr val="tx1"/>
                </a:solidFill>
                <a:latin typeface="Ubuntu"/>
                <a:ea typeface="Ubuntu"/>
                <a:cs typeface="Ubuntu"/>
                <a:sym typeface="Ubuntu"/>
              </a:rPr>
              <a:t>[</a:t>
            </a:r>
            <a:r>
              <a:rPr lang="en-US" sz="1800" dirty="0">
                <a:solidFill>
                  <a:schemeClr val="tx1"/>
                </a:solidFill>
                <a:latin typeface="Ubuntu"/>
                <a:ea typeface="Ubuntu"/>
                <a:cs typeface="Ubuntu"/>
              </a:rPr>
              <a:t>Ekman and Friesen, 1977</a:t>
            </a:r>
            <a:r>
              <a:rPr lang="fr" sz="1800" dirty="0" smtClean="0">
                <a:solidFill>
                  <a:schemeClr val="tx1"/>
                </a:solidFill>
                <a:latin typeface="Ubuntu"/>
                <a:ea typeface="Ubuntu"/>
                <a:cs typeface="Ubuntu"/>
                <a:sym typeface="Ubuntu"/>
              </a:rPr>
              <a:t>]</a:t>
            </a:r>
            <a:endParaRPr lang="fr" sz="2400" dirty="0">
              <a:solidFill>
                <a:schemeClr val="tx1"/>
              </a:solidFill>
              <a:latin typeface="Ubuntu"/>
              <a:ea typeface="Ubuntu"/>
              <a:cs typeface="Ubuntu"/>
              <a:sym typeface="Ubuntu"/>
            </a:endParaRPr>
          </a:p>
          <a:p>
            <a:pPr lvl="0" rtl="0">
              <a:spcBef>
                <a:spcPts val="600"/>
              </a:spcBef>
              <a:buNone/>
            </a:pPr>
            <a:endParaRPr sz="2000" dirty="0">
              <a:solidFill>
                <a:schemeClr val="tx1"/>
              </a:solidFill>
              <a:latin typeface="Ubuntu"/>
              <a:ea typeface="Ubuntu"/>
              <a:cs typeface="Ubuntu"/>
              <a:sym typeface="Ubuntu"/>
            </a:endParaRPr>
          </a:p>
          <a:p>
            <a:pPr>
              <a:spcBef>
                <a:spcPts val="600"/>
              </a:spcBef>
            </a:pPr>
            <a:r>
              <a:rPr lang="fr-FR" sz="2400" dirty="0">
                <a:solidFill>
                  <a:schemeClr val="tx1"/>
                </a:solidFill>
                <a:latin typeface="Ubuntu"/>
                <a:ea typeface="Ubuntu"/>
                <a:cs typeface="Ubuntu"/>
              </a:rPr>
              <a:t>Facial Animation </a:t>
            </a:r>
            <a:r>
              <a:rPr lang="fr-FR" sz="2400" dirty="0" err="1" smtClean="0">
                <a:solidFill>
                  <a:schemeClr val="tx1"/>
                </a:solidFill>
                <a:latin typeface="Ubuntu"/>
                <a:ea typeface="Ubuntu"/>
                <a:cs typeface="Ubuntu"/>
              </a:rPr>
              <a:t>Parameters</a:t>
            </a:r>
            <a:r>
              <a:rPr lang="fr" sz="2400" dirty="0" smtClean="0">
                <a:solidFill>
                  <a:schemeClr val="tx1"/>
                </a:solidFill>
                <a:latin typeface="Ubuntu"/>
                <a:ea typeface="Ubuntu"/>
                <a:cs typeface="Ubuntu"/>
                <a:sym typeface="Ubuntu"/>
              </a:rPr>
              <a:t> (FAPs)</a:t>
            </a:r>
          </a:p>
          <a:p>
            <a:pPr>
              <a:spcBef>
                <a:spcPts val="600"/>
              </a:spcBef>
            </a:pPr>
            <a:r>
              <a:rPr lang="fr" sz="1800" dirty="0">
                <a:solidFill>
                  <a:schemeClr val="tx1"/>
                </a:solidFill>
                <a:latin typeface="Ubuntu"/>
                <a:ea typeface="Ubuntu"/>
                <a:cs typeface="Ubuntu"/>
                <a:sym typeface="Ubuntu"/>
              </a:rPr>
              <a:t>[</a:t>
            </a:r>
            <a:r>
              <a:rPr lang="en-US" sz="1800" dirty="0" err="1">
                <a:solidFill>
                  <a:schemeClr val="tx1"/>
                </a:solidFill>
                <a:latin typeface="Ubuntu"/>
                <a:ea typeface="Ubuntu"/>
                <a:cs typeface="Ubuntu"/>
              </a:rPr>
              <a:t>Pandzic</a:t>
            </a:r>
            <a:r>
              <a:rPr lang="en-US" sz="1800" dirty="0">
                <a:solidFill>
                  <a:schemeClr val="tx1"/>
                </a:solidFill>
                <a:latin typeface="Ubuntu"/>
                <a:ea typeface="Ubuntu"/>
                <a:cs typeface="Ubuntu"/>
              </a:rPr>
              <a:t> and </a:t>
            </a:r>
            <a:r>
              <a:rPr lang="en-US" sz="1800" dirty="0" err="1">
                <a:solidFill>
                  <a:schemeClr val="tx1"/>
                </a:solidFill>
                <a:latin typeface="Ubuntu"/>
                <a:ea typeface="Ubuntu"/>
                <a:cs typeface="Ubuntu"/>
              </a:rPr>
              <a:t>Forchheimer</a:t>
            </a:r>
            <a:r>
              <a:rPr lang="en-US" sz="1800" dirty="0">
                <a:solidFill>
                  <a:schemeClr val="tx1"/>
                </a:solidFill>
                <a:latin typeface="Ubuntu"/>
                <a:ea typeface="Ubuntu"/>
                <a:cs typeface="Ubuntu"/>
              </a:rPr>
              <a:t>, 2003</a:t>
            </a:r>
            <a:r>
              <a:rPr lang="fr" sz="1800" dirty="0">
                <a:solidFill>
                  <a:schemeClr val="tx1"/>
                </a:solidFill>
                <a:latin typeface="Ubuntu"/>
                <a:ea typeface="Ubuntu"/>
                <a:cs typeface="Ubuntu"/>
                <a:sym typeface="Ubuntu"/>
              </a:rPr>
              <a:t>]</a:t>
            </a:r>
          </a:p>
          <a:p>
            <a:pPr marR="0" lvl="0" algn="l" rtl="0">
              <a:lnSpc>
                <a:spcPct val="100000"/>
              </a:lnSpc>
              <a:spcBef>
                <a:spcPts val="600"/>
              </a:spcBef>
              <a:spcAft>
                <a:spcPts val="0"/>
              </a:spcAft>
              <a:buNone/>
            </a:pPr>
            <a:endParaRPr lang="fr-FR" sz="2000" dirty="0" smtClean="0">
              <a:solidFill>
                <a:schemeClr val="tx1"/>
              </a:solidFill>
              <a:latin typeface="Ubuntu"/>
              <a:ea typeface="Ubuntu"/>
              <a:cs typeface="Ubuntu"/>
              <a:sym typeface="Ubuntu"/>
            </a:endParaRPr>
          </a:p>
          <a:p>
            <a:pPr lvl="0">
              <a:spcBef>
                <a:spcPts val="600"/>
              </a:spcBef>
            </a:pPr>
            <a:r>
              <a:rPr lang="fr" sz="2400" dirty="0" smtClean="0">
                <a:solidFill>
                  <a:schemeClr val="tx1"/>
                </a:solidFill>
                <a:latin typeface="Ubuntu"/>
                <a:ea typeface="Ubuntu"/>
                <a:cs typeface="Ubuntu"/>
                <a:sym typeface="Ubuntu"/>
              </a:rPr>
              <a:t>HapFACS</a:t>
            </a:r>
          </a:p>
          <a:p>
            <a:pPr lvl="0">
              <a:spcBef>
                <a:spcPts val="600"/>
              </a:spcBef>
            </a:pPr>
            <a:r>
              <a:rPr lang="fr-FR" sz="1800" dirty="0">
                <a:solidFill>
                  <a:schemeClr val="tx1"/>
                </a:solidFill>
                <a:latin typeface="Ubuntu"/>
                <a:ea typeface="Ubuntu"/>
                <a:cs typeface="Ubuntu"/>
                <a:sym typeface="Georgia"/>
              </a:rPr>
              <a:t>[</a:t>
            </a:r>
            <a:r>
              <a:rPr lang="fr-FR" sz="1800" dirty="0" err="1">
                <a:solidFill>
                  <a:schemeClr val="tx1"/>
                </a:solidFill>
                <a:latin typeface="Ubuntu"/>
                <a:ea typeface="Ubuntu"/>
                <a:cs typeface="Ubuntu"/>
                <a:sym typeface="Georgia"/>
              </a:rPr>
              <a:t>Amini</a:t>
            </a:r>
            <a:r>
              <a:rPr lang="fr-FR" sz="1800" dirty="0">
                <a:solidFill>
                  <a:schemeClr val="tx1"/>
                </a:solidFill>
                <a:latin typeface="Ubuntu"/>
                <a:ea typeface="Ubuntu"/>
                <a:cs typeface="Ubuntu"/>
                <a:sym typeface="Georgia"/>
              </a:rPr>
              <a:t> and </a:t>
            </a:r>
            <a:r>
              <a:rPr lang="fr-FR" sz="1800" dirty="0" err="1">
                <a:solidFill>
                  <a:schemeClr val="tx1"/>
                </a:solidFill>
                <a:latin typeface="Ubuntu"/>
                <a:ea typeface="Ubuntu"/>
                <a:cs typeface="Ubuntu"/>
                <a:sym typeface="Georgia"/>
              </a:rPr>
              <a:t>Lisetti</a:t>
            </a:r>
            <a:r>
              <a:rPr lang="fr-FR" sz="1800" dirty="0">
                <a:solidFill>
                  <a:schemeClr val="tx1"/>
                </a:solidFill>
                <a:latin typeface="Ubuntu"/>
                <a:ea typeface="Ubuntu"/>
                <a:cs typeface="Ubuntu"/>
                <a:sym typeface="Georgia"/>
              </a:rPr>
              <a:t>, 2013]</a:t>
            </a:r>
            <a:endParaRPr sz="1800" dirty="0">
              <a:solidFill>
                <a:schemeClr val="tx1"/>
              </a:solidFill>
              <a:latin typeface="Ubuntu"/>
              <a:ea typeface="Ubuntu"/>
              <a:cs typeface="Ubuntu"/>
              <a:sym typeface="Ubuntu"/>
            </a:endParaRPr>
          </a:p>
          <a:p>
            <a:pPr marR="0" lvl="0" algn="l" rtl="0">
              <a:lnSpc>
                <a:spcPct val="100000"/>
              </a:lnSpc>
              <a:spcBef>
                <a:spcPts val="600"/>
              </a:spcBef>
              <a:spcAft>
                <a:spcPts val="0"/>
              </a:spcAft>
              <a:buNone/>
            </a:pPr>
            <a:endParaRPr sz="2000" dirty="0">
              <a:solidFill>
                <a:schemeClr val="tx2">
                  <a:lumMod val="90000"/>
                </a:schemeClr>
              </a:solidFill>
              <a:latin typeface="Ubuntu"/>
              <a:ea typeface="Ubuntu"/>
              <a:cs typeface="Ubuntu"/>
              <a:sym typeface="Ubuntu"/>
            </a:endParaRPr>
          </a:p>
        </p:txBody>
      </p:sp>
    </p:spTree>
    <p:extLst>
      <p:ext uri="{BB962C8B-B14F-4D97-AF65-F5344CB8AC3E}">
        <p14:creationId xmlns:p14="http://schemas.microsoft.com/office/powerpoint/2010/main" val="1293674812"/>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8" name="Shape 78"/>
          <p:cNvGraphicFramePr/>
          <p:nvPr>
            <p:extLst>
              <p:ext uri="{D42A27DB-BD31-4B8C-83A1-F6EECF244321}">
                <p14:modId xmlns:p14="http://schemas.microsoft.com/office/powerpoint/2010/main" val="3690765874"/>
              </p:ext>
            </p:extLst>
          </p:nvPr>
        </p:nvGraphicFramePr>
        <p:xfrm>
          <a:off x="4162" y="6461800"/>
          <a:ext cx="9135675" cy="396210"/>
        </p:xfrm>
        <a:graphic>
          <a:graphicData uri="http://schemas.openxmlformats.org/drawingml/2006/table">
            <a:tbl>
              <a:tblPr>
                <a:noFill/>
                <a:tableStyleId>{39D34E7F-43F9-41CD-AB39-8F7B0529617A}</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6/9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79" name="Shape 79"/>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r>
              <a:rPr lang="fr" sz="3000" dirty="0">
                <a:solidFill>
                  <a:srgbClr val="FFFFFF"/>
                </a:solidFill>
                <a:latin typeface="Ubuntu"/>
                <a:ea typeface="Ubuntu"/>
                <a:cs typeface="Ubuntu"/>
                <a:sym typeface="Ubuntu"/>
              </a:rPr>
              <a:t>    </a:t>
            </a:r>
            <a:r>
              <a:rPr lang="fr" sz="3000" dirty="0" smtClean="0">
                <a:solidFill>
                  <a:srgbClr val="FFFFFF"/>
                </a:solidFill>
                <a:latin typeface="Ubuntu"/>
                <a:ea typeface="Ubuntu"/>
                <a:cs typeface="Ubuntu"/>
                <a:sym typeface="Ubuntu"/>
              </a:rPr>
              <a:t>Interaction des patients</a:t>
            </a:r>
            <a:endParaRPr lang="fr" sz="3000" dirty="0">
              <a:solidFill>
                <a:srgbClr val="FFFFFF"/>
              </a:solidFill>
              <a:latin typeface="Ubuntu"/>
              <a:ea typeface="Ubuntu"/>
              <a:cs typeface="Ubuntu"/>
              <a:sym typeface="Ubuntu"/>
            </a:endParaRPr>
          </a:p>
        </p:txBody>
      </p:sp>
      <p:sp>
        <p:nvSpPr>
          <p:cNvPr id="80" name="Shape 80"/>
          <p:cNvSpPr txBox="1"/>
          <p:nvPr/>
        </p:nvSpPr>
        <p:spPr>
          <a:xfrm>
            <a:off x="220725" y="2081461"/>
            <a:ext cx="2774507" cy="4009588"/>
          </a:xfrm>
          <a:prstGeom prst="rect">
            <a:avLst/>
          </a:prstGeom>
          <a:noFill/>
          <a:ln>
            <a:noFill/>
          </a:ln>
        </p:spPr>
        <p:txBody>
          <a:bodyPr lIns="91425" tIns="91425" rIns="91425" bIns="91425" anchor="t" anchorCtr="0">
            <a:noAutofit/>
          </a:bodyPr>
          <a:lstStyle/>
          <a:p>
            <a:pPr marL="76200" lvl="0">
              <a:spcBef>
                <a:spcPts val="600"/>
              </a:spcBef>
              <a:buClr>
                <a:srgbClr val="000000"/>
              </a:buClr>
              <a:buSzPct val="100000"/>
            </a:pPr>
            <a:r>
              <a:rPr lang="fr-FR" sz="2400" dirty="0">
                <a:latin typeface="Ubuntu"/>
                <a:ea typeface="Ubuntu"/>
                <a:cs typeface="Ubuntu"/>
                <a:sym typeface="Ubuntu"/>
              </a:rPr>
              <a:t>Choix </a:t>
            </a:r>
            <a:r>
              <a:rPr lang="fr-FR" sz="2400" dirty="0" smtClean="0">
                <a:latin typeface="Ubuntu"/>
                <a:ea typeface="Ubuntu"/>
                <a:cs typeface="Ubuntu"/>
                <a:sym typeface="Ubuntu"/>
              </a:rPr>
              <a:t>multiples</a:t>
            </a:r>
          </a:p>
          <a:p>
            <a:pPr marL="76200">
              <a:spcBef>
                <a:spcPts val="600"/>
              </a:spcBef>
              <a:buClr>
                <a:srgbClr val="000000"/>
              </a:buClr>
              <a:buSzPct val="100000"/>
            </a:pPr>
            <a:endParaRPr lang="fr-FR" sz="1000" dirty="0">
              <a:latin typeface="Ubuntu"/>
              <a:ea typeface="Ubuntu"/>
              <a:cs typeface="Ubuntu"/>
              <a:sym typeface="Ubuntu"/>
            </a:endParaRPr>
          </a:p>
          <a:p>
            <a:pPr marL="76200" lvl="0">
              <a:spcBef>
                <a:spcPts val="600"/>
              </a:spcBef>
              <a:buClr>
                <a:srgbClr val="000000"/>
              </a:buClr>
              <a:buSzPct val="100000"/>
            </a:pPr>
            <a:r>
              <a:rPr lang="fr-FR" sz="2400" dirty="0">
                <a:solidFill>
                  <a:schemeClr val="tx2">
                    <a:lumMod val="90000"/>
                  </a:schemeClr>
                </a:solidFill>
                <a:latin typeface="Ubuntu"/>
                <a:ea typeface="Ubuntu"/>
                <a:cs typeface="Ubuntu"/>
                <a:sym typeface="Ubuntu"/>
              </a:rPr>
              <a:t>Biocapteurs</a:t>
            </a:r>
          </a:p>
          <a:p>
            <a:pPr lvl="0">
              <a:spcBef>
                <a:spcPts val="600"/>
              </a:spcBef>
            </a:pPr>
            <a:endParaRPr lang="fr-FR" sz="1000" dirty="0" smtClean="0">
              <a:solidFill>
                <a:schemeClr val="tx2">
                  <a:lumMod val="90000"/>
                </a:schemeClr>
              </a:solidFill>
              <a:latin typeface="Ubuntu"/>
              <a:ea typeface="Ubuntu"/>
              <a:cs typeface="Ubuntu"/>
              <a:sym typeface="Ubuntu"/>
            </a:endParaRPr>
          </a:p>
          <a:p>
            <a:pPr marL="76200" lvl="0">
              <a:spcBef>
                <a:spcPts val="600"/>
              </a:spcBef>
              <a:buClr>
                <a:schemeClr val="dk1"/>
              </a:buClr>
              <a:buSzPct val="100000"/>
            </a:pPr>
            <a:r>
              <a:rPr lang="fr-FR" sz="2400" dirty="0" smtClean="0">
                <a:solidFill>
                  <a:schemeClr val="tx2">
                    <a:lumMod val="90000"/>
                  </a:schemeClr>
                </a:solidFill>
                <a:latin typeface="Ubuntu"/>
                <a:ea typeface="Ubuntu"/>
                <a:cs typeface="Ubuntu"/>
                <a:sym typeface="Ubuntu"/>
              </a:rPr>
              <a:t>Reconnaissance </a:t>
            </a:r>
            <a:r>
              <a:rPr lang="fr-FR" sz="2400" dirty="0">
                <a:solidFill>
                  <a:schemeClr val="tx2">
                    <a:lumMod val="90000"/>
                  </a:schemeClr>
                </a:solidFill>
                <a:latin typeface="Ubuntu"/>
                <a:ea typeface="Ubuntu"/>
                <a:cs typeface="Ubuntu"/>
                <a:sym typeface="Ubuntu"/>
              </a:rPr>
              <a:t>faciale </a:t>
            </a:r>
            <a:endParaRPr lang="fr-FR" sz="2400" dirty="0" smtClean="0">
              <a:solidFill>
                <a:schemeClr val="tx2">
                  <a:lumMod val="90000"/>
                </a:schemeClr>
              </a:solidFill>
              <a:latin typeface="Ubuntu"/>
              <a:ea typeface="Ubuntu"/>
              <a:cs typeface="Ubuntu"/>
              <a:sym typeface="Ubuntu"/>
            </a:endParaRPr>
          </a:p>
          <a:p>
            <a:pPr marL="76200" lvl="0">
              <a:spcBef>
                <a:spcPts val="600"/>
              </a:spcBef>
              <a:buClr>
                <a:schemeClr val="dk1"/>
              </a:buClr>
              <a:buSzPct val="100000"/>
            </a:pPr>
            <a:r>
              <a:rPr lang="fr-FR" sz="1800" dirty="0" smtClean="0">
                <a:solidFill>
                  <a:schemeClr val="tx2">
                    <a:lumMod val="90000"/>
                  </a:schemeClr>
                </a:solidFill>
                <a:latin typeface="Arial" panose="020B0604020202020204" pitchFamily="34" charset="0"/>
                <a:ea typeface="Ubuntu"/>
                <a:cs typeface="Arial" panose="020B0604020202020204" pitchFamily="34" charset="0"/>
                <a:sym typeface="Ubuntu"/>
              </a:rPr>
              <a:t>[</a:t>
            </a:r>
            <a:r>
              <a:rPr lang="fr-FR" sz="1800" dirty="0" err="1">
                <a:solidFill>
                  <a:schemeClr val="tx2">
                    <a:lumMod val="90000"/>
                  </a:schemeClr>
                </a:solidFill>
                <a:latin typeface="Arial" panose="020B0604020202020204" pitchFamily="34" charset="0"/>
                <a:ea typeface="Ubuntu"/>
                <a:cs typeface="Arial" panose="020B0604020202020204" pitchFamily="34" charset="0"/>
                <a:sym typeface="Georgia"/>
              </a:rPr>
              <a:t>Lisetti</a:t>
            </a:r>
            <a:r>
              <a:rPr lang="fr-FR" sz="1800" dirty="0">
                <a:solidFill>
                  <a:schemeClr val="tx2">
                    <a:lumMod val="90000"/>
                  </a:schemeClr>
                </a:solidFill>
                <a:latin typeface="Arial" panose="020B0604020202020204" pitchFamily="34" charset="0"/>
                <a:ea typeface="Ubuntu"/>
                <a:cs typeface="Arial" panose="020B0604020202020204" pitchFamily="34" charset="0"/>
                <a:sym typeface="Georgia"/>
              </a:rPr>
              <a:t> et al., 2013</a:t>
            </a:r>
            <a:r>
              <a:rPr lang="fr-FR" sz="1800" dirty="0">
                <a:solidFill>
                  <a:schemeClr val="tx2">
                    <a:lumMod val="90000"/>
                  </a:schemeClr>
                </a:solidFill>
                <a:latin typeface="Arial" panose="020B0604020202020204" pitchFamily="34" charset="0"/>
                <a:ea typeface="Ubuntu"/>
                <a:cs typeface="Arial" panose="020B0604020202020204" pitchFamily="34" charset="0"/>
                <a:sym typeface="Ubuntu"/>
              </a:rPr>
              <a:t>]</a:t>
            </a:r>
          </a:p>
        </p:txBody>
      </p:sp>
      <p:pic>
        <p:nvPicPr>
          <p:cNvPr id="81" name="Shape 81"/>
          <p:cNvPicPr preferRelativeResize="0">
            <a:picLocks noChangeAspect="1"/>
          </p:cNvPicPr>
          <p:nvPr/>
        </p:nvPicPr>
        <p:blipFill>
          <a:blip r:embed="rId3">
            <a:alphaModFix/>
          </a:blip>
          <a:stretch>
            <a:fillRect/>
          </a:stretch>
        </p:blipFill>
        <p:spPr>
          <a:xfrm>
            <a:off x="2995232" y="2081461"/>
            <a:ext cx="6148768" cy="3263576"/>
          </a:xfrm>
          <a:prstGeom prst="rect">
            <a:avLst/>
          </a:prstGeom>
          <a:noFill/>
          <a:ln>
            <a:noFill/>
          </a:ln>
        </p:spPr>
      </p:pic>
      <p:pic>
        <p:nvPicPr>
          <p:cNvPr id="82" name="Shape 82"/>
          <p:cNvPicPr preferRelativeResize="0">
            <a:picLocks noChangeAspect="1"/>
          </p:cNvPicPr>
          <p:nvPr/>
        </p:nvPicPr>
        <p:blipFill>
          <a:blip r:embed="rId4">
            <a:alphaModFix/>
          </a:blip>
          <a:stretch>
            <a:fillRect/>
          </a:stretch>
        </p:blipFill>
        <p:spPr>
          <a:xfrm>
            <a:off x="2984740" y="2081461"/>
            <a:ext cx="6159260" cy="3263576"/>
          </a:xfrm>
          <a:prstGeom prst="rect">
            <a:avLst/>
          </a:prstGeom>
          <a:noFill/>
          <a:ln>
            <a:noFill/>
          </a:ln>
        </p:spPr>
      </p:pic>
      <p:sp>
        <p:nvSpPr>
          <p:cNvPr id="83" name="Shape 83"/>
          <p:cNvSpPr txBox="1"/>
          <p:nvPr/>
        </p:nvSpPr>
        <p:spPr>
          <a:xfrm>
            <a:off x="3951514" y="5345037"/>
            <a:ext cx="5192485" cy="392603"/>
          </a:xfrm>
          <a:prstGeom prst="rect">
            <a:avLst/>
          </a:prstGeom>
          <a:noFill/>
          <a:ln>
            <a:noFill/>
          </a:ln>
        </p:spPr>
        <p:txBody>
          <a:bodyPr lIns="91425" tIns="91425" rIns="91425" bIns="91425" anchor="t" anchorCtr="0">
            <a:noAutofit/>
          </a:bodyPr>
          <a:lstStyle/>
          <a:p>
            <a:pPr lvl="0" algn="r"/>
            <a:r>
              <a:rPr lang="fr" dirty="0">
                <a:latin typeface="Georgia"/>
                <a:ea typeface="Georgia"/>
                <a:cs typeface="Georgia"/>
                <a:sym typeface="Georgia"/>
              </a:rPr>
              <a:t>Images tirées du programme RC2S </a:t>
            </a:r>
            <a:r>
              <a:rPr lang="fr" dirty="0" smtClean="0">
                <a:latin typeface="Georgia"/>
                <a:ea typeface="Georgia"/>
                <a:cs typeface="Georgia"/>
                <a:sym typeface="Georgia"/>
              </a:rPr>
              <a:t>[</a:t>
            </a:r>
            <a:r>
              <a:rPr lang="fr-FR" dirty="0" err="1">
                <a:solidFill>
                  <a:schemeClr val="dk1"/>
                </a:solidFill>
                <a:latin typeface="Georgia"/>
                <a:ea typeface="Georgia"/>
                <a:cs typeface="Georgia"/>
                <a:sym typeface="Georgia"/>
              </a:rPr>
              <a:t>Peyroux</a:t>
            </a:r>
            <a:r>
              <a:rPr lang="fr-FR" dirty="0">
                <a:solidFill>
                  <a:schemeClr val="dk1"/>
                </a:solidFill>
                <a:latin typeface="Georgia"/>
                <a:ea typeface="Georgia"/>
                <a:cs typeface="Georgia"/>
                <a:sym typeface="Georgia"/>
              </a:rPr>
              <a:t> and Franck, 2014</a:t>
            </a:r>
            <a:r>
              <a:rPr lang="fr" dirty="0" smtClean="0">
                <a:latin typeface="Georgia"/>
                <a:ea typeface="Georgia"/>
                <a:cs typeface="Georgia"/>
                <a:sym typeface="Georgia"/>
              </a:rPr>
              <a:t>]</a:t>
            </a:r>
            <a:endParaRPr lang="fr" dirty="0">
              <a:latin typeface="Georgia"/>
              <a:ea typeface="Georgia"/>
              <a:cs typeface="Georgia"/>
              <a:sym typeface="Georgia"/>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8" name="Shape 78"/>
          <p:cNvGraphicFramePr/>
          <p:nvPr>
            <p:extLst>
              <p:ext uri="{D42A27DB-BD31-4B8C-83A1-F6EECF244321}">
                <p14:modId xmlns:p14="http://schemas.microsoft.com/office/powerpoint/2010/main" val="1743175238"/>
              </p:ext>
            </p:extLst>
          </p:nvPr>
        </p:nvGraphicFramePr>
        <p:xfrm>
          <a:off x="4162" y="6461800"/>
          <a:ext cx="9135675" cy="396210"/>
        </p:xfrm>
        <a:graphic>
          <a:graphicData uri="http://schemas.openxmlformats.org/drawingml/2006/table">
            <a:tbl>
              <a:tblPr>
                <a:noFill/>
                <a:tableStyleId>{39D34E7F-43F9-41CD-AB39-8F7B0529617A}</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6/9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79" name="Shape 79"/>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r>
              <a:rPr lang="fr" sz="3000" dirty="0">
                <a:solidFill>
                  <a:srgbClr val="FFFFFF"/>
                </a:solidFill>
                <a:latin typeface="Ubuntu"/>
                <a:ea typeface="Ubuntu"/>
                <a:cs typeface="Ubuntu"/>
                <a:sym typeface="Ubuntu"/>
              </a:rPr>
              <a:t>    </a:t>
            </a:r>
            <a:r>
              <a:rPr lang="fr" sz="3000" dirty="0" smtClean="0">
                <a:solidFill>
                  <a:srgbClr val="FFFFFF"/>
                </a:solidFill>
                <a:latin typeface="Ubuntu"/>
                <a:ea typeface="Ubuntu"/>
                <a:cs typeface="Ubuntu"/>
                <a:sym typeface="Ubuntu"/>
              </a:rPr>
              <a:t>Interaction des patients</a:t>
            </a:r>
            <a:endParaRPr lang="fr" sz="3000" dirty="0">
              <a:solidFill>
                <a:srgbClr val="FFFFFF"/>
              </a:solidFill>
              <a:latin typeface="Ubuntu"/>
              <a:ea typeface="Ubuntu"/>
              <a:cs typeface="Ubuntu"/>
              <a:sym typeface="Ubuntu"/>
            </a:endParaRPr>
          </a:p>
        </p:txBody>
      </p:sp>
      <p:pic>
        <p:nvPicPr>
          <p:cNvPr id="84" name="Shape 84"/>
          <p:cNvPicPr preferRelativeResize="0"/>
          <p:nvPr/>
        </p:nvPicPr>
        <p:blipFill>
          <a:blip r:embed="rId3">
            <a:alphaModFix/>
          </a:blip>
          <a:stretch>
            <a:fillRect/>
          </a:stretch>
        </p:blipFill>
        <p:spPr>
          <a:xfrm>
            <a:off x="4803949" y="1781225"/>
            <a:ext cx="3822465" cy="2829767"/>
          </a:xfrm>
          <a:prstGeom prst="rect">
            <a:avLst/>
          </a:prstGeom>
          <a:noFill/>
          <a:ln>
            <a:noFill/>
          </a:ln>
        </p:spPr>
      </p:pic>
      <p:sp>
        <p:nvSpPr>
          <p:cNvPr id="85" name="Shape 85"/>
          <p:cNvSpPr txBox="1"/>
          <p:nvPr/>
        </p:nvSpPr>
        <p:spPr>
          <a:xfrm>
            <a:off x="4803949" y="4813540"/>
            <a:ext cx="3822465" cy="1006752"/>
          </a:xfrm>
          <a:prstGeom prst="rect">
            <a:avLst/>
          </a:prstGeom>
          <a:noFill/>
          <a:ln>
            <a:noFill/>
          </a:ln>
        </p:spPr>
        <p:txBody>
          <a:bodyPr lIns="91425" tIns="91425" rIns="91425" bIns="91425" anchor="t" anchorCtr="0">
            <a:noAutofit/>
          </a:bodyPr>
          <a:lstStyle/>
          <a:p>
            <a:pPr lvl="0" algn="ctr" rtl="0">
              <a:spcBef>
                <a:spcPts val="0"/>
              </a:spcBef>
              <a:buNone/>
            </a:pPr>
            <a:r>
              <a:rPr lang="fr" dirty="0">
                <a:latin typeface="Ubuntu"/>
                <a:ea typeface="Ubuntu"/>
                <a:cs typeface="Ubuntu"/>
                <a:sym typeface="Ubuntu"/>
              </a:rPr>
              <a:t>Système </a:t>
            </a:r>
            <a:r>
              <a:rPr lang="fr" dirty="0">
                <a:solidFill>
                  <a:srgbClr val="000000"/>
                </a:solidFill>
                <a:latin typeface="Ubuntu"/>
                <a:ea typeface="Ubuntu"/>
                <a:cs typeface="Ubuntu"/>
                <a:sym typeface="Ubuntu"/>
              </a:rPr>
              <a:t>MobiHealth Mobile™ utilisé dans PlayMancer [</a:t>
            </a:r>
            <a:r>
              <a:rPr lang="fr" dirty="0">
                <a:solidFill>
                  <a:schemeClr val="dk1"/>
                </a:solidFill>
                <a:latin typeface="Ubuntu"/>
                <a:ea typeface="Ubuntu"/>
                <a:cs typeface="Ubuntu"/>
                <a:sym typeface="Ubuntu"/>
              </a:rPr>
              <a:t>Fernández-Aranda et al., 2012]</a:t>
            </a:r>
          </a:p>
        </p:txBody>
      </p:sp>
      <p:sp>
        <p:nvSpPr>
          <p:cNvPr id="10" name="Shape 80"/>
          <p:cNvSpPr txBox="1"/>
          <p:nvPr/>
        </p:nvSpPr>
        <p:spPr>
          <a:xfrm>
            <a:off x="220725" y="2081461"/>
            <a:ext cx="2774507" cy="4009588"/>
          </a:xfrm>
          <a:prstGeom prst="rect">
            <a:avLst/>
          </a:prstGeom>
          <a:noFill/>
          <a:ln>
            <a:noFill/>
          </a:ln>
        </p:spPr>
        <p:txBody>
          <a:bodyPr lIns="91425" tIns="91425" rIns="91425" bIns="91425" anchor="t" anchorCtr="0">
            <a:noAutofit/>
          </a:bodyPr>
          <a:lstStyle/>
          <a:p>
            <a:pPr marL="76200" lvl="0">
              <a:spcBef>
                <a:spcPts val="600"/>
              </a:spcBef>
              <a:buClr>
                <a:srgbClr val="000000"/>
              </a:buClr>
              <a:buSzPct val="100000"/>
            </a:pPr>
            <a:r>
              <a:rPr lang="fr-FR" sz="2400" dirty="0">
                <a:latin typeface="Ubuntu"/>
                <a:ea typeface="Ubuntu"/>
                <a:cs typeface="Ubuntu"/>
                <a:sym typeface="Ubuntu"/>
              </a:rPr>
              <a:t>Choix multiples</a:t>
            </a:r>
          </a:p>
          <a:p>
            <a:pPr lvl="0">
              <a:spcBef>
                <a:spcPts val="600"/>
              </a:spcBef>
            </a:pPr>
            <a:endParaRPr lang="fr-FR" sz="1000" dirty="0">
              <a:latin typeface="Ubuntu"/>
              <a:ea typeface="Ubuntu"/>
              <a:cs typeface="Ubuntu"/>
              <a:sym typeface="Ubuntu"/>
            </a:endParaRPr>
          </a:p>
          <a:p>
            <a:pPr marL="76200" lvl="0">
              <a:spcBef>
                <a:spcPts val="600"/>
              </a:spcBef>
              <a:buClr>
                <a:srgbClr val="000000"/>
              </a:buClr>
              <a:buSzPct val="100000"/>
            </a:pPr>
            <a:r>
              <a:rPr lang="fr-FR" sz="2400" dirty="0">
                <a:solidFill>
                  <a:schemeClr val="dk1"/>
                </a:solidFill>
                <a:latin typeface="Ubuntu"/>
                <a:ea typeface="Ubuntu"/>
                <a:cs typeface="Ubuntu"/>
                <a:sym typeface="Ubuntu"/>
              </a:rPr>
              <a:t>Biocapteurs</a:t>
            </a:r>
          </a:p>
          <a:p>
            <a:pPr lvl="0">
              <a:spcBef>
                <a:spcPts val="600"/>
              </a:spcBef>
            </a:pPr>
            <a:endParaRPr lang="fr-FR" sz="1000" dirty="0" smtClean="0">
              <a:solidFill>
                <a:schemeClr val="dk1"/>
              </a:solidFill>
              <a:latin typeface="Ubuntu"/>
              <a:ea typeface="Ubuntu"/>
              <a:cs typeface="Ubuntu"/>
              <a:sym typeface="Ubuntu"/>
            </a:endParaRPr>
          </a:p>
          <a:p>
            <a:pPr marL="76200" lvl="0">
              <a:spcBef>
                <a:spcPts val="600"/>
              </a:spcBef>
              <a:buClr>
                <a:schemeClr val="dk1"/>
              </a:buClr>
              <a:buSzPct val="100000"/>
            </a:pPr>
            <a:r>
              <a:rPr lang="fr-FR" sz="2400" dirty="0" smtClean="0">
                <a:solidFill>
                  <a:schemeClr val="tx2">
                    <a:lumMod val="90000"/>
                  </a:schemeClr>
                </a:solidFill>
                <a:latin typeface="Ubuntu"/>
                <a:ea typeface="Ubuntu"/>
                <a:cs typeface="Ubuntu"/>
                <a:sym typeface="Ubuntu"/>
              </a:rPr>
              <a:t>Reconnaissance faciale </a:t>
            </a:r>
          </a:p>
          <a:p>
            <a:pPr marL="76200" lvl="0">
              <a:spcBef>
                <a:spcPts val="600"/>
              </a:spcBef>
              <a:buClr>
                <a:schemeClr val="dk1"/>
              </a:buClr>
              <a:buSzPct val="100000"/>
            </a:pPr>
            <a:r>
              <a:rPr lang="fr-FR" sz="1800" dirty="0" smtClean="0">
                <a:solidFill>
                  <a:schemeClr val="tx2">
                    <a:lumMod val="90000"/>
                  </a:schemeClr>
                </a:solidFill>
                <a:latin typeface="Arial" panose="020B0604020202020204" pitchFamily="34" charset="0"/>
                <a:ea typeface="Ubuntu"/>
                <a:cs typeface="Arial" panose="020B0604020202020204" pitchFamily="34" charset="0"/>
                <a:sym typeface="Ubuntu"/>
              </a:rPr>
              <a:t>[</a:t>
            </a:r>
            <a:r>
              <a:rPr lang="fr-FR" sz="1800" dirty="0" err="1">
                <a:solidFill>
                  <a:schemeClr val="tx2">
                    <a:lumMod val="90000"/>
                  </a:schemeClr>
                </a:solidFill>
                <a:latin typeface="Arial" panose="020B0604020202020204" pitchFamily="34" charset="0"/>
                <a:ea typeface="Ubuntu"/>
                <a:cs typeface="Arial" panose="020B0604020202020204" pitchFamily="34" charset="0"/>
                <a:sym typeface="Georgia"/>
              </a:rPr>
              <a:t>Lisetti</a:t>
            </a:r>
            <a:r>
              <a:rPr lang="fr-FR" sz="1800" dirty="0">
                <a:solidFill>
                  <a:schemeClr val="tx2">
                    <a:lumMod val="90000"/>
                  </a:schemeClr>
                </a:solidFill>
                <a:latin typeface="Arial" panose="020B0604020202020204" pitchFamily="34" charset="0"/>
                <a:ea typeface="Ubuntu"/>
                <a:cs typeface="Arial" panose="020B0604020202020204" pitchFamily="34" charset="0"/>
                <a:sym typeface="Georgia"/>
              </a:rPr>
              <a:t> et al., 2013</a:t>
            </a:r>
            <a:r>
              <a:rPr lang="fr-FR" sz="1800" dirty="0">
                <a:solidFill>
                  <a:schemeClr val="tx2">
                    <a:lumMod val="90000"/>
                  </a:schemeClr>
                </a:solidFill>
                <a:latin typeface="Arial" panose="020B0604020202020204" pitchFamily="34" charset="0"/>
                <a:ea typeface="Ubuntu"/>
                <a:cs typeface="Arial" panose="020B0604020202020204" pitchFamily="34" charset="0"/>
                <a:sym typeface="Ubuntu"/>
              </a:rPr>
              <a:t>]</a:t>
            </a:r>
          </a:p>
        </p:txBody>
      </p:sp>
    </p:spTree>
    <p:extLst>
      <p:ext uri="{BB962C8B-B14F-4D97-AF65-F5344CB8AC3E}">
        <p14:creationId xmlns:p14="http://schemas.microsoft.com/office/powerpoint/2010/main" val="977689004"/>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8" name="Shape 78"/>
          <p:cNvGraphicFramePr/>
          <p:nvPr>
            <p:extLst>
              <p:ext uri="{D42A27DB-BD31-4B8C-83A1-F6EECF244321}">
                <p14:modId xmlns:p14="http://schemas.microsoft.com/office/powerpoint/2010/main" val="1151039971"/>
              </p:ext>
            </p:extLst>
          </p:nvPr>
        </p:nvGraphicFramePr>
        <p:xfrm>
          <a:off x="4162" y="6461800"/>
          <a:ext cx="9135675" cy="396210"/>
        </p:xfrm>
        <a:graphic>
          <a:graphicData uri="http://schemas.openxmlformats.org/drawingml/2006/table">
            <a:tbl>
              <a:tblPr>
                <a:noFill/>
                <a:tableStyleId>{39D34E7F-43F9-41CD-AB39-8F7B0529617A}</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6/9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79" name="Shape 79"/>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r>
              <a:rPr lang="fr" sz="3000" dirty="0">
                <a:solidFill>
                  <a:srgbClr val="FFFFFF"/>
                </a:solidFill>
                <a:latin typeface="Ubuntu"/>
                <a:ea typeface="Ubuntu"/>
                <a:cs typeface="Ubuntu"/>
                <a:sym typeface="Ubuntu"/>
              </a:rPr>
              <a:t>    </a:t>
            </a:r>
            <a:r>
              <a:rPr lang="fr" sz="3000" dirty="0" smtClean="0">
                <a:solidFill>
                  <a:srgbClr val="FFFFFF"/>
                </a:solidFill>
                <a:latin typeface="Ubuntu"/>
                <a:ea typeface="Ubuntu"/>
                <a:cs typeface="Ubuntu"/>
                <a:sym typeface="Ubuntu"/>
              </a:rPr>
              <a:t>Interaction des patients</a:t>
            </a:r>
            <a:endParaRPr lang="fr" sz="3000" dirty="0">
              <a:solidFill>
                <a:srgbClr val="FFFFFF"/>
              </a:solidFill>
              <a:latin typeface="Ubuntu"/>
              <a:ea typeface="Ubuntu"/>
              <a:cs typeface="Ubuntu"/>
              <a:sym typeface="Ubuntu"/>
            </a:endParaRPr>
          </a:p>
        </p:txBody>
      </p:sp>
      <p:sp>
        <p:nvSpPr>
          <p:cNvPr id="10" name="Shape 80"/>
          <p:cNvSpPr txBox="1"/>
          <p:nvPr/>
        </p:nvSpPr>
        <p:spPr>
          <a:xfrm>
            <a:off x="220725" y="2081461"/>
            <a:ext cx="2774507" cy="4009588"/>
          </a:xfrm>
          <a:prstGeom prst="rect">
            <a:avLst/>
          </a:prstGeom>
          <a:noFill/>
          <a:ln>
            <a:noFill/>
          </a:ln>
        </p:spPr>
        <p:txBody>
          <a:bodyPr lIns="91425" tIns="91425" rIns="91425" bIns="91425" anchor="t" anchorCtr="0">
            <a:noAutofit/>
          </a:bodyPr>
          <a:lstStyle/>
          <a:p>
            <a:pPr marL="76200" lvl="0">
              <a:spcBef>
                <a:spcPts val="600"/>
              </a:spcBef>
              <a:buClr>
                <a:srgbClr val="000000"/>
              </a:buClr>
              <a:buSzPct val="100000"/>
            </a:pPr>
            <a:r>
              <a:rPr lang="fr-FR" sz="2400" dirty="0">
                <a:latin typeface="Ubuntu"/>
                <a:ea typeface="Ubuntu"/>
                <a:cs typeface="Ubuntu"/>
                <a:sym typeface="Ubuntu"/>
              </a:rPr>
              <a:t>Choix multiples</a:t>
            </a:r>
          </a:p>
          <a:p>
            <a:pPr lvl="0">
              <a:spcBef>
                <a:spcPts val="600"/>
              </a:spcBef>
            </a:pPr>
            <a:endParaRPr lang="fr-FR" sz="1000" dirty="0">
              <a:latin typeface="Ubuntu"/>
              <a:ea typeface="Ubuntu"/>
              <a:cs typeface="Ubuntu"/>
              <a:sym typeface="Ubuntu"/>
            </a:endParaRPr>
          </a:p>
          <a:p>
            <a:pPr marL="76200" lvl="0">
              <a:spcBef>
                <a:spcPts val="600"/>
              </a:spcBef>
              <a:buClr>
                <a:srgbClr val="000000"/>
              </a:buClr>
              <a:buSzPct val="100000"/>
            </a:pPr>
            <a:r>
              <a:rPr lang="fr-FR" sz="2400" dirty="0">
                <a:solidFill>
                  <a:schemeClr val="dk1"/>
                </a:solidFill>
                <a:latin typeface="Ubuntu"/>
                <a:ea typeface="Ubuntu"/>
                <a:cs typeface="Ubuntu"/>
                <a:sym typeface="Ubuntu"/>
              </a:rPr>
              <a:t>Biocapteurs</a:t>
            </a:r>
          </a:p>
          <a:p>
            <a:pPr lvl="0">
              <a:spcBef>
                <a:spcPts val="600"/>
              </a:spcBef>
            </a:pPr>
            <a:endParaRPr lang="fr-FR" sz="1000" dirty="0" smtClean="0">
              <a:solidFill>
                <a:schemeClr val="dk1"/>
              </a:solidFill>
              <a:latin typeface="Ubuntu"/>
              <a:ea typeface="Ubuntu"/>
              <a:cs typeface="Ubuntu"/>
              <a:sym typeface="Ubuntu"/>
            </a:endParaRPr>
          </a:p>
          <a:p>
            <a:pPr marL="76200" lvl="0">
              <a:spcBef>
                <a:spcPts val="600"/>
              </a:spcBef>
              <a:buClr>
                <a:schemeClr val="dk1"/>
              </a:buClr>
              <a:buSzPct val="100000"/>
            </a:pPr>
            <a:r>
              <a:rPr lang="fr-FR" sz="2400" dirty="0" smtClean="0">
                <a:solidFill>
                  <a:schemeClr val="dk1"/>
                </a:solidFill>
                <a:latin typeface="Ubuntu"/>
                <a:ea typeface="Ubuntu"/>
                <a:cs typeface="Ubuntu"/>
                <a:sym typeface="Ubuntu"/>
              </a:rPr>
              <a:t>Reconnaissance </a:t>
            </a:r>
            <a:r>
              <a:rPr lang="fr-FR" sz="2400" dirty="0">
                <a:solidFill>
                  <a:schemeClr val="dk1"/>
                </a:solidFill>
                <a:latin typeface="Ubuntu"/>
                <a:ea typeface="Ubuntu"/>
                <a:cs typeface="Ubuntu"/>
                <a:sym typeface="Ubuntu"/>
              </a:rPr>
              <a:t>faciale </a:t>
            </a:r>
            <a:endParaRPr lang="fr-FR" sz="2400" dirty="0" smtClean="0">
              <a:solidFill>
                <a:schemeClr val="dk1"/>
              </a:solidFill>
              <a:latin typeface="Ubuntu"/>
              <a:ea typeface="Ubuntu"/>
              <a:cs typeface="Ubuntu"/>
              <a:sym typeface="Ubuntu"/>
            </a:endParaRPr>
          </a:p>
          <a:p>
            <a:pPr marL="76200" lvl="0">
              <a:spcBef>
                <a:spcPts val="600"/>
              </a:spcBef>
              <a:buClr>
                <a:schemeClr val="dk1"/>
              </a:buClr>
              <a:buSzPct val="100000"/>
            </a:pPr>
            <a:r>
              <a:rPr lang="fr-FR" sz="1800" dirty="0" smtClean="0">
                <a:solidFill>
                  <a:schemeClr val="tx1"/>
                </a:solidFill>
                <a:latin typeface="Arial" panose="020B0604020202020204" pitchFamily="34" charset="0"/>
                <a:ea typeface="Ubuntu"/>
                <a:cs typeface="Arial" panose="020B0604020202020204" pitchFamily="34" charset="0"/>
                <a:sym typeface="Ubuntu"/>
              </a:rPr>
              <a:t>[</a:t>
            </a:r>
            <a:r>
              <a:rPr lang="fr-FR" sz="1800" dirty="0" err="1">
                <a:solidFill>
                  <a:schemeClr val="tx1"/>
                </a:solidFill>
                <a:latin typeface="Arial" panose="020B0604020202020204" pitchFamily="34" charset="0"/>
                <a:ea typeface="Ubuntu"/>
                <a:cs typeface="Arial" panose="020B0604020202020204" pitchFamily="34" charset="0"/>
                <a:sym typeface="Georgia"/>
              </a:rPr>
              <a:t>Lisetti</a:t>
            </a:r>
            <a:r>
              <a:rPr lang="fr-FR" sz="1800" dirty="0">
                <a:solidFill>
                  <a:schemeClr val="tx1"/>
                </a:solidFill>
                <a:latin typeface="Arial" panose="020B0604020202020204" pitchFamily="34" charset="0"/>
                <a:ea typeface="Ubuntu"/>
                <a:cs typeface="Arial" panose="020B0604020202020204" pitchFamily="34" charset="0"/>
                <a:sym typeface="Georgia"/>
              </a:rPr>
              <a:t> et al., 2013</a:t>
            </a:r>
            <a:r>
              <a:rPr lang="fr-FR" sz="1800" dirty="0">
                <a:solidFill>
                  <a:schemeClr val="tx1"/>
                </a:solidFill>
                <a:latin typeface="Arial" panose="020B0604020202020204" pitchFamily="34" charset="0"/>
                <a:ea typeface="Ubuntu"/>
                <a:cs typeface="Arial" panose="020B0604020202020204" pitchFamily="34" charset="0"/>
                <a:sym typeface="Ubuntu"/>
              </a:rPr>
              <a:t>]</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332" y="1385628"/>
            <a:ext cx="5019472" cy="3937148"/>
          </a:xfrm>
          <a:prstGeom prst="rect">
            <a:avLst/>
          </a:prstGeom>
        </p:spPr>
      </p:pic>
      <p:sp>
        <p:nvSpPr>
          <p:cNvPr id="13" name="Shape 85"/>
          <p:cNvSpPr txBox="1"/>
          <p:nvPr/>
        </p:nvSpPr>
        <p:spPr>
          <a:xfrm>
            <a:off x="4372835" y="5322776"/>
            <a:ext cx="3822465" cy="1006752"/>
          </a:xfrm>
          <a:prstGeom prst="rect">
            <a:avLst/>
          </a:prstGeom>
          <a:noFill/>
          <a:ln>
            <a:noFill/>
          </a:ln>
        </p:spPr>
        <p:txBody>
          <a:bodyPr lIns="91425" tIns="91425" rIns="91425" bIns="91425" anchor="t" anchorCtr="0">
            <a:noAutofit/>
          </a:bodyPr>
          <a:lstStyle/>
          <a:p>
            <a:pPr lvl="0" algn="ctr" rtl="0">
              <a:spcBef>
                <a:spcPts val="0"/>
              </a:spcBef>
              <a:buNone/>
            </a:pPr>
            <a:r>
              <a:rPr lang="fr" dirty="0">
                <a:latin typeface="Ubuntu"/>
                <a:ea typeface="Ubuntu"/>
                <a:cs typeface="Ubuntu"/>
                <a:sym typeface="Ubuntu"/>
              </a:rPr>
              <a:t>Système </a:t>
            </a:r>
            <a:r>
              <a:rPr lang="fr" dirty="0" smtClean="0">
                <a:solidFill>
                  <a:srgbClr val="000000"/>
                </a:solidFill>
                <a:latin typeface="Ubuntu"/>
                <a:ea typeface="Ubuntu"/>
                <a:cs typeface="Ubuntu"/>
                <a:sym typeface="Ubuntu"/>
              </a:rPr>
              <a:t>Simsensei [DeVault et al., 2014</a:t>
            </a:r>
            <a:r>
              <a:rPr lang="fr" dirty="0" smtClean="0">
                <a:solidFill>
                  <a:schemeClr val="dk1"/>
                </a:solidFill>
                <a:latin typeface="Ubuntu"/>
                <a:ea typeface="Ubuntu"/>
                <a:cs typeface="Ubuntu"/>
                <a:sym typeface="Ubuntu"/>
              </a:rPr>
              <a:t>]</a:t>
            </a:r>
            <a:endParaRPr lang="fr" dirty="0">
              <a:solidFill>
                <a:schemeClr val="dk1"/>
              </a:solidFill>
              <a:latin typeface="Ubuntu"/>
              <a:ea typeface="Ubuntu"/>
              <a:cs typeface="Ubuntu"/>
              <a:sym typeface="Ubuntu"/>
            </a:endParaRPr>
          </a:p>
        </p:txBody>
      </p:sp>
    </p:spTree>
    <p:extLst>
      <p:ext uri="{BB962C8B-B14F-4D97-AF65-F5344CB8AC3E}">
        <p14:creationId xmlns:p14="http://schemas.microsoft.com/office/powerpoint/2010/main" val="379156026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aphicFrame>
        <p:nvGraphicFramePr>
          <p:cNvPr id="90" name="Shape 90"/>
          <p:cNvGraphicFramePr/>
          <p:nvPr>
            <p:extLst>
              <p:ext uri="{D42A27DB-BD31-4B8C-83A1-F6EECF244321}">
                <p14:modId xmlns:p14="http://schemas.microsoft.com/office/powerpoint/2010/main" val="3813563016"/>
              </p:ext>
            </p:extLst>
          </p:nvPr>
        </p:nvGraphicFramePr>
        <p:xfrm>
          <a:off x="4162" y="6461800"/>
          <a:ext cx="9135675" cy="396210"/>
        </p:xfrm>
        <a:graphic>
          <a:graphicData uri="http://schemas.openxmlformats.org/drawingml/2006/table">
            <a:tbl>
              <a:tblPr>
                <a:noFill/>
                <a:tableStyleId>{5ACDC4F8-5F84-4CBD-B2C4-A0BD8B6288DE}</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7/9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91" name="Shape 91"/>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lvl="0" rtl="0">
              <a:spcBef>
                <a:spcPts val="0"/>
              </a:spcBef>
              <a:buNone/>
            </a:pPr>
            <a:r>
              <a:rPr lang="fr" sz="3000" dirty="0">
                <a:solidFill>
                  <a:srgbClr val="FFFFFF"/>
                </a:solidFill>
                <a:latin typeface="Ubuntu"/>
                <a:ea typeface="Ubuntu"/>
                <a:cs typeface="Ubuntu"/>
                <a:sym typeface="Ubuntu"/>
              </a:rPr>
              <a:t>    </a:t>
            </a:r>
            <a:r>
              <a:rPr lang="fr" sz="3000" dirty="0" smtClean="0">
                <a:solidFill>
                  <a:srgbClr val="FFFFFF"/>
                </a:solidFill>
                <a:latin typeface="Ubuntu"/>
                <a:ea typeface="Ubuntu"/>
                <a:cs typeface="Ubuntu"/>
                <a:sym typeface="Ubuntu"/>
              </a:rPr>
              <a:t>Variation des scénarios</a:t>
            </a:r>
            <a:endParaRPr lang="fr" sz="3000" dirty="0">
              <a:solidFill>
                <a:srgbClr val="FFFFFF"/>
              </a:solidFill>
              <a:latin typeface="Ubuntu"/>
              <a:ea typeface="Ubuntu"/>
              <a:cs typeface="Ubuntu"/>
              <a:sym typeface="Ubuntu"/>
            </a:endParaRPr>
          </a:p>
        </p:txBody>
      </p:sp>
      <p:sp>
        <p:nvSpPr>
          <p:cNvPr id="92" name="Shape 92"/>
          <p:cNvSpPr txBox="1"/>
          <p:nvPr/>
        </p:nvSpPr>
        <p:spPr>
          <a:xfrm>
            <a:off x="263406" y="964799"/>
            <a:ext cx="7928999" cy="2043619"/>
          </a:xfrm>
          <a:prstGeom prst="rect">
            <a:avLst/>
          </a:prstGeom>
          <a:noFill/>
          <a:ln>
            <a:noFill/>
          </a:ln>
        </p:spPr>
        <p:txBody>
          <a:bodyPr lIns="91425" tIns="91425" rIns="91425" bIns="91425" anchor="t" anchorCtr="0">
            <a:noAutofit/>
          </a:bodyPr>
          <a:lstStyle/>
          <a:p>
            <a:pPr marL="0" marR="0" indent="0" algn="l" rtl="0">
              <a:lnSpc>
                <a:spcPct val="100000"/>
              </a:lnSpc>
              <a:spcBef>
                <a:spcPts val="600"/>
              </a:spcBef>
              <a:spcAft>
                <a:spcPts val="0"/>
              </a:spcAft>
              <a:buNone/>
            </a:pPr>
            <a:endParaRPr sz="2400" dirty="0">
              <a:latin typeface="Ubuntu"/>
              <a:ea typeface="Ubuntu"/>
              <a:cs typeface="Ubuntu"/>
              <a:sym typeface="Ubuntu"/>
            </a:endParaRPr>
          </a:p>
          <a:p>
            <a:pPr marL="457200" marR="0" lvl="0" indent="-381000" algn="l" rtl="0">
              <a:lnSpc>
                <a:spcPct val="100000"/>
              </a:lnSpc>
              <a:spcBef>
                <a:spcPts val="600"/>
              </a:spcBef>
              <a:spcAft>
                <a:spcPts val="0"/>
              </a:spcAft>
              <a:buClr>
                <a:srgbClr val="000000"/>
              </a:buClr>
              <a:buSzPct val="100000"/>
              <a:buFont typeface="Ubuntu"/>
              <a:buChar char="●"/>
            </a:pPr>
            <a:r>
              <a:rPr lang="fr" sz="2400" dirty="0">
                <a:latin typeface="Ubuntu"/>
                <a:ea typeface="Ubuntu"/>
                <a:cs typeface="Ubuntu"/>
                <a:sym typeface="Ubuntu"/>
              </a:rPr>
              <a:t>Génération narrative</a:t>
            </a:r>
          </a:p>
          <a:p>
            <a:pPr marL="914400" marR="0" lvl="0" indent="-355600" algn="l" rtl="0">
              <a:lnSpc>
                <a:spcPct val="100000"/>
              </a:lnSpc>
              <a:spcBef>
                <a:spcPts val="600"/>
              </a:spcBef>
              <a:spcAft>
                <a:spcPts val="0"/>
              </a:spcAft>
              <a:buClr>
                <a:srgbClr val="000000"/>
              </a:buClr>
              <a:buSzPct val="100000"/>
              <a:buFont typeface="Ubuntu"/>
              <a:buChar char="○"/>
            </a:pPr>
            <a:r>
              <a:rPr lang="fr" sz="2000" dirty="0">
                <a:solidFill>
                  <a:schemeClr val="dk1"/>
                </a:solidFill>
                <a:latin typeface="Ubuntu"/>
                <a:ea typeface="Ubuntu"/>
                <a:cs typeface="Ubuntu"/>
                <a:sym typeface="Ubuntu"/>
              </a:rPr>
              <a:t>Planification temps réel</a:t>
            </a:r>
            <a:r>
              <a:rPr lang="fr" sz="1800" dirty="0">
                <a:solidFill>
                  <a:schemeClr val="dk1"/>
                </a:solidFill>
                <a:latin typeface="Ubuntu"/>
                <a:ea typeface="Ubuntu"/>
                <a:cs typeface="Ubuntu"/>
                <a:sym typeface="Ubuntu"/>
              </a:rPr>
              <a:t> [Young, 1999]</a:t>
            </a:r>
          </a:p>
          <a:p>
            <a:pPr marL="914400" marR="0" lvl="0" indent="-355600" algn="l" rtl="0">
              <a:lnSpc>
                <a:spcPct val="100000"/>
              </a:lnSpc>
              <a:spcBef>
                <a:spcPts val="600"/>
              </a:spcBef>
              <a:spcAft>
                <a:spcPts val="0"/>
              </a:spcAft>
              <a:buClr>
                <a:schemeClr val="dk1"/>
              </a:buClr>
              <a:buSzPct val="100000"/>
              <a:buFont typeface="Ubuntu"/>
              <a:buChar char="○"/>
            </a:pPr>
            <a:r>
              <a:rPr lang="fr" sz="2000" dirty="0">
                <a:solidFill>
                  <a:schemeClr val="dk1"/>
                </a:solidFill>
                <a:latin typeface="Ubuntu"/>
                <a:ea typeface="Ubuntu"/>
                <a:cs typeface="Ubuntu"/>
                <a:sym typeface="Ubuntu"/>
              </a:rPr>
              <a:t>Logique linéaire </a:t>
            </a:r>
            <a:r>
              <a:rPr lang="fr" sz="1800" dirty="0">
                <a:solidFill>
                  <a:schemeClr val="dk1"/>
                </a:solidFill>
                <a:latin typeface="Ubuntu"/>
                <a:ea typeface="Ubuntu"/>
                <a:cs typeface="Ubuntu"/>
                <a:sym typeface="Ubuntu"/>
              </a:rPr>
              <a:t>[Martens et al., 2013</a:t>
            </a:r>
            <a:r>
              <a:rPr lang="fr" sz="1800" dirty="0" smtClean="0">
                <a:solidFill>
                  <a:schemeClr val="dk1"/>
                </a:solidFill>
                <a:latin typeface="Ubuntu"/>
                <a:ea typeface="Ubuntu"/>
                <a:cs typeface="Ubuntu"/>
                <a:sym typeface="Ubuntu"/>
              </a:rPr>
              <a:t>]</a:t>
            </a:r>
          </a:p>
          <a:p>
            <a:pPr marL="558800" marR="0" lvl="0" algn="l" rtl="0">
              <a:lnSpc>
                <a:spcPct val="100000"/>
              </a:lnSpc>
              <a:spcBef>
                <a:spcPts val="600"/>
              </a:spcBef>
              <a:spcAft>
                <a:spcPts val="0"/>
              </a:spcAft>
              <a:buClr>
                <a:schemeClr val="dk1"/>
              </a:buClr>
              <a:buSzPct val="100000"/>
            </a:pPr>
            <a:endParaRPr lang="fr" sz="1800" dirty="0">
              <a:solidFill>
                <a:schemeClr val="dk1"/>
              </a:solidFill>
              <a:latin typeface="Ubuntu"/>
              <a:ea typeface="Ubuntu"/>
              <a:cs typeface="Ubuntu"/>
              <a:sym typeface="Ubuntu"/>
            </a:endParaRPr>
          </a:p>
        </p:txBody>
      </p:sp>
      <p:sp>
        <p:nvSpPr>
          <p:cNvPr id="5" name="Shape 92"/>
          <p:cNvSpPr txBox="1"/>
          <p:nvPr/>
        </p:nvSpPr>
        <p:spPr>
          <a:xfrm>
            <a:off x="263406" y="2279478"/>
            <a:ext cx="7928999" cy="2043619"/>
          </a:xfrm>
          <a:prstGeom prst="rect">
            <a:avLst/>
          </a:prstGeom>
          <a:noFill/>
          <a:ln>
            <a:noFill/>
          </a:ln>
        </p:spPr>
        <p:txBody>
          <a:bodyPr lIns="91425" tIns="91425" rIns="91425" bIns="91425" anchor="t" anchorCtr="0">
            <a:noAutofit/>
          </a:bodyPr>
          <a:lstStyle/>
          <a:p>
            <a:pPr marL="0" marR="0" indent="0" algn="l" rtl="0">
              <a:lnSpc>
                <a:spcPct val="100000"/>
              </a:lnSpc>
              <a:spcBef>
                <a:spcPts val="600"/>
              </a:spcBef>
              <a:spcAft>
                <a:spcPts val="0"/>
              </a:spcAft>
              <a:buNone/>
            </a:pPr>
            <a:endParaRPr sz="2400" dirty="0">
              <a:latin typeface="Ubuntu"/>
              <a:ea typeface="Ubuntu"/>
              <a:cs typeface="Ubuntu"/>
              <a:sym typeface="Ubuntu"/>
            </a:endParaRPr>
          </a:p>
          <a:p>
            <a:pPr marL="457200" lvl="0" indent="-381000">
              <a:spcBef>
                <a:spcPts val="600"/>
              </a:spcBef>
              <a:buClr>
                <a:srgbClr val="000000"/>
              </a:buClr>
              <a:buSzPct val="100000"/>
              <a:buFont typeface="Ubuntu"/>
              <a:buChar char="●"/>
            </a:pPr>
            <a:r>
              <a:rPr lang="fr" sz="2400" dirty="0" smtClean="0">
                <a:latin typeface="Ubuntu"/>
                <a:ea typeface="Ubuntu"/>
                <a:cs typeface="Ubuntu"/>
                <a:sym typeface="Ubuntu"/>
              </a:rPr>
              <a:t>TeLLer</a:t>
            </a:r>
            <a:endParaRPr lang="fr" sz="1800" dirty="0">
              <a:solidFill>
                <a:schemeClr val="dk1"/>
              </a:solidFill>
              <a:latin typeface="Ubuntu"/>
              <a:ea typeface="Ubuntu"/>
              <a:cs typeface="Ubuntu"/>
              <a:sym typeface="Ubuntu"/>
            </a:endParaRPr>
          </a:p>
          <a:p>
            <a:pPr marL="558800" marR="0" lvl="0" algn="l" rtl="0">
              <a:lnSpc>
                <a:spcPct val="100000"/>
              </a:lnSpc>
              <a:spcBef>
                <a:spcPts val="600"/>
              </a:spcBef>
              <a:spcAft>
                <a:spcPts val="0"/>
              </a:spcAft>
              <a:buClr>
                <a:schemeClr val="dk1"/>
              </a:buClr>
              <a:buSzPct val="100000"/>
            </a:pPr>
            <a:endParaRPr lang="fr" sz="1800" dirty="0">
              <a:solidFill>
                <a:schemeClr val="dk1"/>
              </a:solidFill>
              <a:latin typeface="Ubuntu"/>
              <a:ea typeface="Ubuntu"/>
              <a:cs typeface="Ubuntu"/>
              <a:sym typeface="Ubuntu"/>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431" y="2650354"/>
            <a:ext cx="7003569" cy="3606743"/>
          </a:xfrm>
          <a:prstGeom prst="rect">
            <a:avLst/>
          </a:prstGeom>
        </p:spPr>
      </p:pic>
      <p:sp>
        <p:nvSpPr>
          <p:cNvPr id="10" name="Shape 85"/>
          <p:cNvSpPr txBox="1"/>
          <p:nvPr/>
        </p:nvSpPr>
        <p:spPr>
          <a:xfrm>
            <a:off x="2140431" y="6008652"/>
            <a:ext cx="3822465" cy="320876"/>
          </a:xfrm>
          <a:prstGeom prst="rect">
            <a:avLst/>
          </a:prstGeom>
          <a:noFill/>
          <a:ln>
            <a:noFill/>
          </a:ln>
        </p:spPr>
        <p:txBody>
          <a:bodyPr lIns="91425" tIns="91425" rIns="91425" bIns="91425" anchor="t" anchorCtr="0">
            <a:noAutofit/>
          </a:bodyPr>
          <a:lstStyle/>
          <a:p>
            <a:pPr lvl="0" rtl="0">
              <a:spcBef>
                <a:spcPts val="0"/>
              </a:spcBef>
              <a:buNone/>
            </a:pPr>
            <a:r>
              <a:rPr lang="fr" dirty="0" smtClean="0">
                <a:latin typeface="Ubuntu"/>
                <a:ea typeface="Ubuntu"/>
                <a:cs typeface="Ubuntu"/>
                <a:sym typeface="Ubuntu"/>
              </a:rPr>
              <a:t>Exemple de graphe généré par TeLLer</a:t>
            </a:r>
            <a:endParaRPr lang="fr" dirty="0">
              <a:solidFill>
                <a:schemeClr val="dk1"/>
              </a:solidFill>
              <a:latin typeface="Ubuntu"/>
              <a:ea typeface="Ubuntu"/>
              <a:cs typeface="Ubuntu"/>
              <a:sym typeface="Ubuntu"/>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aphicFrame>
        <p:nvGraphicFramePr>
          <p:cNvPr id="97" name="Shape 97"/>
          <p:cNvGraphicFramePr/>
          <p:nvPr>
            <p:extLst>
              <p:ext uri="{D42A27DB-BD31-4B8C-83A1-F6EECF244321}">
                <p14:modId xmlns:p14="http://schemas.microsoft.com/office/powerpoint/2010/main" val="3189901470"/>
              </p:ext>
            </p:extLst>
          </p:nvPr>
        </p:nvGraphicFramePr>
        <p:xfrm>
          <a:off x="4162" y="6461800"/>
          <a:ext cx="9135675" cy="396210"/>
        </p:xfrm>
        <a:graphic>
          <a:graphicData uri="http://schemas.openxmlformats.org/drawingml/2006/table">
            <a:tbl>
              <a:tblPr>
                <a:noFill/>
                <a:tableStyleId>{75C1A0C8-A7C3-48D1-9734-DF76DF0A8DD2}</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8/9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98" name="Shape 98"/>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lvl="0" rtl="0">
              <a:spcBef>
                <a:spcPts val="0"/>
              </a:spcBef>
              <a:buNone/>
            </a:pPr>
            <a:r>
              <a:rPr lang="fr" sz="3000" dirty="0">
                <a:solidFill>
                  <a:srgbClr val="FFFFFF"/>
                </a:solidFill>
                <a:latin typeface="Ubuntu"/>
                <a:ea typeface="Ubuntu"/>
                <a:cs typeface="Ubuntu"/>
                <a:sym typeface="Ubuntu"/>
              </a:rPr>
              <a:t>    </a:t>
            </a:r>
            <a:r>
              <a:rPr lang="fr" sz="3000" dirty="0" smtClean="0">
                <a:solidFill>
                  <a:srgbClr val="FFFFFF"/>
                </a:solidFill>
                <a:latin typeface="Ubuntu"/>
                <a:ea typeface="Ubuntu"/>
                <a:cs typeface="Ubuntu"/>
                <a:sym typeface="Ubuntu"/>
              </a:rPr>
              <a:t>Conclusion</a:t>
            </a:r>
            <a:endParaRPr lang="fr" sz="3000" dirty="0">
              <a:solidFill>
                <a:srgbClr val="FFFFFF"/>
              </a:solidFill>
              <a:latin typeface="Ubuntu"/>
              <a:ea typeface="Ubuntu"/>
              <a:cs typeface="Ubuntu"/>
              <a:sym typeface="Ubuntu"/>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85" y="1556276"/>
            <a:ext cx="7194430" cy="4181714"/>
          </a:xfrm>
          <a:prstGeom prst="rect">
            <a:avLst/>
          </a:prstGeom>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p:nvPr/>
        </p:nvSpPr>
        <p:spPr>
          <a:xfrm>
            <a:off x="496950" y="1533950"/>
            <a:ext cx="8150100" cy="1530600"/>
          </a:xfrm>
          <a:prstGeom prst="roundRect">
            <a:avLst>
              <a:gd name="adj" fmla="val 16667"/>
            </a:avLst>
          </a:prstGeom>
          <a:solidFill>
            <a:srgbClr val="0008A7"/>
          </a:solidFill>
          <a:ln>
            <a:noFill/>
          </a:ln>
        </p:spPr>
        <p:txBody>
          <a:bodyPr lIns="91425" tIns="91425" rIns="91425" bIns="91425" anchor="ctr" anchorCtr="0">
            <a:noAutofit/>
          </a:bodyPr>
          <a:lstStyle/>
          <a:p>
            <a:pPr>
              <a:spcBef>
                <a:spcPts val="0"/>
              </a:spcBef>
              <a:buNone/>
            </a:pPr>
            <a:endParaRPr/>
          </a:p>
        </p:txBody>
      </p:sp>
      <p:sp>
        <p:nvSpPr>
          <p:cNvPr id="106" name="Shape 106"/>
          <p:cNvSpPr txBox="1"/>
          <p:nvPr/>
        </p:nvSpPr>
        <p:spPr>
          <a:xfrm>
            <a:off x="657450" y="1514075"/>
            <a:ext cx="7829099" cy="1557300"/>
          </a:xfrm>
          <a:prstGeom prst="rect">
            <a:avLst/>
          </a:prstGeom>
          <a:noFill/>
          <a:ln>
            <a:noFill/>
          </a:ln>
        </p:spPr>
        <p:txBody>
          <a:bodyPr lIns="91425" tIns="91425" rIns="91425" bIns="91425" anchor="ctr" anchorCtr="0">
            <a:noAutofit/>
          </a:bodyPr>
          <a:lstStyle/>
          <a:p>
            <a:pPr lvl="0" algn="ctr" rtl="0">
              <a:lnSpc>
                <a:spcPct val="115000"/>
              </a:lnSpc>
              <a:spcBef>
                <a:spcPts val="0"/>
              </a:spcBef>
              <a:buNone/>
            </a:pPr>
            <a:r>
              <a:rPr lang="fr" sz="3000">
                <a:solidFill>
                  <a:srgbClr val="FFFFFF"/>
                </a:solidFill>
                <a:latin typeface="Ubuntu"/>
                <a:ea typeface="Ubuntu"/>
                <a:cs typeface="Ubuntu"/>
                <a:sym typeface="Ubuntu"/>
              </a:rPr>
              <a:t>Réalité Virtuelle et schizophrénie :</a:t>
            </a:r>
          </a:p>
          <a:p>
            <a:pPr lvl="0" algn="ctr" rtl="0">
              <a:lnSpc>
                <a:spcPct val="115000"/>
              </a:lnSpc>
              <a:spcBef>
                <a:spcPts val="0"/>
              </a:spcBef>
              <a:buNone/>
            </a:pPr>
            <a:r>
              <a:rPr lang="fr" sz="2400">
                <a:solidFill>
                  <a:srgbClr val="FFFFFF"/>
                </a:solidFill>
                <a:latin typeface="Ubuntu"/>
                <a:ea typeface="Ubuntu"/>
                <a:cs typeface="Ubuntu"/>
                <a:sym typeface="Ubuntu"/>
              </a:rPr>
              <a:t>Jeu thérapeutique reposant sur des techniques de Narration Computationnelle</a:t>
            </a:r>
          </a:p>
        </p:txBody>
      </p:sp>
      <p:pic>
        <p:nvPicPr>
          <p:cNvPr id="107" name="Shape 107"/>
          <p:cNvPicPr preferRelativeResize="0"/>
          <p:nvPr/>
        </p:nvPicPr>
        <p:blipFill>
          <a:blip r:embed="rId3">
            <a:alphaModFix/>
          </a:blip>
          <a:stretch>
            <a:fillRect/>
          </a:stretch>
        </p:blipFill>
        <p:spPr>
          <a:xfrm>
            <a:off x="0" y="-132508"/>
            <a:ext cx="9143999" cy="1230216"/>
          </a:xfrm>
          <a:prstGeom prst="rect">
            <a:avLst/>
          </a:prstGeom>
          <a:noFill/>
          <a:ln>
            <a:noFill/>
          </a:ln>
        </p:spPr>
      </p:pic>
      <p:sp>
        <p:nvSpPr>
          <p:cNvPr id="108" name="Shape 108"/>
          <p:cNvSpPr txBox="1"/>
          <p:nvPr/>
        </p:nvSpPr>
        <p:spPr>
          <a:xfrm>
            <a:off x="292295" y="3560800"/>
            <a:ext cx="4743900" cy="934199"/>
          </a:xfrm>
          <a:prstGeom prst="rect">
            <a:avLst/>
          </a:prstGeom>
          <a:noFill/>
          <a:ln>
            <a:noFill/>
          </a:ln>
        </p:spPr>
        <p:txBody>
          <a:bodyPr lIns="91425" tIns="91425" rIns="91425" bIns="91425" anchor="ctr" anchorCtr="0">
            <a:noAutofit/>
          </a:bodyPr>
          <a:lstStyle/>
          <a:p>
            <a:pPr marL="0" marR="0" lvl="0" indent="0" rtl="0">
              <a:lnSpc>
                <a:spcPct val="115000"/>
              </a:lnSpc>
              <a:spcBef>
                <a:spcPts val="0"/>
              </a:spcBef>
              <a:spcAft>
                <a:spcPts val="0"/>
              </a:spcAft>
              <a:buClr>
                <a:schemeClr val="dk1"/>
              </a:buClr>
              <a:buSzPct val="45833"/>
              <a:buFont typeface="Arial"/>
              <a:buNone/>
            </a:pPr>
            <a:r>
              <a:rPr lang="fr" sz="2400" b="1">
                <a:solidFill>
                  <a:schemeClr val="dk1"/>
                </a:solidFill>
                <a:latin typeface="Ubuntu"/>
                <a:ea typeface="Ubuntu"/>
                <a:cs typeface="Ubuntu"/>
                <a:sym typeface="Ubuntu"/>
              </a:rPr>
              <a:t>Cindy Even - c9even@enib.fr</a:t>
            </a:r>
          </a:p>
        </p:txBody>
      </p:sp>
      <p:sp>
        <p:nvSpPr>
          <p:cNvPr id="109" name="Shape 109"/>
          <p:cNvSpPr txBox="1"/>
          <p:nvPr/>
        </p:nvSpPr>
        <p:spPr>
          <a:xfrm>
            <a:off x="292300" y="4711675"/>
            <a:ext cx="5177999" cy="1506299"/>
          </a:xfrm>
          <a:prstGeom prst="rect">
            <a:avLst/>
          </a:prstGeom>
          <a:noFill/>
          <a:ln>
            <a:noFill/>
          </a:ln>
        </p:spPr>
        <p:txBody>
          <a:bodyPr lIns="91425" tIns="91425" rIns="91425" bIns="91425" anchor="ctr" anchorCtr="0">
            <a:noAutofit/>
          </a:bodyPr>
          <a:lstStyle/>
          <a:p>
            <a:pPr marL="0" marR="0" lvl="0" indent="0" rtl="0">
              <a:lnSpc>
                <a:spcPct val="115000"/>
              </a:lnSpc>
              <a:spcBef>
                <a:spcPts val="0"/>
              </a:spcBef>
              <a:spcAft>
                <a:spcPts val="0"/>
              </a:spcAft>
              <a:buNone/>
            </a:pPr>
            <a:r>
              <a:rPr lang="fr" sz="2000">
                <a:solidFill>
                  <a:schemeClr val="dk1"/>
                </a:solidFill>
                <a:latin typeface="Ubuntu"/>
                <a:ea typeface="Ubuntu"/>
                <a:cs typeface="Ubuntu"/>
                <a:sym typeface="Ubuntu"/>
              </a:rPr>
              <a:t>Encadrants : </a:t>
            </a:r>
          </a:p>
          <a:p>
            <a:pPr marL="0" marR="0" lvl="0" indent="0" rtl="0">
              <a:lnSpc>
                <a:spcPct val="115000"/>
              </a:lnSpc>
              <a:spcBef>
                <a:spcPts val="0"/>
              </a:spcBef>
              <a:spcAft>
                <a:spcPts val="0"/>
              </a:spcAft>
              <a:buNone/>
            </a:pPr>
            <a:r>
              <a:rPr lang="fr" sz="2000">
                <a:solidFill>
                  <a:schemeClr val="dk1"/>
                </a:solidFill>
                <a:latin typeface="Ubuntu"/>
                <a:ea typeface="Ubuntu"/>
                <a:cs typeface="Ubuntu"/>
                <a:sym typeface="Ubuntu"/>
              </a:rPr>
              <a:t>Anne-Gwenn Bosser - bosser@enib.fr</a:t>
            </a:r>
          </a:p>
          <a:p>
            <a:pPr marL="0" marR="0" lvl="0" indent="0" rtl="0">
              <a:lnSpc>
                <a:spcPct val="115000"/>
              </a:lnSpc>
              <a:spcBef>
                <a:spcPts val="0"/>
              </a:spcBef>
              <a:spcAft>
                <a:spcPts val="0"/>
              </a:spcAft>
              <a:buNone/>
            </a:pPr>
            <a:r>
              <a:rPr lang="fr" sz="2000">
                <a:solidFill>
                  <a:schemeClr val="dk1"/>
                </a:solidFill>
                <a:latin typeface="Ubuntu"/>
                <a:ea typeface="Ubuntu"/>
                <a:cs typeface="Ubuntu"/>
                <a:sym typeface="Ubuntu"/>
              </a:rPr>
              <a:t>Cédric Buche - buche@enib.fr</a:t>
            </a:r>
          </a:p>
          <a:p>
            <a:pPr marL="0" marR="0" lvl="0" indent="0" rtl="0">
              <a:lnSpc>
                <a:spcPct val="115000"/>
              </a:lnSpc>
              <a:spcBef>
                <a:spcPts val="0"/>
              </a:spcBef>
              <a:spcAft>
                <a:spcPts val="0"/>
              </a:spcAft>
              <a:buNone/>
            </a:pPr>
            <a:r>
              <a:rPr lang="fr" sz="2000">
                <a:solidFill>
                  <a:schemeClr val="dk1"/>
                </a:solidFill>
                <a:latin typeface="Ubuntu"/>
                <a:ea typeface="Ubuntu"/>
                <a:cs typeface="Ubuntu"/>
                <a:sym typeface="Ubuntu"/>
              </a:rPr>
              <a:t>João F. Ferreira - j.ferreira@tees.ac.uk</a:t>
            </a:r>
          </a:p>
        </p:txBody>
      </p:sp>
      <p:pic>
        <p:nvPicPr>
          <p:cNvPr id="110" name="Shape 110"/>
          <p:cNvPicPr preferRelativeResize="0"/>
          <p:nvPr/>
        </p:nvPicPr>
        <p:blipFill>
          <a:blip r:embed="rId4">
            <a:alphaModFix/>
          </a:blip>
          <a:stretch>
            <a:fillRect/>
          </a:stretch>
        </p:blipFill>
        <p:spPr>
          <a:xfrm>
            <a:off x="7015200" y="3732662"/>
            <a:ext cx="2041356" cy="975831"/>
          </a:xfrm>
          <a:prstGeom prst="rect">
            <a:avLst/>
          </a:prstGeom>
          <a:noFill/>
          <a:ln>
            <a:noFill/>
          </a:ln>
        </p:spPr>
      </p:pic>
      <p:pic>
        <p:nvPicPr>
          <p:cNvPr id="111" name="Shape 111"/>
          <p:cNvPicPr preferRelativeResize="0"/>
          <p:nvPr/>
        </p:nvPicPr>
        <p:blipFill>
          <a:blip r:embed="rId5">
            <a:alphaModFix/>
          </a:blip>
          <a:stretch>
            <a:fillRect/>
          </a:stretch>
        </p:blipFill>
        <p:spPr>
          <a:xfrm>
            <a:off x="7743189" y="5032954"/>
            <a:ext cx="1313359" cy="1233770"/>
          </a:xfrm>
          <a:prstGeom prst="rect">
            <a:avLst/>
          </a:prstGeom>
          <a:noFill/>
          <a:ln>
            <a:noFill/>
          </a:ln>
        </p:spPr>
      </p:pic>
      <p:pic>
        <p:nvPicPr>
          <p:cNvPr id="112" name="Shape 112"/>
          <p:cNvPicPr preferRelativeResize="0"/>
          <p:nvPr/>
        </p:nvPicPr>
        <p:blipFill>
          <a:blip r:embed="rId6">
            <a:alphaModFix/>
          </a:blip>
          <a:stretch>
            <a:fillRect/>
          </a:stretch>
        </p:blipFill>
        <p:spPr>
          <a:xfrm>
            <a:off x="5036198" y="3732664"/>
            <a:ext cx="1906349" cy="975808"/>
          </a:xfrm>
          <a:prstGeom prst="rect">
            <a:avLst/>
          </a:prstGeom>
          <a:noFill/>
          <a:ln>
            <a:noFill/>
          </a:ln>
        </p:spPr>
      </p:pic>
      <p:pic>
        <p:nvPicPr>
          <p:cNvPr id="113" name="Shape 113"/>
          <p:cNvPicPr preferRelativeResize="0"/>
          <p:nvPr/>
        </p:nvPicPr>
        <p:blipFill>
          <a:blip r:embed="rId7">
            <a:alphaModFix/>
          </a:blip>
          <a:stretch>
            <a:fillRect/>
          </a:stretch>
        </p:blipFill>
        <p:spPr>
          <a:xfrm>
            <a:off x="5099274" y="5005505"/>
            <a:ext cx="2580969" cy="128866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aphicFrame>
        <p:nvGraphicFramePr>
          <p:cNvPr id="118" name="Shape 118"/>
          <p:cNvGraphicFramePr/>
          <p:nvPr/>
        </p:nvGraphicFramePr>
        <p:xfrm>
          <a:off x="4162" y="6461800"/>
          <a:ext cx="9135675" cy="396210"/>
        </p:xfrm>
        <a:graphic>
          <a:graphicData uri="http://schemas.openxmlformats.org/drawingml/2006/table">
            <a:tbl>
              <a:tblPr>
                <a:noFill/>
                <a:tableStyleId>{2663E57D-C0AA-4023-9784-FF4EDDFCDA92}</a:tableStyleId>
              </a:tblPr>
              <a:tblGrid>
                <a:gridCol w="3045225"/>
                <a:gridCol w="4751450"/>
                <a:gridCol w="1339000"/>
              </a:tblGrid>
              <a:tr h="396200">
                <a:tc>
                  <a:txBody>
                    <a:bodyPr/>
                    <a:lstStyle/>
                    <a:p>
                      <a:pPr lvl="0" rtl="0">
                        <a:spcBef>
                          <a:spcPts val="0"/>
                        </a:spcBef>
                        <a:buNone/>
                      </a:pPr>
                      <a:r>
                        <a:rPr lang="fr">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a:solidFill>
                            <a:srgbClr val="FFFFFF"/>
                          </a:solidFill>
                        </a:rPr>
                        <a:t>8/9</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119" name="Shape 119"/>
          <p:cNvSpPr txBox="1"/>
          <p:nvPr/>
        </p:nvSpPr>
        <p:spPr>
          <a:xfrm>
            <a:off x="169200" y="1266524"/>
            <a:ext cx="8805599" cy="5068961"/>
          </a:xfrm>
          <a:prstGeom prst="rect">
            <a:avLst/>
          </a:prstGeom>
          <a:noFill/>
          <a:ln>
            <a:noFill/>
          </a:ln>
        </p:spPr>
        <p:txBody>
          <a:bodyPr lIns="91425" tIns="91425" rIns="91425" bIns="91425" anchor="t" anchorCtr="0">
            <a:noAutofit/>
          </a:bodyPr>
          <a:lstStyle/>
          <a:p>
            <a:pPr lvl="0">
              <a:spcBef>
                <a:spcPts val="600"/>
              </a:spcBef>
            </a:pPr>
            <a:r>
              <a:rPr lang="fr-FR" sz="1600" dirty="0">
                <a:latin typeface="Georgia"/>
                <a:ea typeface="Georgia"/>
                <a:cs typeface="Georgia"/>
                <a:sym typeface="Georgia"/>
              </a:rPr>
              <a:t>[</a:t>
            </a:r>
            <a:r>
              <a:rPr lang="fr-FR" sz="1600" dirty="0" err="1">
                <a:solidFill>
                  <a:schemeClr val="dk1"/>
                </a:solidFill>
                <a:latin typeface="Georgia"/>
                <a:ea typeface="Georgia"/>
                <a:cs typeface="Georgia"/>
                <a:sym typeface="Georgia"/>
              </a:rPr>
              <a:t>Amini</a:t>
            </a:r>
            <a:r>
              <a:rPr lang="fr-FR" sz="1600" dirty="0">
                <a:solidFill>
                  <a:schemeClr val="dk1"/>
                </a:solidFill>
                <a:latin typeface="Georgia"/>
                <a:ea typeface="Georgia"/>
                <a:cs typeface="Georgia"/>
                <a:sym typeface="Georgia"/>
              </a:rPr>
              <a:t> and </a:t>
            </a:r>
            <a:r>
              <a:rPr lang="fr-FR" sz="1600" dirty="0" err="1">
                <a:latin typeface="Georgia"/>
                <a:ea typeface="Georgia"/>
                <a:cs typeface="Georgia"/>
                <a:sym typeface="Georgia"/>
              </a:rPr>
              <a:t>Lisetti</a:t>
            </a:r>
            <a:r>
              <a:rPr lang="fr-FR" sz="1600" dirty="0">
                <a:solidFill>
                  <a:schemeClr val="dk1"/>
                </a:solidFill>
                <a:latin typeface="Georgia"/>
                <a:ea typeface="Georgia"/>
                <a:cs typeface="Georgia"/>
                <a:sym typeface="Georgia"/>
              </a:rPr>
              <a:t>, 2013</a:t>
            </a:r>
            <a:r>
              <a:rPr lang="fr-FR" sz="1600" dirty="0">
                <a:latin typeface="Georgia"/>
                <a:ea typeface="Georgia"/>
                <a:cs typeface="Georgia"/>
                <a:sym typeface="Georgia"/>
              </a:rPr>
              <a:t>] R. </a:t>
            </a:r>
            <a:r>
              <a:rPr lang="fr-FR" sz="1600" dirty="0" err="1">
                <a:latin typeface="Georgia"/>
                <a:ea typeface="Georgia"/>
                <a:cs typeface="Georgia"/>
                <a:sym typeface="Georgia"/>
              </a:rPr>
              <a:t>Amini</a:t>
            </a:r>
            <a:r>
              <a:rPr lang="fr-FR" sz="1600" dirty="0">
                <a:latin typeface="Georgia"/>
                <a:ea typeface="Georgia"/>
                <a:cs typeface="Georgia"/>
                <a:sym typeface="Georgia"/>
              </a:rPr>
              <a:t>, and C. </a:t>
            </a:r>
            <a:r>
              <a:rPr lang="fr-FR" sz="1600" dirty="0" err="1">
                <a:latin typeface="Georgia"/>
                <a:ea typeface="Georgia"/>
                <a:cs typeface="Georgia"/>
                <a:sym typeface="Georgia"/>
              </a:rPr>
              <a:t>Lisetti</a:t>
            </a:r>
            <a:r>
              <a:rPr lang="fr-FR" sz="1600" dirty="0">
                <a:latin typeface="Georgia"/>
                <a:ea typeface="Georgia"/>
                <a:cs typeface="Georgia"/>
                <a:sym typeface="Georgia"/>
              </a:rPr>
              <a:t> : </a:t>
            </a:r>
            <a:r>
              <a:rPr lang="fr-FR" sz="1600" b="1" dirty="0" err="1">
                <a:latin typeface="Georgia"/>
                <a:ea typeface="Georgia"/>
                <a:cs typeface="Georgia"/>
                <a:sym typeface="Georgia"/>
              </a:rPr>
              <a:t>HapFACS</a:t>
            </a:r>
            <a:r>
              <a:rPr lang="fr-FR" sz="1600" b="1" dirty="0">
                <a:latin typeface="Georgia"/>
                <a:ea typeface="Georgia"/>
                <a:cs typeface="Georgia"/>
                <a:sym typeface="Georgia"/>
              </a:rPr>
              <a:t>: an Open Source API/Software to </a:t>
            </a:r>
            <a:r>
              <a:rPr lang="fr-FR" sz="1600" b="1" dirty="0" err="1">
                <a:latin typeface="Georgia"/>
                <a:ea typeface="Georgia"/>
                <a:cs typeface="Georgia"/>
                <a:sym typeface="Georgia"/>
              </a:rPr>
              <a:t>Generate</a:t>
            </a:r>
            <a:r>
              <a:rPr lang="fr-FR" sz="1600" b="1" dirty="0">
                <a:latin typeface="Georgia"/>
                <a:ea typeface="Georgia"/>
                <a:cs typeface="Georgia"/>
                <a:sym typeface="Georgia"/>
              </a:rPr>
              <a:t> FACS-</a:t>
            </a:r>
            <a:r>
              <a:rPr lang="fr-FR" sz="1600" b="1" dirty="0" err="1">
                <a:latin typeface="Georgia"/>
                <a:ea typeface="Georgia"/>
                <a:cs typeface="Georgia"/>
                <a:sym typeface="Georgia"/>
              </a:rPr>
              <a:t>Based</a:t>
            </a:r>
            <a:r>
              <a:rPr lang="fr-FR" sz="1600" b="1" dirty="0">
                <a:latin typeface="Georgia"/>
                <a:ea typeface="Georgia"/>
                <a:cs typeface="Georgia"/>
                <a:sym typeface="Georgia"/>
              </a:rPr>
              <a:t> Expressions for ECA Animation and for Corpus </a:t>
            </a:r>
            <a:r>
              <a:rPr lang="fr-FR" sz="1600" b="1" dirty="0" err="1">
                <a:latin typeface="Georgia"/>
                <a:ea typeface="Georgia"/>
                <a:cs typeface="Georgia"/>
                <a:sym typeface="Georgia"/>
              </a:rPr>
              <a:t>Generation</a:t>
            </a:r>
            <a:r>
              <a:rPr lang="fr-FR" sz="1600" dirty="0">
                <a:latin typeface="Georgia"/>
                <a:ea typeface="Georgia"/>
                <a:cs typeface="Georgia"/>
                <a:sym typeface="Georgia"/>
              </a:rPr>
              <a:t> (2013</a:t>
            </a:r>
            <a:r>
              <a:rPr lang="fr-FR" sz="1600" dirty="0" smtClean="0">
                <a:latin typeface="Georgia"/>
                <a:ea typeface="Georgia"/>
                <a:cs typeface="Georgia"/>
                <a:sym typeface="Georgia"/>
              </a:rPr>
              <a:t>)</a:t>
            </a:r>
          </a:p>
          <a:p>
            <a:pPr lvl="0">
              <a:spcBef>
                <a:spcPts val="600"/>
              </a:spcBef>
            </a:pPr>
            <a:endParaRPr lang="fr-FR" sz="1600" dirty="0">
              <a:latin typeface="Georgia"/>
              <a:ea typeface="Georgia"/>
              <a:cs typeface="Georgia"/>
              <a:sym typeface="Georgia"/>
            </a:endParaRPr>
          </a:p>
          <a:p>
            <a:r>
              <a:rPr lang="fr-FR" sz="1600" dirty="0" smtClean="0">
                <a:latin typeface="Georgia"/>
                <a:ea typeface="Georgia"/>
                <a:cs typeface="Georgia"/>
                <a:sym typeface="Georgia"/>
              </a:rPr>
              <a:t>[</a:t>
            </a:r>
            <a:r>
              <a:rPr lang="fr-FR" sz="1600" dirty="0" err="1"/>
              <a:t>DeVault</a:t>
            </a:r>
            <a:r>
              <a:rPr lang="fr-FR" sz="1600" dirty="0"/>
              <a:t> </a:t>
            </a:r>
            <a:r>
              <a:rPr lang="fr-FR" sz="1600" dirty="0" smtClean="0">
                <a:latin typeface="Georgia"/>
                <a:ea typeface="Georgia"/>
                <a:cs typeface="Georgia"/>
                <a:sym typeface="Georgia"/>
              </a:rPr>
              <a:t>et al.,2014] </a:t>
            </a:r>
            <a:r>
              <a:rPr lang="fr-FR" sz="1600" dirty="0"/>
              <a:t>D. </a:t>
            </a:r>
            <a:r>
              <a:rPr lang="fr-FR" sz="1600" dirty="0" err="1"/>
              <a:t>DeVault</a:t>
            </a:r>
            <a:r>
              <a:rPr lang="fr-FR" sz="1600" dirty="0"/>
              <a:t>, R. </a:t>
            </a:r>
            <a:r>
              <a:rPr lang="fr-FR" sz="1600" dirty="0" err="1"/>
              <a:t>Artstein</a:t>
            </a:r>
            <a:r>
              <a:rPr lang="fr-FR" sz="1600" dirty="0"/>
              <a:t>, G. Benn, T. Dey, E. </a:t>
            </a:r>
            <a:r>
              <a:rPr lang="fr-FR" sz="1600" dirty="0" err="1"/>
              <a:t>Fast</a:t>
            </a:r>
            <a:r>
              <a:rPr lang="fr-FR" sz="1600" dirty="0"/>
              <a:t>, A. Gainer, K. </a:t>
            </a:r>
            <a:r>
              <a:rPr lang="fr-FR" sz="1600" dirty="0" err="1"/>
              <a:t>Georgila</a:t>
            </a:r>
            <a:r>
              <a:rPr lang="fr-FR" sz="1600" dirty="0"/>
              <a:t>, J. </a:t>
            </a:r>
            <a:r>
              <a:rPr lang="fr-FR" sz="1600" dirty="0" err="1"/>
              <a:t>Gratch</a:t>
            </a:r>
            <a:r>
              <a:rPr lang="fr-FR" sz="1600" dirty="0" smtClean="0"/>
              <a:t>, A</a:t>
            </a:r>
            <a:r>
              <a:rPr lang="fr-FR" sz="1600" dirty="0"/>
              <a:t>. </a:t>
            </a:r>
            <a:r>
              <a:rPr lang="fr-FR" sz="1600" dirty="0" err="1"/>
              <a:t>Hartholt</a:t>
            </a:r>
            <a:r>
              <a:rPr lang="fr-FR" sz="1600" dirty="0"/>
              <a:t>, M. </a:t>
            </a:r>
            <a:r>
              <a:rPr lang="fr-FR" sz="1600" dirty="0" err="1"/>
              <a:t>Lhommet</a:t>
            </a:r>
            <a:r>
              <a:rPr lang="fr-FR" sz="1600" dirty="0"/>
              <a:t>, et al. </a:t>
            </a:r>
            <a:r>
              <a:rPr lang="fr-FR" sz="1600" b="1" dirty="0" err="1"/>
              <a:t>Simsensei</a:t>
            </a:r>
            <a:r>
              <a:rPr lang="fr-FR" sz="1600" b="1" dirty="0"/>
              <a:t> kiosk: a </a:t>
            </a:r>
            <a:r>
              <a:rPr lang="fr-FR" sz="1600" b="1" dirty="0" err="1"/>
              <a:t>virtual</a:t>
            </a:r>
            <a:r>
              <a:rPr lang="fr-FR" sz="1600" b="1" dirty="0"/>
              <a:t> </a:t>
            </a:r>
            <a:r>
              <a:rPr lang="fr-FR" sz="1600" b="1" dirty="0" err="1"/>
              <a:t>human</a:t>
            </a:r>
            <a:r>
              <a:rPr lang="fr-FR" sz="1600" b="1" dirty="0"/>
              <a:t> interviewer for </a:t>
            </a:r>
            <a:r>
              <a:rPr lang="fr-FR" sz="1600" b="1" dirty="0" err="1" smtClean="0"/>
              <a:t>healthcare</a:t>
            </a:r>
            <a:r>
              <a:rPr lang="fr-FR" sz="1600" b="1" dirty="0" smtClean="0"/>
              <a:t> </a:t>
            </a:r>
            <a:r>
              <a:rPr lang="en-US" sz="1600" b="1" dirty="0" smtClean="0"/>
              <a:t>decision </a:t>
            </a:r>
            <a:r>
              <a:rPr lang="en-US" sz="1600" b="1" dirty="0"/>
              <a:t>support</a:t>
            </a:r>
            <a:r>
              <a:rPr lang="en-US" sz="1600" dirty="0" smtClean="0"/>
              <a:t>. </a:t>
            </a:r>
            <a:r>
              <a:rPr lang="en-US" sz="1600" dirty="0"/>
              <a:t>pages </a:t>
            </a:r>
            <a:r>
              <a:rPr lang="en-US" sz="1600" dirty="0" smtClean="0"/>
              <a:t>1061-1068</a:t>
            </a:r>
            <a:r>
              <a:rPr lang="en-US" sz="1600" dirty="0"/>
              <a:t>. International Foundation for </a:t>
            </a:r>
            <a:r>
              <a:rPr lang="en-US" sz="1600" dirty="0" smtClean="0"/>
              <a:t>Autonomous Agents </a:t>
            </a:r>
            <a:r>
              <a:rPr lang="en-US" sz="1600" dirty="0"/>
              <a:t>and </a:t>
            </a:r>
            <a:r>
              <a:rPr lang="en-US" sz="1600" dirty="0" err="1"/>
              <a:t>Multiagent</a:t>
            </a:r>
            <a:r>
              <a:rPr lang="en-US" sz="1600" dirty="0"/>
              <a:t> Systems, 2014</a:t>
            </a:r>
            <a:r>
              <a:rPr lang="en-US" sz="1600" dirty="0" smtClean="0"/>
              <a:t>.</a:t>
            </a:r>
          </a:p>
          <a:p>
            <a:endParaRPr lang="fr-FR" sz="1600" dirty="0">
              <a:latin typeface="Georgia"/>
              <a:ea typeface="Georgia"/>
              <a:cs typeface="Georgia"/>
              <a:sym typeface="Georgia"/>
            </a:endParaRPr>
          </a:p>
          <a:p>
            <a:pPr lvl="0">
              <a:spcBef>
                <a:spcPts val="600"/>
              </a:spcBef>
            </a:pPr>
            <a:r>
              <a:rPr lang="en-US" sz="1600" kern="1200" dirty="0">
                <a:solidFill>
                  <a:schemeClr val="tx1"/>
                </a:solidFill>
              </a:rPr>
              <a:t>[Ekman and Friesen, 1977] P. Ekman and W. V. Friesen. </a:t>
            </a:r>
            <a:r>
              <a:rPr lang="en-US" sz="1600" b="1" kern="1200" dirty="0">
                <a:solidFill>
                  <a:schemeClr val="tx1"/>
                </a:solidFill>
              </a:rPr>
              <a:t>Facial action coding system</a:t>
            </a:r>
            <a:r>
              <a:rPr lang="en-US" sz="1600" kern="1200" dirty="0">
                <a:solidFill>
                  <a:schemeClr val="tx1"/>
                </a:solidFill>
              </a:rPr>
              <a:t>. 1977.</a:t>
            </a:r>
          </a:p>
          <a:p>
            <a:pPr lvl="0">
              <a:spcBef>
                <a:spcPts val="600"/>
              </a:spcBef>
            </a:pPr>
            <a:r>
              <a:rPr lang="fr-FR" sz="1600" dirty="0" smtClean="0">
                <a:latin typeface="Georgia"/>
                <a:ea typeface="Georgia"/>
                <a:cs typeface="Georgia"/>
                <a:sym typeface="Georgia"/>
              </a:rPr>
              <a:t> </a:t>
            </a:r>
            <a:endParaRPr lang="fr-FR" sz="1600" dirty="0">
              <a:latin typeface="Georgia"/>
              <a:ea typeface="Georgia"/>
              <a:cs typeface="Georgia"/>
              <a:sym typeface="Georgia"/>
            </a:endParaRPr>
          </a:p>
          <a:p>
            <a:r>
              <a:rPr lang="fr-FR" sz="1600" dirty="0">
                <a:latin typeface="Georgia"/>
                <a:ea typeface="Georgia"/>
                <a:cs typeface="Georgia"/>
                <a:sym typeface="Georgia"/>
              </a:rPr>
              <a:t>[</a:t>
            </a:r>
            <a:r>
              <a:rPr lang="fr-FR" sz="1600" dirty="0">
                <a:solidFill>
                  <a:schemeClr val="dk1"/>
                </a:solidFill>
                <a:latin typeface="Georgia"/>
                <a:ea typeface="Georgia"/>
                <a:cs typeface="Georgia"/>
                <a:sym typeface="Georgia"/>
              </a:rPr>
              <a:t>Fernández-Aranda et al., 2012</a:t>
            </a:r>
            <a:r>
              <a:rPr lang="fr-FR" sz="1600" dirty="0">
                <a:latin typeface="Georgia"/>
                <a:ea typeface="Georgia"/>
                <a:cs typeface="Georgia"/>
                <a:sym typeface="Georgia"/>
              </a:rPr>
              <a:t>] F. Fernández-Aranda, </a:t>
            </a:r>
            <a:r>
              <a:rPr lang="fr-FR" sz="1600" kern="1200" dirty="0">
                <a:solidFill>
                  <a:schemeClr val="tx1"/>
                </a:solidFill>
              </a:rPr>
              <a:t>S. </a:t>
            </a:r>
            <a:r>
              <a:rPr lang="fr-FR" sz="1600" kern="1200" dirty="0" err="1">
                <a:solidFill>
                  <a:schemeClr val="tx1"/>
                </a:solidFill>
              </a:rPr>
              <a:t>Jimnez</a:t>
            </a:r>
            <a:r>
              <a:rPr lang="fr-FR" sz="1600" kern="1200" dirty="0">
                <a:solidFill>
                  <a:schemeClr val="tx1"/>
                </a:solidFill>
              </a:rPr>
              <a:t>-Murcia, J. J. </a:t>
            </a:r>
            <a:r>
              <a:rPr lang="fr-FR" sz="1600" kern="1200" dirty="0" err="1">
                <a:solidFill>
                  <a:schemeClr val="tx1"/>
                </a:solidFill>
              </a:rPr>
              <a:t>Santamara</a:t>
            </a:r>
            <a:r>
              <a:rPr lang="fr-FR" sz="1600" kern="1200" dirty="0">
                <a:solidFill>
                  <a:schemeClr val="tx1"/>
                </a:solidFill>
              </a:rPr>
              <a:t>, K. </a:t>
            </a:r>
            <a:r>
              <a:rPr lang="fr-FR" sz="1600" kern="1200" dirty="0" err="1">
                <a:solidFill>
                  <a:schemeClr val="tx1"/>
                </a:solidFill>
              </a:rPr>
              <a:t>Gunnard</a:t>
            </a:r>
            <a:r>
              <a:rPr lang="fr-FR" sz="1600" kern="1200" dirty="0">
                <a:solidFill>
                  <a:schemeClr val="tx1"/>
                </a:solidFill>
              </a:rPr>
              <a:t>, A. Soto, E. </a:t>
            </a:r>
            <a:r>
              <a:rPr lang="fr-FR" sz="1600" kern="1200" dirty="0" err="1">
                <a:solidFill>
                  <a:schemeClr val="tx1"/>
                </a:solidFill>
              </a:rPr>
              <a:t>Kalapanidas</a:t>
            </a:r>
            <a:r>
              <a:rPr lang="fr-FR" sz="1600" kern="1200" dirty="0">
                <a:solidFill>
                  <a:schemeClr val="tx1"/>
                </a:solidFill>
              </a:rPr>
              <a:t> and E. </a:t>
            </a:r>
            <a:r>
              <a:rPr lang="fr-FR" sz="1600" kern="1200" dirty="0" err="1">
                <a:solidFill>
                  <a:schemeClr val="tx1"/>
                </a:solidFill>
              </a:rPr>
              <a:t>Penelo</a:t>
            </a:r>
            <a:r>
              <a:rPr lang="fr-FR" sz="1600" kern="1200" dirty="0">
                <a:solidFill>
                  <a:schemeClr val="tx1"/>
                </a:solidFill>
              </a:rPr>
              <a:t> </a:t>
            </a:r>
            <a:r>
              <a:rPr lang="fr-FR" sz="1600" dirty="0">
                <a:latin typeface="Georgia"/>
                <a:ea typeface="Georgia"/>
                <a:cs typeface="Georgia"/>
                <a:sym typeface="Georgia"/>
              </a:rPr>
              <a:t>: </a:t>
            </a:r>
            <a:r>
              <a:rPr lang="fr-FR" sz="1600" b="1" dirty="0" err="1">
                <a:latin typeface="Georgia"/>
                <a:ea typeface="Georgia"/>
                <a:cs typeface="Georgia"/>
                <a:sym typeface="Georgia"/>
              </a:rPr>
              <a:t>Video</a:t>
            </a:r>
            <a:r>
              <a:rPr lang="fr-FR" sz="1600" b="1" dirty="0">
                <a:latin typeface="Georgia"/>
                <a:ea typeface="Georgia"/>
                <a:cs typeface="Georgia"/>
                <a:sym typeface="Georgia"/>
              </a:rPr>
              <a:t> </a:t>
            </a:r>
            <a:r>
              <a:rPr lang="fr-FR" sz="1600" b="1" dirty="0" err="1">
                <a:latin typeface="Georgia"/>
                <a:ea typeface="Georgia"/>
                <a:cs typeface="Georgia"/>
                <a:sym typeface="Georgia"/>
              </a:rPr>
              <a:t>games</a:t>
            </a:r>
            <a:r>
              <a:rPr lang="fr-FR" sz="1600" b="1" dirty="0">
                <a:latin typeface="Georgia"/>
                <a:ea typeface="Georgia"/>
                <a:cs typeface="Georgia"/>
                <a:sym typeface="Georgia"/>
              </a:rPr>
              <a:t> as a </a:t>
            </a:r>
            <a:r>
              <a:rPr lang="fr-FR" sz="1600" b="1" dirty="0" err="1">
                <a:latin typeface="Georgia"/>
                <a:ea typeface="Georgia"/>
                <a:cs typeface="Georgia"/>
                <a:sym typeface="Georgia"/>
              </a:rPr>
              <a:t>complementary</a:t>
            </a:r>
            <a:r>
              <a:rPr lang="fr-FR" sz="1600" b="1" dirty="0">
                <a:latin typeface="Georgia"/>
                <a:ea typeface="Georgia"/>
                <a:cs typeface="Georgia"/>
                <a:sym typeface="Georgia"/>
              </a:rPr>
              <a:t> </a:t>
            </a:r>
            <a:r>
              <a:rPr lang="fr-FR" sz="1600" b="1" dirty="0" err="1">
                <a:latin typeface="Georgia"/>
                <a:ea typeface="Georgia"/>
                <a:cs typeface="Georgia"/>
                <a:sym typeface="Georgia"/>
              </a:rPr>
              <a:t>therapy</a:t>
            </a:r>
            <a:r>
              <a:rPr lang="fr-FR" sz="1600" b="1" dirty="0">
                <a:latin typeface="Georgia"/>
                <a:ea typeface="Georgia"/>
                <a:cs typeface="Georgia"/>
                <a:sym typeface="Georgia"/>
              </a:rPr>
              <a:t> </a:t>
            </a:r>
            <a:r>
              <a:rPr lang="fr-FR" sz="1600" b="1" dirty="0" err="1">
                <a:latin typeface="Georgia"/>
                <a:ea typeface="Georgia"/>
                <a:cs typeface="Georgia"/>
                <a:sym typeface="Georgia"/>
              </a:rPr>
              <a:t>tool</a:t>
            </a:r>
            <a:r>
              <a:rPr lang="fr-FR" sz="1600" b="1" dirty="0">
                <a:latin typeface="Georgia"/>
                <a:ea typeface="Georgia"/>
                <a:cs typeface="Georgia"/>
                <a:sym typeface="Georgia"/>
              </a:rPr>
              <a:t> in mental </a:t>
            </a:r>
            <a:r>
              <a:rPr lang="fr-FR" sz="1600" b="1" dirty="0" err="1">
                <a:latin typeface="Georgia"/>
                <a:ea typeface="Georgia"/>
                <a:cs typeface="Georgia"/>
                <a:sym typeface="Georgia"/>
              </a:rPr>
              <a:t>disorders</a:t>
            </a:r>
            <a:r>
              <a:rPr lang="fr-FR" sz="1600" b="1" dirty="0">
                <a:latin typeface="Georgia"/>
                <a:ea typeface="Georgia"/>
                <a:cs typeface="Georgia"/>
                <a:sym typeface="Georgia"/>
              </a:rPr>
              <a:t>. </a:t>
            </a:r>
            <a:r>
              <a:rPr lang="fr-FR" sz="1600" dirty="0">
                <a:latin typeface="Georgia"/>
                <a:ea typeface="Georgia"/>
                <a:cs typeface="Georgia"/>
                <a:sym typeface="Georgia"/>
              </a:rPr>
              <a:t>J Ment </a:t>
            </a:r>
            <a:r>
              <a:rPr lang="fr-FR" sz="1600" dirty="0" err="1">
                <a:latin typeface="Georgia"/>
                <a:ea typeface="Georgia"/>
                <a:cs typeface="Georgia"/>
                <a:sym typeface="Georgia"/>
              </a:rPr>
              <a:t>Health</a:t>
            </a:r>
            <a:r>
              <a:rPr lang="fr-FR" sz="1600" dirty="0">
                <a:latin typeface="Georgia"/>
                <a:ea typeface="Georgia"/>
                <a:cs typeface="Georgia"/>
                <a:sym typeface="Georgia"/>
              </a:rPr>
              <a:t>. 2012 Aug;21(4):364-74</a:t>
            </a:r>
          </a:p>
          <a:p>
            <a:pPr>
              <a:spcBef>
                <a:spcPts val="600"/>
              </a:spcBef>
            </a:pPr>
            <a:r>
              <a:rPr lang="fr-FR" sz="1600" dirty="0">
                <a:latin typeface="Georgia"/>
                <a:ea typeface="Georgia"/>
                <a:cs typeface="Georgia"/>
                <a:sym typeface="Georgia"/>
              </a:rPr>
              <a:t> </a:t>
            </a:r>
          </a:p>
          <a:p>
            <a:r>
              <a:rPr lang="en-US" sz="1600" kern="1200" dirty="0">
                <a:solidFill>
                  <a:schemeClr val="tx1"/>
                </a:solidFill>
              </a:rPr>
              <a:t>[Kato, 2010] P. M. Kato. </a:t>
            </a:r>
            <a:r>
              <a:rPr lang="en-US" sz="1600" b="1" kern="1200" dirty="0">
                <a:solidFill>
                  <a:schemeClr val="tx1"/>
                </a:solidFill>
              </a:rPr>
              <a:t>Video games in health care: Closing the gap</a:t>
            </a:r>
            <a:r>
              <a:rPr lang="en-US" sz="1600" kern="1200" dirty="0">
                <a:solidFill>
                  <a:schemeClr val="tx1"/>
                </a:solidFill>
              </a:rPr>
              <a:t>. Review of General Psychology, </a:t>
            </a:r>
            <a:r>
              <a:rPr lang="fr-FR" sz="1600" kern="1200" dirty="0">
                <a:solidFill>
                  <a:schemeClr val="tx1"/>
                </a:solidFill>
              </a:rPr>
              <a:t>14(2):113-121, 2010</a:t>
            </a:r>
            <a:r>
              <a:rPr lang="fr-FR" sz="1600" kern="1200" dirty="0" smtClean="0">
                <a:solidFill>
                  <a:schemeClr val="tx1"/>
                </a:solidFill>
              </a:rPr>
              <a:t>.</a:t>
            </a:r>
            <a:endParaRPr lang="fr-FR" sz="1600" kern="1200" dirty="0">
              <a:solidFill>
                <a:schemeClr val="tx1"/>
              </a:solidFill>
            </a:endParaRPr>
          </a:p>
        </p:txBody>
      </p:sp>
      <p:sp>
        <p:nvSpPr>
          <p:cNvPr id="120" name="Shape 120"/>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lvl="0" rtl="0">
              <a:spcBef>
                <a:spcPts val="0"/>
              </a:spcBef>
              <a:buNone/>
            </a:pPr>
            <a:r>
              <a:rPr lang="fr" sz="3000">
                <a:solidFill>
                  <a:srgbClr val="FFFFFF"/>
                </a:solidFill>
                <a:latin typeface="Ubuntu"/>
                <a:ea typeface="Ubuntu"/>
                <a:cs typeface="Ubuntu"/>
                <a:sym typeface="Ubuntu"/>
              </a:rPr>
              <a:t>    Références</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125" name="Shape 125"/>
          <p:cNvGraphicFramePr/>
          <p:nvPr/>
        </p:nvGraphicFramePr>
        <p:xfrm>
          <a:off x="4162" y="6461800"/>
          <a:ext cx="9135675" cy="396210"/>
        </p:xfrm>
        <a:graphic>
          <a:graphicData uri="http://schemas.openxmlformats.org/drawingml/2006/table">
            <a:tbl>
              <a:tblPr>
                <a:noFill/>
                <a:tableStyleId>{D3968271-E2F6-4CC5-B0D1-8C5B4A8F9F63}</a:tableStyleId>
              </a:tblPr>
              <a:tblGrid>
                <a:gridCol w="3045225"/>
                <a:gridCol w="4751450"/>
                <a:gridCol w="1339000"/>
              </a:tblGrid>
              <a:tr h="396200">
                <a:tc>
                  <a:txBody>
                    <a:bodyPr/>
                    <a:lstStyle/>
                    <a:p>
                      <a:pPr lvl="0" rtl="0">
                        <a:spcBef>
                          <a:spcPts val="0"/>
                        </a:spcBef>
                        <a:buNone/>
                      </a:pPr>
                      <a:r>
                        <a:rPr lang="fr">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a:solidFill>
                            <a:srgbClr val="FFFFFF"/>
                          </a:solidFill>
                        </a:rPr>
                        <a:t>9/9</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126" name="Shape 126"/>
          <p:cNvSpPr txBox="1"/>
          <p:nvPr/>
        </p:nvSpPr>
        <p:spPr>
          <a:xfrm>
            <a:off x="169200" y="1275493"/>
            <a:ext cx="8805599" cy="5099400"/>
          </a:xfrm>
          <a:prstGeom prst="rect">
            <a:avLst/>
          </a:prstGeom>
          <a:noFill/>
          <a:ln>
            <a:noFill/>
          </a:ln>
        </p:spPr>
        <p:txBody>
          <a:bodyPr lIns="91425" tIns="91425" rIns="91425" bIns="91425" anchor="t" anchorCtr="0">
            <a:noAutofit/>
          </a:bodyPr>
          <a:lstStyle/>
          <a:p>
            <a:r>
              <a:rPr lang="en-US" sz="1600" kern="1200" dirty="0" smtClean="0">
                <a:solidFill>
                  <a:schemeClr val="tx1"/>
                </a:solidFill>
              </a:rPr>
              <a:t>[</a:t>
            </a:r>
            <a:r>
              <a:rPr lang="en-US" sz="1600" kern="1200" dirty="0">
                <a:solidFill>
                  <a:schemeClr val="tx1"/>
                </a:solidFill>
              </a:rPr>
              <a:t>Kim and Kim, 2011] J.-J. Kim and J. Kim. </a:t>
            </a:r>
            <a:r>
              <a:rPr lang="en-US" sz="1600" b="1" kern="1200" dirty="0">
                <a:solidFill>
                  <a:schemeClr val="tx1"/>
                </a:solidFill>
              </a:rPr>
              <a:t>Virtual reality-based assessment of social skills and its application to </a:t>
            </a:r>
            <a:r>
              <a:rPr lang="fr-FR" sz="1600" b="1" kern="1200" dirty="0">
                <a:solidFill>
                  <a:schemeClr val="tx1"/>
                </a:solidFill>
              </a:rPr>
              <a:t>mental </a:t>
            </a:r>
            <a:r>
              <a:rPr lang="fr-FR" sz="1600" b="1" kern="1200" dirty="0" err="1">
                <a:solidFill>
                  <a:schemeClr val="tx1"/>
                </a:solidFill>
              </a:rPr>
              <a:t>illnesses</a:t>
            </a:r>
            <a:r>
              <a:rPr lang="fr-FR" sz="1600" kern="1200" dirty="0">
                <a:solidFill>
                  <a:schemeClr val="tx1"/>
                </a:solidFill>
              </a:rPr>
              <a:t>. Virtual Reality, pages 485-500, 2011.</a:t>
            </a:r>
            <a:endParaRPr lang="fr-FR" sz="1600" dirty="0">
              <a:latin typeface="Georgia"/>
              <a:ea typeface="Georgia"/>
              <a:cs typeface="Georgia"/>
              <a:sym typeface="Georgia"/>
            </a:endParaRPr>
          </a:p>
          <a:p>
            <a:pPr>
              <a:spcBef>
                <a:spcPts val="600"/>
              </a:spcBef>
            </a:pPr>
            <a:endParaRPr lang="fr-FR" sz="1600" dirty="0">
              <a:latin typeface="Georgia"/>
              <a:ea typeface="Georgia"/>
              <a:cs typeface="Georgia"/>
              <a:sym typeface="Georgia"/>
            </a:endParaRPr>
          </a:p>
          <a:p>
            <a:pPr lvl="0">
              <a:spcBef>
                <a:spcPts val="600"/>
              </a:spcBef>
            </a:pPr>
            <a:r>
              <a:rPr lang="fr-FR" sz="1600" dirty="0">
                <a:solidFill>
                  <a:schemeClr val="dk1"/>
                </a:solidFill>
                <a:latin typeface="Georgia"/>
                <a:ea typeface="Georgia"/>
                <a:cs typeface="Georgia"/>
                <a:sym typeface="Georgia"/>
              </a:rPr>
              <a:t>[</a:t>
            </a:r>
            <a:r>
              <a:rPr lang="fr-FR" sz="1600" dirty="0" err="1">
                <a:solidFill>
                  <a:schemeClr val="dk1"/>
                </a:solidFill>
                <a:latin typeface="Georgia"/>
                <a:ea typeface="Georgia"/>
                <a:cs typeface="Georgia"/>
                <a:sym typeface="Georgia"/>
              </a:rPr>
              <a:t>Liberman</a:t>
            </a:r>
            <a:r>
              <a:rPr lang="fr-FR" sz="1600" dirty="0">
                <a:solidFill>
                  <a:schemeClr val="dk1"/>
                </a:solidFill>
                <a:latin typeface="Georgia"/>
                <a:ea typeface="Georgia"/>
                <a:cs typeface="Georgia"/>
                <a:sym typeface="Georgia"/>
              </a:rPr>
              <a:t>, 2005] R. P. </a:t>
            </a:r>
            <a:r>
              <a:rPr lang="fr-FR" sz="1600" dirty="0" err="1">
                <a:solidFill>
                  <a:schemeClr val="dk1"/>
                </a:solidFill>
                <a:latin typeface="Georgia"/>
                <a:ea typeface="Georgia"/>
                <a:cs typeface="Georgia"/>
                <a:sym typeface="Georgia"/>
              </a:rPr>
              <a:t>Liberman</a:t>
            </a:r>
            <a:r>
              <a:rPr lang="fr-FR" sz="1600" dirty="0">
                <a:solidFill>
                  <a:schemeClr val="dk1"/>
                </a:solidFill>
                <a:latin typeface="Georgia"/>
                <a:ea typeface="Georgia"/>
                <a:cs typeface="Georgia"/>
                <a:sym typeface="Georgia"/>
              </a:rPr>
              <a:t> : </a:t>
            </a:r>
            <a:r>
              <a:rPr lang="fr-FR" sz="1600" b="1" dirty="0">
                <a:solidFill>
                  <a:schemeClr val="dk1"/>
                </a:solidFill>
                <a:latin typeface="Georgia"/>
                <a:ea typeface="Georgia"/>
                <a:cs typeface="Georgia"/>
                <a:sym typeface="Georgia"/>
              </a:rPr>
              <a:t>Entrainement aux habiletés sociales pour les patients psychiatriques. </a:t>
            </a:r>
            <a:r>
              <a:rPr lang="fr-FR" sz="1600" dirty="0">
                <a:solidFill>
                  <a:schemeClr val="dk1"/>
                </a:solidFill>
                <a:latin typeface="Georgia"/>
                <a:ea typeface="Georgia"/>
                <a:cs typeface="Georgia"/>
                <a:sym typeface="Georgia"/>
              </a:rPr>
              <a:t>Retz (2005) ISBN : 2725624398</a:t>
            </a:r>
            <a:r>
              <a:rPr lang="fr-FR" sz="1600" dirty="0" smtClean="0">
                <a:solidFill>
                  <a:schemeClr val="dk1"/>
                </a:solidFill>
                <a:latin typeface="Georgia"/>
                <a:ea typeface="Georgia"/>
                <a:cs typeface="Georgia"/>
                <a:sym typeface="Georgia"/>
              </a:rPr>
              <a:t>.</a:t>
            </a:r>
          </a:p>
          <a:p>
            <a:pPr lvl="0">
              <a:spcBef>
                <a:spcPts val="600"/>
              </a:spcBef>
            </a:pPr>
            <a:endParaRPr lang="fr-FR" sz="1600" dirty="0">
              <a:solidFill>
                <a:schemeClr val="dk1"/>
              </a:solidFill>
              <a:latin typeface="Georgia"/>
              <a:ea typeface="Georgia"/>
              <a:cs typeface="Georgia"/>
              <a:sym typeface="Georgia"/>
            </a:endParaRPr>
          </a:p>
          <a:p>
            <a:pPr lvl="0">
              <a:spcBef>
                <a:spcPts val="600"/>
              </a:spcBef>
              <a:defRPr/>
            </a:pPr>
            <a:r>
              <a:rPr lang="fr-FR" sz="1600" dirty="0" smtClean="0">
                <a:latin typeface="Georgia"/>
                <a:ea typeface="Georgia"/>
                <a:cs typeface="Georgia"/>
                <a:sym typeface="Georgia"/>
              </a:rPr>
              <a:t>[</a:t>
            </a:r>
            <a:r>
              <a:rPr lang="fr-FR" sz="1600" dirty="0" err="1">
                <a:solidFill>
                  <a:schemeClr val="dk1"/>
                </a:solidFill>
                <a:latin typeface="Georgia"/>
                <a:ea typeface="Georgia"/>
                <a:cs typeface="Georgia"/>
                <a:sym typeface="Georgia"/>
              </a:rPr>
              <a:t>Lisetti</a:t>
            </a:r>
            <a:r>
              <a:rPr lang="fr-FR" sz="1600" dirty="0">
                <a:solidFill>
                  <a:schemeClr val="dk1"/>
                </a:solidFill>
                <a:latin typeface="Georgia"/>
                <a:ea typeface="Georgia"/>
                <a:cs typeface="Georgia"/>
                <a:sym typeface="Georgia"/>
              </a:rPr>
              <a:t> et al., 2013</a:t>
            </a:r>
            <a:r>
              <a:rPr lang="fr-FR" sz="1600" dirty="0">
                <a:latin typeface="Georgia"/>
                <a:ea typeface="Georgia"/>
                <a:cs typeface="Georgia"/>
                <a:sym typeface="Georgia"/>
              </a:rPr>
              <a:t>] </a:t>
            </a:r>
            <a:r>
              <a:rPr lang="it-IT" sz="1600" kern="1200" dirty="0">
                <a:solidFill>
                  <a:schemeClr val="tx1"/>
                </a:solidFill>
              </a:rPr>
              <a:t>C. Lisetti, R. Amini, U. Yasavur and N. Rishe </a:t>
            </a:r>
            <a:r>
              <a:rPr lang="fr-FR" sz="1600" dirty="0">
                <a:latin typeface="Georgia"/>
                <a:ea typeface="Georgia"/>
                <a:cs typeface="Georgia"/>
                <a:sym typeface="Georgia"/>
              </a:rPr>
              <a:t>: </a:t>
            </a:r>
            <a:r>
              <a:rPr lang="fr-FR" sz="1600" b="1" dirty="0">
                <a:latin typeface="Georgia"/>
                <a:ea typeface="Georgia"/>
                <a:cs typeface="Georgia"/>
                <a:sym typeface="Georgia"/>
              </a:rPr>
              <a:t>I Can Help You Change! An </a:t>
            </a:r>
            <a:r>
              <a:rPr lang="fr-FR" sz="1600" b="1" dirty="0" err="1">
                <a:latin typeface="Georgia"/>
                <a:ea typeface="Georgia"/>
                <a:cs typeface="Georgia"/>
                <a:sym typeface="Georgia"/>
              </a:rPr>
              <a:t>Empathic</a:t>
            </a:r>
            <a:r>
              <a:rPr lang="fr-FR" sz="1600" b="1" dirty="0">
                <a:latin typeface="Georgia"/>
                <a:ea typeface="Georgia"/>
                <a:cs typeface="Georgia"/>
                <a:sym typeface="Georgia"/>
              </a:rPr>
              <a:t> Virtual Agent </a:t>
            </a:r>
            <a:r>
              <a:rPr lang="fr-FR" sz="1600" b="1" dirty="0" err="1">
                <a:latin typeface="Georgia"/>
                <a:ea typeface="Georgia"/>
                <a:cs typeface="Georgia"/>
                <a:sym typeface="Georgia"/>
              </a:rPr>
              <a:t>Delivers</a:t>
            </a:r>
            <a:r>
              <a:rPr lang="fr-FR" sz="1600" b="1" dirty="0">
                <a:latin typeface="Georgia"/>
                <a:ea typeface="Georgia"/>
                <a:cs typeface="Georgia"/>
                <a:sym typeface="Georgia"/>
              </a:rPr>
              <a:t> </a:t>
            </a:r>
            <a:r>
              <a:rPr lang="fr-FR" sz="1600" b="1" dirty="0" err="1">
                <a:latin typeface="Georgia"/>
                <a:ea typeface="Georgia"/>
                <a:cs typeface="Georgia"/>
                <a:sym typeface="Georgia"/>
              </a:rPr>
              <a:t>Behavior</a:t>
            </a:r>
            <a:r>
              <a:rPr lang="fr-FR" sz="1600" b="1" dirty="0">
                <a:latin typeface="Georgia"/>
                <a:ea typeface="Georgia"/>
                <a:cs typeface="Georgia"/>
                <a:sym typeface="Georgia"/>
              </a:rPr>
              <a:t> Change </a:t>
            </a:r>
            <a:r>
              <a:rPr lang="fr-FR" sz="1600" b="1" dirty="0" err="1">
                <a:latin typeface="Georgia"/>
                <a:ea typeface="Georgia"/>
                <a:cs typeface="Georgia"/>
                <a:sym typeface="Georgia"/>
              </a:rPr>
              <a:t>Health</a:t>
            </a:r>
            <a:r>
              <a:rPr lang="fr-FR" sz="1600" b="1" dirty="0">
                <a:latin typeface="Georgia"/>
                <a:ea typeface="Georgia"/>
                <a:cs typeface="Georgia"/>
                <a:sym typeface="Georgia"/>
              </a:rPr>
              <a:t> Interventions</a:t>
            </a:r>
            <a:r>
              <a:rPr lang="fr-FR" sz="1600" dirty="0">
                <a:latin typeface="Georgia"/>
                <a:ea typeface="Georgia"/>
                <a:cs typeface="Georgia"/>
                <a:sym typeface="Georgia"/>
              </a:rPr>
              <a:t> (2013)</a:t>
            </a:r>
          </a:p>
          <a:p>
            <a:endParaRPr lang="fr-FR" sz="1600" dirty="0"/>
          </a:p>
          <a:p>
            <a:pPr lvl="0">
              <a:spcBef>
                <a:spcPts val="600"/>
              </a:spcBef>
            </a:pPr>
            <a:r>
              <a:rPr lang="fr-FR" sz="1600" dirty="0">
                <a:solidFill>
                  <a:schemeClr val="dk1"/>
                </a:solidFill>
                <a:latin typeface="Georgia"/>
                <a:ea typeface="Georgia"/>
                <a:cs typeface="Georgia"/>
                <a:sym typeface="Georgia"/>
              </a:rPr>
              <a:t>[Martens et al., 2013] </a:t>
            </a:r>
            <a:r>
              <a:rPr lang="pt-BR" sz="1600" kern="1200" dirty="0">
                <a:solidFill>
                  <a:schemeClr val="tx1"/>
                </a:solidFill>
              </a:rPr>
              <a:t>C. Martens, A.-G. Bosser, J. F. Ferreira, and M. Cavazza </a:t>
            </a:r>
            <a:r>
              <a:rPr lang="fr-FR" sz="1600" dirty="0">
                <a:solidFill>
                  <a:schemeClr val="dk1"/>
                </a:solidFill>
                <a:latin typeface="Georgia"/>
                <a:ea typeface="Georgia"/>
                <a:cs typeface="Georgia"/>
                <a:sym typeface="Georgia"/>
              </a:rPr>
              <a:t>: </a:t>
            </a:r>
            <a:r>
              <a:rPr lang="fr-FR" sz="1600" b="1" dirty="0" err="1">
                <a:solidFill>
                  <a:schemeClr val="dk1"/>
                </a:solidFill>
                <a:latin typeface="Georgia"/>
                <a:ea typeface="Georgia"/>
                <a:cs typeface="Georgia"/>
                <a:sym typeface="Georgia"/>
              </a:rPr>
              <a:t>Linear</a:t>
            </a:r>
            <a:r>
              <a:rPr lang="fr-FR" sz="1600" b="1" dirty="0">
                <a:solidFill>
                  <a:schemeClr val="dk1"/>
                </a:solidFill>
                <a:latin typeface="Georgia"/>
                <a:ea typeface="Georgia"/>
                <a:cs typeface="Georgia"/>
                <a:sym typeface="Georgia"/>
              </a:rPr>
              <a:t> </a:t>
            </a:r>
            <a:r>
              <a:rPr lang="fr-FR" sz="1600" b="1" dirty="0" err="1">
                <a:solidFill>
                  <a:schemeClr val="dk1"/>
                </a:solidFill>
                <a:latin typeface="Georgia"/>
                <a:ea typeface="Georgia"/>
                <a:cs typeface="Georgia"/>
                <a:sym typeface="Georgia"/>
              </a:rPr>
              <a:t>logic</a:t>
            </a:r>
            <a:r>
              <a:rPr lang="fr-FR" sz="1600" b="1" dirty="0">
                <a:solidFill>
                  <a:schemeClr val="dk1"/>
                </a:solidFill>
                <a:latin typeface="Georgia"/>
                <a:ea typeface="Georgia"/>
                <a:cs typeface="Georgia"/>
                <a:sym typeface="Georgia"/>
              </a:rPr>
              <a:t> </a:t>
            </a:r>
            <a:r>
              <a:rPr lang="fr-FR" sz="1600" b="1" dirty="0" err="1">
                <a:solidFill>
                  <a:schemeClr val="dk1"/>
                </a:solidFill>
                <a:latin typeface="Georgia"/>
                <a:ea typeface="Georgia"/>
                <a:cs typeface="Georgia"/>
                <a:sym typeface="Georgia"/>
              </a:rPr>
              <a:t>programming</a:t>
            </a:r>
            <a:r>
              <a:rPr lang="fr-FR" sz="1600" b="1" dirty="0">
                <a:solidFill>
                  <a:schemeClr val="dk1"/>
                </a:solidFill>
                <a:latin typeface="Georgia"/>
                <a:ea typeface="Georgia"/>
                <a:cs typeface="Georgia"/>
                <a:sym typeface="Georgia"/>
              </a:rPr>
              <a:t> for narrative </a:t>
            </a:r>
            <a:r>
              <a:rPr lang="fr-FR" sz="1600" b="1" dirty="0" err="1">
                <a:solidFill>
                  <a:schemeClr val="dk1"/>
                </a:solidFill>
                <a:latin typeface="Georgia"/>
                <a:ea typeface="Georgia"/>
                <a:cs typeface="Georgia"/>
                <a:sym typeface="Georgia"/>
              </a:rPr>
              <a:t>generation</a:t>
            </a:r>
            <a:r>
              <a:rPr lang="fr-FR" sz="1600" b="1" dirty="0">
                <a:solidFill>
                  <a:schemeClr val="dk1"/>
                </a:solidFill>
                <a:latin typeface="Georgia"/>
                <a:ea typeface="Georgia"/>
                <a:cs typeface="Georgia"/>
                <a:sym typeface="Georgia"/>
              </a:rPr>
              <a:t>.</a:t>
            </a:r>
            <a:r>
              <a:rPr lang="fr-FR" sz="1600" dirty="0">
                <a:solidFill>
                  <a:schemeClr val="dk1"/>
                </a:solidFill>
                <a:latin typeface="Georgia"/>
                <a:ea typeface="Georgia"/>
                <a:cs typeface="Georgia"/>
                <a:sym typeface="Georgia"/>
              </a:rPr>
              <a:t> LPNMR 2013: 427-432.</a:t>
            </a:r>
          </a:p>
          <a:p>
            <a:pPr lvl="0">
              <a:spcBef>
                <a:spcPts val="600"/>
              </a:spcBef>
            </a:pPr>
            <a:endParaRPr lang="fr-FR" sz="1600" dirty="0">
              <a:solidFill>
                <a:schemeClr val="dk1"/>
              </a:solidFill>
              <a:latin typeface="Georgia"/>
              <a:ea typeface="Georgia"/>
              <a:cs typeface="Georgia"/>
              <a:sym typeface="Georgia"/>
            </a:endParaRPr>
          </a:p>
          <a:p>
            <a:r>
              <a:rPr lang="en-US" sz="1600" kern="1200" dirty="0">
                <a:solidFill>
                  <a:schemeClr val="tx1"/>
                </a:solidFill>
              </a:rPr>
              <a:t>[</a:t>
            </a:r>
            <a:r>
              <a:rPr lang="en-US" sz="1600" kern="1200" dirty="0" err="1">
                <a:solidFill>
                  <a:schemeClr val="tx1"/>
                </a:solidFill>
              </a:rPr>
              <a:t>Pandzic</a:t>
            </a:r>
            <a:r>
              <a:rPr lang="en-US" sz="1600" kern="1200" dirty="0">
                <a:solidFill>
                  <a:schemeClr val="tx1"/>
                </a:solidFill>
              </a:rPr>
              <a:t> and </a:t>
            </a:r>
            <a:r>
              <a:rPr lang="en-US" sz="1600" kern="1200" dirty="0" err="1">
                <a:solidFill>
                  <a:schemeClr val="tx1"/>
                </a:solidFill>
              </a:rPr>
              <a:t>Forchheimer</a:t>
            </a:r>
            <a:r>
              <a:rPr lang="en-US" sz="1600" kern="1200" dirty="0">
                <a:solidFill>
                  <a:schemeClr val="tx1"/>
                </a:solidFill>
              </a:rPr>
              <a:t>, 2003] I. S. </a:t>
            </a:r>
            <a:r>
              <a:rPr lang="en-US" sz="1600" kern="1200" dirty="0" err="1">
                <a:solidFill>
                  <a:schemeClr val="tx1"/>
                </a:solidFill>
              </a:rPr>
              <a:t>Pandzic</a:t>
            </a:r>
            <a:r>
              <a:rPr lang="en-US" sz="1600" kern="1200" dirty="0">
                <a:solidFill>
                  <a:schemeClr val="tx1"/>
                </a:solidFill>
              </a:rPr>
              <a:t> and R. </a:t>
            </a:r>
            <a:r>
              <a:rPr lang="en-US" sz="1600" kern="1200" dirty="0" err="1">
                <a:solidFill>
                  <a:schemeClr val="tx1"/>
                </a:solidFill>
              </a:rPr>
              <a:t>Forchheimer</a:t>
            </a:r>
            <a:r>
              <a:rPr lang="en-US" sz="1600" kern="1200" dirty="0">
                <a:solidFill>
                  <a:schemeClr val="tx1"/>
                </a:solidFill>
              </a:rPr>
              <a:t>. </a:t>
            </a:r>
            <a:r>
              <a:rPr lang="en-US" sz="1600" b="1" kern="1200" dirty="0">
                <a:solidFill>
                  <a:schemeClr val="tx1"/>
                </a:solidFill>
              </a:rPr>
              <a:t>MPEG-4 Facial Animation: The Standard, Implementation and Applications</a:t>
            </a:r>
            <a:r>
              <a:rPr lang="en-US" sz="1600" kern="1200" dirty="0">
                <a:solidFill>
                  <a:schemeClr val="tx1"/>
                </a:solidFill>
              </a:rPr>
              <a:t>. John Wiley &amp; Sons, Inc., New York, NY, USA, 2003</a:t>
            </a:r>
            <a:r>
              <a:rPr lang="en-US" sz="1600" kern="1200" dirty="0" smtClean="0">
                <a:solidFill>
                  <a:schemeClr val="tx1"/>
                </a:solidFill>
              </a:rPr>
              <a:t>.</a:t>
            </a:r>
            <a:endParaRPr lang="fr-FR" sz="1600" dirty="0">
              <a:solidFill>
                <a:schemeClr val="dk1"/>
              </a:solidFill>
              <a:latin typeface="Georgia"/>
              <a:ea typeface="Georgia"/>
              <a:cs typeface="Georgia"/>
              <a:sym typeface="Georgia"/>
            </a:endParaRPr>
          </a:p>
        </p:txBody>
      </p:sp>
      <p:sp>
        <p:nvSpPr>
          <p:cNvPr id="127" name="Shape 127"/>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lvl="0" rtl="0">
              <a:spcBef>
                <a:spcPts val="0"/>
              </a:spcBef>
              <a:buNone/>
            </a:pPr>
            <a:r>
              <a:rPr lang="fr" sz="3000">
                <a:solidFill>
                  <a:srgbClr val="FFFFFF"/>
                </a:solidFill>
                <a:latin typeface="Ubuntu"/>
                <a:ea typeface="Ubuntu"/>
                <a:cs typeface="Ubuntu"/>
                <a:sym typeface="Ubuntu"/>
              </a:rPr>
              <a:t>    Références</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3" name="Shape 43"/>
          <p:cNvGraphicFramePr/>
          <p:nvPr>
            <p:extLst>
              <p:ext uri="{D42A27DB-BD31-4B8C-83A1-F6EECF244321}">
                <p14:modId xmlns:p14="http://schemas.microsoft.com/office/powerpoint/2010/main" val="684288855"/>
              </p:ext>
            </p:extLst>
          </p:nvPr>
        </p:nvGraphicFramePr>
        <p:xfrm>
          <a:off x="4162" y="6461800"/>
          <a:ext cx="9135675" cy="396210"/>
        </p:xfrm>
        <a:graphic>
          <a:graphicData uri="http://schemas.openxmlformats.org/drawingml/2006/table">
            <a:tbl>
              <a:tblPr>
                <a:noFill/>
                <a:tableStyleId>{50121D66-0F6C-4119-B651-B87B4E06B080}</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2/9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44" name="Shape 44"/>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a:spcBef>
                <a:spcPts val="0"/>
              </a:spcBef>
              <a:buNone/>
            </a:pPr>
            <a:r>
              <a:rPr lang="fr" sz="3000">
                <a:solidFill>
                  <a:srgbClr val="FFFFFF"/>
                </a:solidFill>
                <a:latin typeface="Ubuntu"/>
                <a:ea typeface="Ubuntu"/>
                <a:cs typeface="Ubuntu"/>
                <a:sym typeface="Ubuntu"/>
              </a:rPr>
              <a:t>    Difficultés liées à la Schizophrénie</a:t>
            </a:r>
          </a:p>
        </p:txBody>
      </p:sp>
      <p:sp>
        <p:nvSpPr>
          <p:cNvPr id="45" name="Shape 45"/>
          <p:cNvSpPr txBox="1"/>
          <p:nvPr/>
        </p:nvSpPr>
        <p:spPr>
          <a:xfrm>
            <a:off x="1880250" y="1266950"/>
            <a:ext cx="5383499" cy="4650599"/>
          </a:xfrm>
          <a:prstGeom prst="rect">
            <a:avLst/>
          </a:prstGeom>
          <a:noFill/>
          <a:ln>
            <a:noFill/>
          </a:ln>
        </p:spPr>
        <p:txBody>
          <a:bodyPr lIns="91425" tIns="91425" rIns="91425" bIns="91425" anchor="t" anchorCtr="0">
            <a:noAutofit/>
          </a:bodyPr>
          <a:lstStyle/>
          <a:p>
            <a:pPr lvl="0" algn="ctr" rtl="0">
              <a:spcBef>
                <a:spcPts val="600"/>
              </a:spcBef>
              <a:buNone/>
            </a:pPr>
            <a:r>
              <a:rPr lang="fr" sz="2400">
                <a:solidFill>
                  <a:srgbClr val="000000"/>
                </a:solidFill>
                <a:latin typeface="Ubuntu"/>
                <a:ea typeface="Ubuntu"/>
                <a:cs typeface="Ubuntu"/>
                <a:sym typeface="Ubuntu"/>
              </a:rPr>
              <a:t>Lors d’une interaction sociale :</a:t>
            </a:r>
          </a:p>
          <a:p>
            <a:pPr lvl="0" rtl="0">
              <a:spcBef>
                <a:spcPts val="600"/>
              </a:spcBef>
              <a:buNone/>
            </a:pPr>
            <a:endParaRPr sz="2000" dirty="0">
              <a:solidFill>
                <a:srgbClr val="000000"/>
              </a:solidFill>
              <a:latin typeface="Ubuntu"/>
              <a:ea typeface="Ubuntu"/>
              <a:cs typeface="Ubuntu"/>
              <a:sym typeface="Ubuntu"/>
            </a:endParaRPr>
          </a:p>
          <a:p>
            <a:pPr lvl="0" rtl="0">
              <a:spcBef>
                <a:spcPts val="600"/>
              </a:spcBef>
              <a:buNone/>
            </a:pPr>
            <a:endParaRPr sz="3000" dirty="0">
              <a:latin typeface="Ubuntu"/>
              <a:ea typeface="Ubuntu"/>
              <a:cs typeface="Ubuntu"/>
              <a:sym typeface="Ubuntu"/>
            </a:endParaRPr>
          </a:p>
        </p:txBody>
      </p:sp>
      <p:sp>
        <p:nvSpPr>
          <p:cNvPr id="46" name="Shape 46"/>
          <p:cNvSpPr txBox="1"/>
          <p:nvPr/>
        </p:nvSpPr>
        <p:spPr>
          <a:xfrm>
            <a:off x="6292550" y="201000"/>
            <a:ext cx="2847300" cy="562800"/>
          </a:xfrm>
          <a:prstGeom prst="rect">
            <a:avLst/>
          </a:prstGeom>
          <a:noFill/>
          <a:ln>
            <a:noFill/>
          </a:ln>
        </p:spPr>
        <p:txBody>
          <a:bodyPr lIns="91425" tIns="91425" rIns="91425" bIns="91425" anchor="ctr" anchorCtr="0">
            <a:noAutofit/>
          </a:bodyPr>
          <a:lstStyle/>
          <a:p>
            <a:pPr lvl="0" algn="ctr" rtl="0">
              <a:spcBef>
                <a:spcPts val="0"/>
              </a:spcBef>
              <a:buNone/>
            </a:pPr>
            <a:r>
              <a:rPr lang="fr" sz="2400">
                <a:solidFill>
                  <a:srgbClr val="FFFFFF"/>
                </a:solidFill>
                <a:latin typeface="Ubuntu"/>
                <a:ea typeface="Ubuntu"/>
                <a:cs typeface="Ubuntu"/>
                <a:sym typeface="Ubuntu"/>
              </a:rPr>
              <a:t>[Liberman, 2005]</a:t>
            </a:r>
          </a:p>
        </p:txBody>
      </p:sp>
      <p:sp>
        <p:nvSpPr>
          <p:cNvPr id="48" name="Shape 48"/>
          <p:cNvSpPr/>
          <p:nvPr/>
        </p:nvSpPr>
        <p:spPr>
          <a:xfrm>
            <a:off x="2755050" y="2127712"/>
            <a:ext cx="3633900" cy="629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fr" sz="2400" dirty="0" smtClean="0">
                <a:solidFill>
                  <a:schemeClr val="dk1"/>
                </a:solidFill>
              </a:rPr>
              <a:t>Processus </a:t>
            </a:r>
            <a:r>
              <a:rPr lang="fr" sz="2400" dirty="0">
                <a:solidFill>
                  <a:schemeClr val="dk1"/>
                </a:solidFill>
              </a:rPr>
              <a:t>de perception</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125" name="Shape 125"/>
          <p:cNvGraphicFramePr/>
          <p:nvPr/>
        </p:nvGraphicFramePr>
        <p:xfrm>
          <a:off x="4162" y="6461800"/>
          <a:ext cx="9135675" cy="396210"/>
        </p:xfrm>
        <a:graphic>
          <a:graphicData uri="http://schemas.openxmlformats.org/drawingml/2006/table">
            <a:tbl>
              <a:tblPr>
                <a:noFill/>
                <a:tableStyleId>{D3968271-E2F6-4CC5-B0D1-8C5B4A8F9F63}</a:tableStyleId>
              </a:tblPr>
              <a:tblGrid>
                <a:gridCol w="3045225"/>
                <a:gridCol w="4751450"/>
                <a:gridCol w="1339000"/>
              </a:tblGrid>
              <a:tr h="396200">
                <a:tc>
                  <a:txBody>
                    <a:bodyPr/>
                    <a:lstStyle/>
                    <a:p>
                      <a:pPr lvl="0" rtl="0">
                        <a:spcBef>
                          <a:spcPts val="0"/>
                        </a:spcBef>
                        <a:buNone/>
                      </a:pPr>
                      <a:r>
                        <a:rPr lang="fr">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a:solidFill>
                            <a:srgbClr val="FFFFFF"/>
                          </a:solidFill>
                        </a:rPr>
                        <a:t>9/9</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126" name="Shape 126"/>
          <p:cNvSpPr txBox="1"/>
          <p:nvPr/>
        </p:nvSpPr>
        <p:spPr>
          <a:xfrm>
            <a:off x="169200" y="1242836"/>
            <a:ext cx="8805599" cy="5099400"/>
          </a:xfrm>
          <a:prstGeom prst="rect">
            <a:avLst/>
          </a:prstGeom>
          <a:noFill/>
          <a:ln>
            <a:noFill/>
          </a:ln>
        </p:spPr>
        <p:txBody>
          <a:bodyPr lIns="91425" tIns="91425" rIns="91425" bIns="91425" anchor="t" anchorCtr="0">
            <a:noAutofit/>
          </a:bodyPr>
          <a:lstStyle/>
          <a:p>
            <a:pPr lvl="0">
              <a:spcBef>
                <a:spcPts val="600"/>
              </a:spcBef>
            </a:pPr>
            <a:r>
              <a:rPr lang="fr-FR" sz="1600" dirty="0" smtClean="0">
                <a:solidFill>
                  <a:schemeClr val="dk1"/>
                </a:solidFill>
                <a:latin typeface="Georgia"/>
                <a:ea typeface="Georgia"/>
                <a:cs typeface="Georgia"/>
                <a:sym typeface="Georgia"/>
              </a:rPr>
              <a:t>[</a:t>
            </a:r>
            <a:r>
              <a:rPr lang="fr-FR" sz="1600" dirty="0" err="1">
                <a:solidFill>
                  <a:schemeClr val="dk1"/>
                </a:solidFill>
                <a:latin typeface="Georgia"/>
                <a:ea typeface="Georgia"/>
                <a:cs typeface="Georgia"/>
                <a:sym typeface="Georgia"/>
              </a:rPr>
              <a:t>Peyroux</a:t>
            </a:r>
            <a:r>
              <a:rPr lang="fr-FR" sz="1600" dirty="0">
                <a:solidFill>
                  <a:schemeClr val="dk1"/>
                </a:solidFill>
                <a:latin typeface="Georgia"/>
                <a:ea typeface="Georgia"/>
                <a:cs typeface="Georgia"/>
                <a:sym typeface="Georgia"/>
              </a:rPr>
              <a:t> and Franck, 2014] </a:t>
            </a:r>
            <a:r>
              <a:rPr lang="en-US" sz="1600" kern="1200" dirty="0">
                <a:solidFill>
                  <a:schemeClr val="tx1"/>
                </a:solidFill>
              </a:rPr>
              <a:t>E. </a:t>
            </a:r>
            <a:r>
              <a:rPr lang="en-US" sz="1600" kern="1200" dirty="0" err="1">
                <a:solidFill>
                  <a:schemeClr val="tx1"/>
                </a:solidFill>
              </a:rPr>
              <a:t>Peyroux</a:t>
            </a:r>
            <a:r>
              <a:rPr lang="en-US" sz="1600" kern="1200" dirty="0">
                <a:solidFill>
                  <a:schemeClr val="tx1"/>
                </a:solidFill>
              </a:rPr>
              <a:t> and N. Franck </a:t>
            </a:r>
            <a:r>
              <a:rPr lang="fr-FR" sz="1600" dirty="0">
                <a:solidFill>
                  <a:schemeClr val="dk1"/>
                </a:solidFill>
                <a:latin typeface="Georgia"/>
                <a:ea typeface="Georgia"/>
                <a:cs typeface="Georgia"/>
                <a:sym typeface="Georgia"/>
              </a:rPr>
              <a:t>: </a:t>
            </a:r>
            <a:r>
              <a:rPr lang="fr-FR" sz="1600" b="1" dirty="0">
                <a:solidFill>
                  <a:schemeClr val="dk1"/>
                </a:solidFill>
                <a:latin typeface="Georgia"/>
                <a:ea typeface="Georgia"/>
                <a:cs typeface="Georgia"/>
                <a:sym typeface="Georgia"/>
              </a:rPr>
              <a:t>RC2S: a cognitive </a:t>
            </a:r>
            <a:r>
              <a:rPr lang="fr-FR" sz="1600" b="1" dirty="0" err="1">
                <a:solidFill>
                  <a:schemeClr val="dk1"/>
                </a:solidFill>
                <a:latin typeface="Georgia"/>
                <a:ea typeface="Georgia"/>
                <a:cs typeface="Georgia"/>
                <a:sym typeface="Georgia"/>
              </a:rPr>
              <a:t>remediation</a:t>
            </a:r>
            <a:r>
              <a:rPr lang="fr-FR" sz="1600" b="1" dirty="0">
                <a:solidFill>
                  <a:schemeClr val="dk1"/>
                </a:solidFill>
                <a:latin typeface="Georgia"/>
                <a:ea typeface="Georgia"/>
                <a:cs typeface="Georgia"/>
                <a:sym typeface="Georgia"/>
              </a:rPr>
              <a:t> program to </a:t>
            </a:r>
            <a:r>
              <a:rPr lang="fr-FR" sz="1600" b="1" dirty="0" err="1">
                <a:solidFill>
                  <a:schemeClr val="dk1"/>
                </a:solidFill>
                <a:latin typeface="Georgia"/>
                <a:ea typeface="Georgia"/>
                <a:cs typeface="Georgia"/>
                <a:sym typeface="Georgia"/>
              </a:rPr>
              <a:t>improve</a:t>
            </a:r>
            <a:r>
              <a:rPr lang="fr-FR" sz="1600" b="1" dirty="0">
                <a:solidFill>
                  <a:schemeClr val="dk1"/>
                </a:solidFill>
                <a:latin typeface="Georgia"/>
                <a:ea typeface="Georgia"/>
                <a:cs typeface="Georgia"/>
                <a:sym typeface="Georgia"/>
              </a:rPr>
              <a:t> social cognition in </a:t>
            </a:r>
            <a:r>
              <a:rPr lang="fr-FR" sz="1600" b="1" dirty="0" err="1">
                <a:solidFill>
                  <a:schemeClr val="dk1"/>
                </a:solidFill>
                <a:latin typeface="Georgia"/>
                <a:ea typeface="Georgia"/>
                <a:cs typeface="Georgia"/>
                <a:sym typeface="Georgia"/>
              </a:rPr>
              <a:t>schizophrenia</a:t>
            </a:r>
            <a:r>
              <a:rPr lang="fr-FR" sz="1600" b="1" dirty="0">
                <a:solidFill>
                  <a:schemeClr val="dk1"/>
                </a:solidFill>
                <a:latin typeface="Georgia"/>
                <a:ea typeface="Georgia"/>
                <a:cs typeface="Georgia"/>
                <a:sym typeface="Georgia"/>
              </a:rPr>
              <a:t> and </a:t>
            </a:r>
            <a:r>
              <a:rPr lang="fr-FR" sz="1600" b="1" dirty="0" err="1">
                <a:solidFill>
                  <a:schemeClr val="dk1"/>
                </a:solidFill>
                <a:latin typeface="Georgia"/>
                <a:ea typeface="Georgia"/>
                <a:cs typeface="Georgia"/>
                <a:sym typeface="Georgia"/>
              </a:rPr>
              <a:t>related</a:t>
            </a:r>
            <a:r>
              <a:rPr lang="fr-FR" sz="1600" b="1" dirty="0">
                <a:solidFill>
                  <a:schemeClr val="dk1"/>
                </a:solidFill>
                <a:latin typeface="Georgia"/>
                <a:ea typeface="Georgia"/>
                <a:cs typeface="Georgia"/>
                <a:sym typeface="Georgia"/>
              </a:rPr>
              <a:t> </a:t>
            </a:r>
            <a:r>
              <a:rPr lang="fr-FR" sz="1600" b="1" dirty="0" err="1">
                <a:solidFill>
                  <a:schemeClr val="dk1"/>
                </a:solidFill>
                <a:latin typeface="Georgia"/>
                <a:ea typeface="Georgia"/>
                <a:cs typeface="Georgia"/>
                <a:sym typeface="Georgia"/>
              </a:rPr>
              <a:t>disorders</a:t>
            </a:r>
            <a:r>
              <a:rPr lang="fr-FR" sz="1600" b="1" dirty="0">
                <a:solidFill>
                  <a:schemeClr val="dk1"/>
                </a:solidFill>
                <a:latin typeface="Georgia"/>
                <a:ea typeface="Georgia"/>
                <a:cs typeface="Georgia"/>
                <a:sym typeface="Georgia"/>
              </a:rPr>
              <a:t>. </a:t>
            </a:r>
          </a:p>
          <a:p>
            <a:pPr lvl="0">
              <a:spcBef>
                <a:spcPts val="600"/>
              </a:spcBef>
              <a:buClr>
                <a:schemeClr val="dk1"/>
              </a:buClr>
            </a:pPr>
            <a:endParaRPr lang="fr-FR" sz="1600" dirty="0">
              <a:solidFill>
                <a:schemeClr val="dk1"/>
              </a:solidFill>
              <a:latin typeface="Georgia"/>
              <a:ea typeface="Georgia"/>
              <a:cs typeface="Georgia"/>
              <a:sym typeface="Georgia"/>
            </a:endParaRPr>
          </a:p>
          <a:p>
            <a:r>
              <a:rPr lang="fr-FR" sz="1600" dirty="0">
                <a:solidFill>
                  <a:schemeClr val="dk1"/>
                </a:solidFill>
                <a:latin typeface="Georgia"/>
                <a:ea typeface="Georgia"/>
                <a:cs typeface="Georgia"/>
                <a:sym typeface="Georgia"/>
              </a:rPr>
              <a:t>[Thompson et al., 2010] </a:t>
            </a:r>
            <a:r>
              <a:rPr lang="fr-FR" sz="1600" kern="1200" dirty="0">
                <a:solidFill>
                  <a:schemeClr val="tx1"/>
                </a:solidFill>
              </a:rPr>
              <a:t>D. Thompson, T. </a:t>
            </a:r>
            <a:r>
              <a:rPr lang="fr-FR" sz="1600" kern="1200" dirty="0" err="1">
                <a:solidFill>
                  <a:schemeClr val="tx1"/>
                </a:solidFill>
              </a:rPr>
              <a:t>Baranowski</a:t>
            </a:r>
            <a:r>
              <a:rPr lang="fr-FR" sz="1600" kern="1200" dirty="0">
                <a:solidFill>
                  <a:schemeClr val="tx1"/>
                </a:solidFill>
              </a:rPr>
              <a:t>, R. </a:t>
            </a:r>
            <a:r>
              <a:rPr lang="fr-FR" sz="1600" kern="1200" dirty="0" err="1">
                <a:solidFill>
                  <a:schemeClr val="tx1"/>
                </a:solidFill>
              </a:rPr>
              <a:t>Buday</a:t>
            </a:r>
            <a:r>
              <a:rPr lang="fr-FR" sz="1600" kern="1200" dirty="0">
                <a:solidFill>
                  <a:schemeClr val="tx1"/>
                </a:solidFill>
              </a:rPr>
              <a:t>, J. </a:t>
            </a:r>
            <a:r>
              <a:rPr lang="fr-FR" sz="1600" kern="1200" dirty="0" err="1">
                <a:solidFill>
                  <a:schemeClr val="tx1"/>
                </a:solidFill>
              </a:rPr>
              <a:t>Baranowski</a:t>
            </a:r>
            <a:r>
              <a:rPr lang="fr-FR" sz="1600" kern="1200" dirty="0">
                <a:solidFill>
                  <a:schemeClr val="tx1"/>
                </a:solidFill>
              </a:rPr>
              <a:t>, V. Thompson, R. </a:t>
            </a:r>
            <a:r>
              <a:rPr lang="fr-FR" sz="1600" kern="1200" dirty="0" err="1">
                <a:solidFill>
                  <a:schemeClr val="tx1"/>
                </a:solidFill>
              </a:rPr>
              <a:t>Jago</a:t>
            </a:r>
            <a:r>
              <a:rPr lang="fr-FR" sz="1600" kern="1200" dirty="0">
                <a:solidFill>
                  <a:schemeClr val="tx1"/>
                </a:solidFill>
              </a:rPr>
              <a:t> and M. J. </a:t>
            </a:r>
            <a:r>
              <a:rPr lang="fr-FR" sz="1600" kern="1200" dirty="0" err="1">
                <a:solidFill>
                  <a:schemeClr val="tx1"/>
                </a:solidFill>
              </a:rPr>
              <a:t>Grith</a:t>
            </a:r>
            <a:r>
              <a:rPr lang="fr-FR" sz="1600" kern="1200" dirty="0">
                <a:solidFill>
                  <a:schemeClr val="tx1"/>
                </a:solidFill>
              </a:rPr>
              <a:t> </a:t>
            </a:r>
            <a:r>
              <a:rPr lang="fr-FR" sz="1600" dirty="0">
                <a:solidFill>
                  <a:schemeClr val="dk1"/>
                </a:solidFill>
                <a:latin typeface="Georgia"/>
                <a:ea typeface="Georgia"/>
                <a:cs typeface="Georgia"/>
                <a:sym typeface="Georgia"/>
              </a:rPr>
              <a:t>: </a:t>
            </a:r>
            <a:r>
              <a:rPr lang="fr-FR" sz="1600" b="1" dirty="0" err="1">
                <a:solidFill>
                  <a:schemeClr val="dk1"/>
                </a:solidFill>
                <a:latin typeface="Georgia"/>
                <a:ea typeface="Georgia"/>
                <a:cs typeface="Georgia"/>
                <a:sym typeface="Georgia"/>
              </a:rPr>
              <a:t>Serious</a:t>
            </a:r>
            <a:r>
              <a:rPr lang="fr-FR" sz="1600" b="1" dirty="0">
                <a:solidFill>
                  <a:schemeClr val="dk1"/>
                </a:solidFill>
                <a:latin typeface="Georgia"/>
                <a:ea typeface="Georgia"/>
                <a:cs typeface="Georgia"/>
                <a:sym typeface="Georgia"/>
              </a:rPr>
              <a:t> </a:t>
            </a:r>
            <a:r>
              <a:rPr lang="fr-FR" sz="1600" b="1" dirty="0" err="1">
                <a:solidFill>
                  <a:schemeClr val="dk1"/>
                </a:solidFill>
                <a:latin typeface="Georgia"/>
                <a:ea typeface="Georgia"/>
                <a:cs typeface="Georgia"/>
                <a:sym typeface="Georgia"/>
              </a:rPr>
              <a:t>Video</a:t>
            </a:r>
            <a:r>
              <a:rPr lang="fr-FR" sz="1600" b="1" dirty="0">
                <a:solidFill>
                  <a:schemeClr val="dk1"/>
                </a:solidFill>
                <a:latin typeface="Georgia"/>
                <a:ea typeface="Georgia"/>
                <a:cs typeface="Georgia"/>
                <a:sym typeface="Georgia"/>
              </a:rPr>
              <a:t> </a:t>
            </a:r>
            <a:r>
              <a:rPr lang="fr-FR" sz="1600" b="1" dirty="0" err="1">
                <a:solidFill>
                  <a:schemeClr val="dk1"/>
                </a:solidFill>
                <a:latin typeface="Georgia"/>
                <a:ea typeface="Georgia"/>
                <a:cs typeface="Georgia"/>
                <a:sym typeface="Georgia"/>
              </a:rPr>
              <a:t>Games</a:t>
            </a:r>
            <a:r>
              <a:rPr lang="fr-FR" sz="1600" b="1" dirty="0">
                <a:solidFill>
                  <a:schemeClr val="dk1"/>
                </a:solidFill>
                <a:latin typeface="Georgia"/>
                <a:ea typeface="Georgia"/>
                <a:cs typeface="Georgia"/>
                <a:sym typeface="Georgia"/>
              </a:rPr>
              <a:t> for </a:t>
            </a:r>
            <a:r>
              <a:rPr lang="fr-FR" sz="1600" b="1" dirty="0" err="1">
                <a:solidFill>
                  <a:schemeClr val="dk1"/>
                </a:solidFill>
                <a:latin typeface="Georgia"/>
                <a:ea typeface="Georgia"/>
                <a:cs typeface="Georgia"/>
                <a:sym typeface="Georgia"/>
              </a:rPr>
              <a:t>Health</a:t>
            </a:r>
            <a:r>
              <a:rPr lang="fr-FR" sz="1600" b="1" dirty="0">
                <a:solidFill>
                  <a:schemeClr val="dk1"/>
                </a:solidFill>
                <a:latin typeface="Georgia"/>
                <a:ea typeface="Georgia"/>
                <a:cs typeface="Georgia"/>
                <a:sym typeface="Georgia"/>
              </a:rPr>
              <a:t> How </a:t>
            </a:r>
            <a:r>
              <a:rPr lang="fr-FR" sz="1600" b="1" dirty="0" err="1">
                <a:solidFill>
                  <a:schemeClr val="dk1"/>
                </a:solidFill>
                <a:latin typeface="Georgia"/>
                <a:ea typeface="Georgia"/>
                <a:cs typeface="Georgia"/>
                <a:sym typeface="Georgia"/>
              </a:rPr>
              <a:t>Behavioral</a:t>
            </a:r>
            <a:r>
              <a:rPr lang="fr-FR" sz="1600" b="1" dirty="0">
                <a:solidFill>
                  <a:schemeClr val="dk1"/>
                </a:solidFill>
                <a:latin typeface="Georgia"/>
                <a:ea typeface="Georgia"/>
                <a:cs typeface="Georgia"/>
                <a:sym typeface="Georgia"/>
              </a:rPr>
              <a:t> Science </a:t>
            </a:r>
            <a:r>
              <a:rPr lang="fr-FR" sz="1600" b="1" dirty="0" err="1">
                <a:solidFill>
                  <a:schemeClr val="dk1"/>
                </a:solidFill>
                <a:latin typeface="Georgia"/>
                <a:ea typeface="Georgia"/>
                <a:cs typeface="Georgia"/>
                <a:sym typeface="Georgia"/>
              </a:rPr>
              <a:t>Guided</a:t>
            </a:r>
            <a:r>
              <a:rPr lang="fr-FR" sz="1600" b="1" dirty="0">
                <a:solidFill>
                  <a:schemeClr val="dk1"/>
                </a:solidFill>
                <a:latin typeface="Georgia"/>
                <a:ea typeface="Georgia"/>
                <a:cs typeface="Georgia"/>
                <a:sym typeface="Georgia"/>
              </a:rPr>
              <a:t> the </a:t>
            </a:r>
            <a:r>
              <a:rPr lang="fr-FR" sz="1600" b="1" dirty="0" err="1">
                <a:solidFill>
                  <a:schemeClr val="dk1"/>
                </a:solidFill>
                <a:latin typeface="Georgia"/>
                <a:ea typeface="Georgia"/>
                <a:cs typeface="Georgia"/>
                <a:sym typeface="Georgia"/>
              </a:rPr>
              <a:t>Development</a:t>
            </a:r>
            <a:r>
              <a:rPr lang="fr-FR" sz="1600" b="1" dirty="0">
                <a:solidFill>
                  <a:schemeClr val="dk1"/>
                </a:solidFill>
                <a:latin typeface="Georgia"/>
                <a:ea typeface="Georgia"/>
                <a:cs typeface="Georgia"/>
                <a:sym typeface="Georgia"/>
              </a:rPr>
              <a:t> of a </a:t>
            </a:r>
            <a:r>
              <a:rPr lang="fr-FR" sz="1600" b="1" dirty="0" err="1">
                <a:solidFill>
                  <a:schemeClr val="dk1"/>
                </a:solidFill>
                <a:latin typeface="Georgia"/>
                <a:ea typeface="Georgia"/>
                <a:cs typeface="Georgia"/>
                <a:sym typeface="Georgia"/>
              </a:rPr>
              <a:t>Serious</a:t>
            </a:r>
            <a:r>
              <a:rPr lang="fr-FR" sz="1600" b="1" dirty="0">
                <a:solidFill>
                  <a:schemeClr val="dk1"/>
                </a:solidFill>
                <a:latin typeface="Georgia"/>
                <a:ea typeface="Georgia"/>
                <a:cs typeface="Georgia"/>
                <a:sym typeface="Georgia"/>
              </a:rPr>
              <a:t> </a:t>
            </a:r>
            <a:r>
              <a:rPr lang="fr-FR" sz="1600" b="1" dirty="0" err="1">
                <a:solidFill>
                  <a:schemeClr val="dk1"/>
                </a:solidFill>
                <a:latin typeface="Georgia"/>
                <a:ea typeface="Georgia"/>
                <a:cs typeface="Georgia"/>
                <a:sym typeface="Georgia"/>
              </a:rPr>
              <a:t>Video</a:t>
            </a:r>
            <a:r>
              <a:rPr lang="fr-FR" sz="1600" b="1" dirty="0">
                <a:solidFill>
                  <a:schemeClr val="dk1"/>
                </a:solidFill>
                <a:latin typeface="Georgia"/>
                <a:ea typeface="Georgia"/>
                <a:cs typeface="Georgia"/>
                <a:sym typeface="Georgia"/>
              </a:rPr>
              <a:t> Game. </a:t>
            </a:r>
            <a:r>
              <a:rPr lang="fr-FR" sz="1600" dirty="0" err="1">
                <a:solidFill>
                  <a:schemeClr val="dk1"/>
                </a:solidFill>
                <a:latin typeface="Georgia"/>
                <a:ea typeface="Georgia"/>
                <a:cs typeface="Georgia"/>
                <a:sym typeface="Georgia"/>
              </a:rPr>
              <a:t>Simul</a:t>
            </a:r>
            <a:r>
              <a:rPr lang="fr-FR" sz="1600" dirty="0">
                <a:solidFill>
                  <a:schemeClr val="dk1"/>
                </a:solidFill>
                <a:latin typeface="Georgia"/>
                <a:ea typeface="Georgia"/>
                <a:cs typeface="Georgia"/>
                <a:sym typeface="Georgia"/>
              </a:rPr>
              <a:t> Gaming. 2010 </a:t>
            </a:r>
            <a:r>
              <a:rPr lang="fr-FR" sz="1600" dirty="0" err="1">
                <a:solidFill>
                  <a:schemeClr val="dk1"/>
                </a:solidFill>
                <a:latin typeface="Georgia"/>
                <a:ea typeface="Georgia"/>
                <a:cs typeface="Georgia"/>
                <a:sym typeface="Georgia"/>
              </a:rPr>
              <a:t>Aug</a:t>
            </a:r>
            <a:r>
              <a:rPr lang="fr-FR" sz="1600" dirty="0">
                <a:solidFill>
                  <a:schemeClr val="dk1"/>
                </a:solidFill>
                <a:latin typeface="Georgia"/>
                <a:ea typeface="Georgia"/>
                <a:cs typeface="Georgia"/>
                <a:sym typeface="Georgia"/>
              </a:rPr>
              <a:t> 1;41(4):587-606</a:t>
            </a:r>
            <a:r>
              <a:rPr lang="fr-FR" sz="1600" dirty="0" smtClean="0">
                <a:solidFill>
                  <a:schemeClr val="dk1"/>
                </a:solidFill>
                <a:latin typeface="Georgia"/>
                <a:ea typeface="Georgia"/>
                <a:cs typeface="Georgia"/>
                <a:sym typeface="Georgia"/>
              </a:rPr>
              <a:t>.</a:t>
            </a:r>
          </a:p>
          <a:p>
            <a:endParaRPr lang="fr-FR" sz="1600" dirty="0">
              <a:solidFill>
                <a:schemeClr val="dk1"/>
              </a:solidFill>
              <a:latin typeface="Georgia"/>
              <a:ea typeface="Georgia"/>
              <a:cs typeface="Georgia"/>
              <a:sym typeface="Georgia"/>
            </a:endParaRPr>
          </a:p>
          <a:p>
            <a:r>
              <a:rPr lang="en-US" sz="1600" kern="1200" dirty="0" smtClean="0">
                <a:solidFill>
                  <a:schemeClr val="tx1"/>
                </a:solidFill>
              </a:rPr>
              <a:t>[</a:t>
            </a:r>
            <a:r>
              <a:rPr lang="en-US" sz="1600" kern="1200" dirty="0">
                <a:solidFill>
                  <a:schemeClr val="tx1"/>
                </a:solidFill>
              </a:rPr>
              <a:t>Tian et al., 2001] Y.-l. Tian, T. </a:t>
            </a:r>
            <a:r>
              <a:rPr lang="en-US" sz="1600" kern="1200" dirty="0" err="1">
                <a:solidFill>
                  <a:schemeClr val="tx1"/>
                </a:solidFill>
              </a:rPr>
              <a:t>Kanade</a:t>
            </a:r>
            <a:r>
              <a:rPr lang="en-US" sz="1600" kern="1200" dirty="0">
                <a:solidFill>
                  <a:schemeClr val="tx1"/>
                </a:solidFill>
              </a:rPr>
              <a:t>, and J. F. Cohn. </a:t>
            </a:r>
            <a:r>
              <a:rPr lang="en-US" sz="1600" b="1" kern="1200" dirty="0">
                <a:solidFill>
                  <a:schemeClr val="tx1"/>
                </a:solidFill>
              </a:rPr>
              <a:t>Recognizing action units for facial expression analysis</a:t>
            </a:r>
            <a:r>
              <a:rPr lang="en-US" sz="1600" kern="1200" dirty="0">
                <a:solidFill>
                  <a:schemeClr val="tx1"/>
                </a:solidFill>
              </a:rPr>
              <a:t>. </a:t>
            </a:r>
            <a:r>
              <a:rPr lang="fr-FR" sz="1600" kern="1200" dirty="0">
                <a:solidFill>
                  <a:schemeClr val="tx1"/>
                </a:solidFill>
              </a:rPr>
              <a:t>Pattern </a:t>
            </a:r>
            <a:r>
              <a:rPr lang="fr-FR" sz="1600" kern="1200" dirty="0" err="1">
                <a:solidFill>
                  <a:schemeClr val="tx1"/>
                </a:solidFill>
              </a:rPr>
              <a:t>Analysis</a:t>
            </a:r>
            <a:r>
              <a:rPr lang="fr-FR" sz="1600" kern="1200" dirty="0">
                <a:solidFill>
                  <a:schemeClr val="tx1"/>
                </a:solidFill>
              </a:rPr>
              <a:t> and Machine Intelligence, IEEE Transactions on, 23(2):97-115, 2001.</a:t>
            </a:r>
          </a:p>
          <a:p>
            <a:endParaRPr lang="fr-FR" sz="1600" dirty="0">
              <a:solidFill>
                <a:schemeClr val="dk1"/>
              </a:solidFill>
              <a:latin typeface="Georgia"/>
              <a:ea typeface="Georgia"/>
              <a:cs typeface="Georgia"/>
              <a:sym typeface="Georgia"/>
            </a:endParaRPr>
          </a:p>
          <a:p>
            <a:pPr lvl="0">
              <a:spcBef>
                <a:spcPts val="600"/>
              </a:spcBef>
              <a:buClr>
                <a:schemeClr val="dk1"/>
              </a:buClr>
              <a:buSzPct val="68750"/>
            </a:pPr>
            <a:r>
              <a:rPr lang="fr-FR" sz="1600" dirty="0">
                <a:solidFill>
                  <a:schemeClr val="dk1"/>
                </a:solidFill>
                <a:latin typeface="Georgia"/>
                <a:ea typeface="Georgia"/>
                <a:cs typeface="Georgia"/>
                <a:sym typeface="Georgia"/>
              </a:rPr>
              <a:t>[Young, 1999] R. M. Young : </a:t>
            </a:r>
            <a:r>
              <a:rPr lang="fr-FR" sz="1600" b="1" dirty="0">
                <a:solidFill>
                  <a:schemeClr val="dk1"/>
                </a:solidFill>
                <a:latin typeface="Georgia"/>
                <a:ea typeface="Georgia"/>
                <a:cs typeface="Georgia"/>
                <a:sym typeface="Georgia"/>
              </a:rPr>
              <a:t>Notes on the use of plan structures in the </a:t>
            </a:r>
            <a:r>
              <a:rPr lang="fr-FR" sz="1600" b="1" dirty="0" err="1">
                <a:solidFill>
                  <a:schemeClr val="dk1"/>
                </a:solidFill>
                <a:latin typeface="Georgia"/>
                <a:ea typeface="Georgia"/>
                <a:cs typeface="Georgia"/>
                <a:sym typeface="Georgia"/>
              </a:rPr>
              <a:t>creation</a:t>
            </a:r>
            <a:r>
              <a:rPr lang="fr-FR" sz="1600" b="1" dirty="0">
                <a:solidFill>
                  <a:schemeClr val="dk1"/>
                </a:solidFill>
                <a:latin typeface="Georgia"/>
                <a:ea typeface="Georgia"/>
                <a:cs typeface="Georgia"/>
                <a:sym typeface="Georgia"/>
              </a:rPr>
              <a:t> of interactive plot. In: Narrative Intelligence</a:t>
            </a:r>
            <a:r>
              <a:rPr lang="fr-FR" sz="1600" dirty="0">
                <a:solidFill>
                  <a:schemeClr val="dk1"/>
                </a:solidFill>
                <a:latin typeface="Georgia"/>
                <a:ea typeface="Georgia"/>
                <a:cs typeface="Georgia"/>
                <a:sym typeface="Georgia"/>
              </a:rPr>
              <a:t>. </a:t>
            </a:r>
            <a:r>
              <a:rPr lang="fr-FR" sz="1600" dirty="0" err="1">
                <a:solidFill>
                  <a:schemeClr val="dk1"/>
                </a:solidFill>
                <a:latin typeface="Georgia"/>
                <a:ea typeface="Georgia"/>
                <a:cs typeface="Georgia"/>
                <a:sym typeface="Georgia"/>
              </a:rPr>
              <a:t>Papers</a:t>
            </a:r>
            <a:r>
              <a:rPr lang="fr-FR" sz="1600" dirty="0">
                <a:solidFill>
                  <a:schemeClr val="dk1"/>
                </a:solidFill>
                <a:latin typeface="Georgia"/>
                <a:ea typeface="Georgia"/>
                <a:cs typeface="Georgia"/>
                <a:sym typeface="Georgia"/>
              </a:rPr>
              <a:t> </a:t>
            </a:r>
            <a:r>
              <a:rPr lang="fr-FR" sz="1600" dirty="0" err="1">
                <a:solidFill>
                  <a:schemeClr val="dk1"/>
                </a:solidFill>
                <a:latin typeface="Georgia"/>
                <a:ea typeface="Georgia"/>
                <a:cs typeface="Georgia"/>
                <a:sym typeface="Georgia"/>
              </a:rPr>
              <a:t>from</a:t>
            </a:r>
            <a:r>
              <a:rPr lang="fr-FR" sz="1600" dirty="0">
                <a:solidFill>
                  <a:schemeClr val="dk1"/>
                </a:solidFill>
                <a:latin typeface="Georgia"/>
                <a:ea typeface="Georgia"/>
                <a:cs typeface="Georgia"/>
                <a:sym typeface="Georgia"/>
              </a:rPr>
              <a:t> the AAAI </a:t>
            </a:r>
            <a:r>
              <a:rPr lang="fr-FR" sz="1600" dirty="0" err="1">
                <a:solidFill>
                  <a:schemeClr val="dk1"/>
                </a:solidFill>
                <a:latin typeface="Georgia"/>
                <a:ea typeface="Georgia"/>
                <a:cs typeface="Georgia"/>
                <a:sym typeface="Georgia"/>
              </a:rPr>
              <a:t>Fall</a:t>
            </a:r>
            <a:r>
              <a:rPr lang="fr-FR" sz="1600" dirty="0">
                <a:solidFill>
                  <a:schemeClr val="dk1"/>
                </a:solidFill>
                <a:latin typeface="Georgia"/>
                <a:ea typeface="Georgia"/>
                <a:cs typeface="Georgia"/>
                <a:sym typeface="Georgia"/>
              </a:rPr>
              <a:t> Symposium, AAAI </a:t>
            </a:r>
            <a:r>
              <a:rPr lang="fr-FR" sz="1600" dirty="0" err="1">
                <a:solidFill>
                  <a:schemeClr val="dk1"/>
                </a:solidFill>
                <a:latin typeface="Georgia"/>
                <a:ea typeface="Georgia"/>
                <a:cs typeface="Georgia"/>
                <a:sym typeface="Georgia"/>
              </a:rPr>
              <a:t>Press</a:t>
            </a:r>
            <a:r>
              <a:rPr lang="fr-FR" sz="1600" dirty="0">
                <a:solidFill>
                  <a:schemeClr val="dk1"/>
                </a:solidFill>
                <a:latin typeface="Georgia"/>
                <a:ea typeface="Georgia"/>
                <a:cs typeface="Georgia"/>
                <a:sym typeface="Georgia"/>
              </a:rPr>
              <a:t> (1999)</a:t>
            </a:r>
          </a:p>
          <a:p>
            <a:pPr lvl="0">
              <a:spcBef>
                <a:spcPts val="600"/>
              </a:spcBef>
              <a:buClr>
                <a:schemeClr val="dk1"/>
              </a:buClr>
              <a:buSzPct val="68750"/>
            </a:pPr>
            <a:endParaRPr lang="fr-FR" sz="1600" dirty="0">
              <a:solidFill>
                <a:schemeClr val="dk1"/>
              </a:solidFill>
              <a:latin typeface="Georgia"/>
              <a:ea typeface="Georgia"/>
              <a:cs typeface="Georgia"/>
              <a:sym typeface="Georgia"/>
            </a:endParaRPr>
          </a:p>
          <a:p>
            <a:pPr lvl="0">
              <a:spcBef>
                <a:spcPts val="600"/>
              </a:spcBef>
              <a:buClr>
                <a:schemeClr val="dk1"/>
              </a:buClr>
              <a:buSzPct val="68750"/>
              <a:defRPr/>
            </a:pPr>
            <a:r>
              <a:rPr lang="fr-FR" sz="1600" dirty="0">
                <a:latin typeface="Georgia"/>
                <a:ea typeface="Georgia"/>
                <a:cs typeface="Georgia"/>
                <a:sym typeface="Georgia"/>
              </a:rPr>
              <a:t>* </a:t>
            </a:r>
            <a:r>
              <a:rPr lang="fr-FR" sz="1600" b="1" dirty="0">
                <a:latin typeface="Georgia"/>
                <a:ea typeface="Georgia"/>
                <a:cs typeface="Georgia"/>
                <a:sym typeface="Georgia"/>
              </a:rPr>
              <a:t>Projet </a:t>
            </a:r>
            <a:r>
              <a:rPr lang="fr-FR" sz="1600" b="1" dirty="0" err="1">
                <a:latin typeface="Georgia"/>
                <a:ea typeface="Georgia"/>
                <a:cs typeface="Georgia"/>
                <a:sym typeface="Georgia"/>
              </a:rPr>
              <a:t>TeLLer</a:t>
            </a:r>
            <a:r>
              <a:rPr lang="fr-FR" sz="1600" dirty="0">
                <a:latin typeface="Georgia"/>
                <a:ea typeface="Georgia"/>
                <a:cs typeface="Georgia"/>
                <a:sym typeface="Georgia"/>
              </a:rPr>
              <a:t> : page maintenue par Joao F. Ferreira (Université de </a:t>
            </a:r>
            <a:r>
              <a:rPr lang="fr-FR" sz="1600" dirty="0" err="1">
                <a:latin typeface="Georgia"/>
                <a:ea typeface="Georgia"/>
                <a:cs typeface="Georgia"/>
                <a:sym typeface="Georgia"/>
              </a:rPr>
              <a:t>Teesside</a:t>
            </a:r>
            <a:r>
              <a:rPr lang="fr-FR" sz="1600" dirty="0">
                <a:latin typeface="Georgia"/>
                <a:ea typeface="Georgia"/>
                <a:cs typeface="Georgia"/>
                <a:sym typeface="Georgia"/>
              </a:rPr>
              <a:t>) rassemblant des programmes pour expérimenter l’utilisation de la logique linéaire pour la narration computationnelle : https://github.com/jff/TeLLer et listant les participants au projet.</a:t>
            </a:r>
          </a:p>
        </p:txBody>
      </p:sp>
      <p:sp>
        <p:nvSpPr>
          <p:cNvPr id="127" name="Shape 127"/>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lvl="0" rtl="0">
              <a:spcBef>
                <a:spcPts val="0"/>
              </a:spcBef>
              <a:buNone/>
            </a:pPr>
            <a:r>
              <a:rPr lang="fr" sz="3000">
                <a:solidFill>
                  <a:srgbClr val="FFFFFF"/>
                </a:solidFill>
                <a:latin typeface="Ubuntu"/>
                <a:ea typeface="Ubuntu"/>
                <a:cs typeface="Ubuntu"/>
                <a:sym typeface="Ubuntu"/>
              </a:rPr>
              <a:t>    Références</a:t>
            </a:r>
          </a:p>
        </p:txBody>
      </p:sp>
    </p:spTree>
    <p:extLst>
      <p:ext uri="{BB962C8B-B14F-4D97-AF65-F5344CB8AC3E}">
        <p14:creationId xmlns:p14="http://schemas.microsoft.com/office/powerpoint/2010/main" val="8559061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3" name="Shape 43"/>
          <p:cNvGraphicFramePr/>
          <p:nvPr>
            <p:extLst>
              <p:ext uri="{D42A27DB-BD31-4B8C-83A1-F6EECF244321}">
                <p14:modId xmlns:p14="http://schemas.microsoft.com/office/powerpoint/2010/main" val="3494458921"/>
              </p:ext>
            </p:extLst>
          </p:nvPr>
        </p:nvGraphicFramePr>
        <p:xfrm>
          <a:off x="4162" y="6461800"/>
          <a:ext cx="9135675" cy="396210"/>
        </p:xfrm>
        <a:graphic>
          <a:graphicData uri="http://schemas.openxmlformats.org/drawingml/2006/table">
            <a:tbl>
              <a:tblPr>
                <a:noFill/>
                <a:tableStyleId>{50121D66-0F6C-4119-B651-B87B4E06B080}</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2/9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44" name="Shape 44"/>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a:spcBef>
                <a:spcPts val="0"/>
              </a:spcBef>
              <a:buNone/>
            </a:pPr>
            <a:r>
              <a:rPr lang="fr" sz="3000">
                <a:solidFill>
                  <a:srgbClr val="FFFFFF"/>
                </a:solidFill>
                <a:latin typeface="Ubuntu"/>
                <a:ea typeface="Ubuntu"/>
                <a:cs typeface="Ubuntu"/>
                <a:sym typeface="Ubuntu"/>
              </a:rPr>
              <a:t>    Difficultés liées à la Schizophrénie</a:t>
            </a:r>
          </a:p>
        </p:txBody>
      </p:sp>
      <p:sp>
        <p:nvSpPr>
          <p:cNvPr id="45" name="Shape 45"/>
          <p:cNvSpPr txBox="1"/>
          <p:nvPr/>
        </p:nvSpPr>
        <p:spPr>
          <a:xfrm>
            <a:off x="1880250" y="1266950"/>
            <a:ext cx="5383499" cy="4650599"/>
          </a:xfrm>
          <a:prstGeom prst="rect">
            <a:avLst/>
          </a:prstGeom>
          <a:noFill/>
          <a:ln>
            <a:noFill/>
          </a:ln>
        </p:spPr>
        <p:txBody>
          <a:bodyPr lIns="91425" tIns="91425" rIns="91425" bIns="91425" anchor="t" anchorCtr="0">
            <a:noAutofit/>
          </a:bodyPr>
          <a:lstStyle/>
          <a:p>
            <a:pPr lvl="0" algn="ctr" rtl="0">
              <a:spcBef>
                <a:spcPts val="600"/>
              </a:spcBef>
              <a:buNone/>
            </a:pPr>
            <a:r>
              <a:rPr lang="fr" sz="2400">
                <a:solidFill>
                  <a:srgbClr val="000000"/>
                </a:solidFill>
                <a:latin typeface="Ubuntu"/>
                <a:ea typeface="Ubuntu"/>
                <a:cs typeface="Ubuntu"/>
                <a:sym typeface="Ubuntu"/>
              </a:rPr>
              <a:t>Lors d’une interaction sociale :</a:t>
            </a:r>
          </a:p>
          <a:p>
            <a:pPr lvl="0" rtl="0">
              <a:spcBef>
                <a:spcPts val="600"/>
              </a:spcBef>
              <a:buNone/>
            </a:pPr>
            <a:endParaRPr sz="2000" dirty="0">
              <a:solidFill>
                <a:srgbClr val="000000"/>
              </a:solidFill>
              <a:latin typeface="Ubuntu"/>
              <a:ea typeface="Ubuntu"/>
              <a:cs typeface="Ubuntu"/>
              <a:sym typeface="Ubuntu"/>
            </a:endParaRPr>
          </a:p>
          <a:p>
            <a:pPr lvl="0" rtl="0">
              <a:spcBef>
                <a:spcPts val="600"/>
              </a:spcBef>
              <a:buNone/>
            </a:pPr>
            <a:endParaRPr sz="3000" dirty="0">
              <a:latin typeface="Ubuntu"/>
              <a:ea typeface="Ubuntu"/>
              <a:cs typeface="Ubuntu"/>
              <a:sym typeface="Ubuntu"/>
            </a:endParaRPr>
          </a:p>
        </p:txBody>
      </p:sp>
      <p:sp>
        <p:nvSpPr>
          <p:cNvPr id="46" name="Shape 46"/>
          <p:cNvSpPr txBox="1"/>
          <p:nvPr/>
        </p:nvSpPr>
        <p:spPr>
          <a:xfrm>
            <a:off x="6292550" y="201000"/>
            <a:ext cx="2847300" cy="562800"/>
          </a:xfrm>
          <a:prstGeom prst="rect">
            <a:avLst/>
          </a:prstGeom>
          <a:noFill/>
          <a:ln>
            <a:noFill/>
          </a:ln>
        </p:spPr>
        <p:txBody>
          <a:bodyPr lIns="91425" tIns="91425" rIns="91425" bIns="91425" anchor="ctr" anchorCtr="0">
            <a:noAutofit/>
          </a:bodyPr>
          <a:lstStyle/>
          <a:p>
            <a:pPr lvl="0" algn="ctr" rtl="0">
              <a:spcBef>
                <a:spcPts val="0"/>
              </a:spcBef>
              <a:buNone/>
            </a:pPr>
            <a:r>
              <a:rPr lang="fr" sz="2400">
                <a:solidFill>
                  <a:srgbClr val="FFFFFF"/>
                </a:solidFill>
                <a:latin typeface="Ubuntu"/>
                <a:ea typeface="Ubuntu"/>
                <a:cs typeface="Ubuntu"/>
                <a:sym typeface="Ubuntu"/>
              </a:rPr>
              <a:t>[Liberman, 2005]</a:t>
            </a:r>
          </a:p>
        </p:txBody>
      </p:sp>
      <p:sp>
        <p:nvSpPr>
          <p:cNvPr id="47" name="Shape 47"/>
          <p:cNvSpPr/>
          <p:nvPr/>
        </p:nvSpPr>
        <p:spPr>
          <a:xfrm>
            <a:off x="2755050" y="3527212"/>
            <a:ext cx="3633900" cy="629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fr" sz="2400" dirty="0" smtClean="0"/>
              <a:t>Processus d’élaboration</a:t>
            </a:r>
            <a:endParaRPr lang="fr" sz="2400" dirty="0"/>
          </a:p>
        </p:txBody>
      </p:sp>
      <p:sp>
        <p:nvSpPr>
          <p:cNvPr id="48" name="Shape 48"/>
          <p:cNvSpPr/>
          <p:nvPr/>
        </p:nvSpPr>
        <p:spPr>
          <a:xfrm>
            <a:off x="2755050" y="2127712"/>
            <a:ext cx="3633900" cy="629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fr" sz="2400" dirty="0" smtClean="0">
                <a:solidFill>
                  <a:schemeClr val="dk1"/>
                </a:solidFill>
              </a:rPr>
              <a:t>Processus de </a:t>
            </a:r>
            <a:r>
              <a:rPr lang="fr" sz="2400" dirty="0">
                <a:solidFill>
                  <a:schemeClr val="dk1"/>
                </a:solidFill>
              </a:rPr>
              <a:t>perception</a:t>
            </a:r>
          </a:p>
        </p:txBody>
      </p:sp>
      <p:sp>
        <p:nvSpPr>
          <p:cNvPr id="50" name="Shape 50"/>
          <p:cNvSpPr/>
          <p:nvPr/>
        </p:nvSpPr>
        <p:spPr>
          <a:xfrm rot="5400000">
            <a:off x="4248900" y="3017212"/>
            <a:ext cx="646199" cy="250499"/>
          </a:xfrm>
          <a:prstGeom prst="rightArrow">
            <a:avLst>
              <a:gd name="adj1" fmla="val 50000"/>
              <a:gd name="adj2" fmla="val 66716"/>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Tree>
    <p:extLst>
      <p:ext uri="{BB962C8B-B14F-4D97-AF65-F5344CB8AC3E}">
        <p14:creationId xmlns:p14="http://schemas.microsoft.com/office/powerpoint/2010/main" val="1813786169"/>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3" name="Shape 43"/>
          <p:cNvGraphicFramePr/>
          <p:nvPr>
            <p:extLst>
              <p:ext uri="{D42A27DB-BD31-4B8C-83A1-F6EECF244321}">
                <p14:modId xmlns:p14="http://schemas.microsoft.com/office/powerpoint/2010/main" val="3732164785"/>
              </p:ext>
            </p:extLst>
          </p:nvPr>
        </p:nvGraphicFramePr>
        <p:xfrm>
          <a:off x="4162" y="6461800"/>
          <a:ext cx="9135675" cy="396210"/>
        </p:xfrm>
        <a:graphic>
          <a:graphicData uri="http://schemas.openxmlformats.org/drawingml/2006/table">
            <a:tbl>
              <a:tblPr>
                <a:noFill/>
                <a:tableStyleId>{50121D66-0F6C-4119-B651-B87B4E06B080}</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2/9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44" name="Shape 44"/>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a:spcBef>
                <a:spcPts val="0"/>
              </a:spcBef>
              <a:buNone/>
            </a:pPr>
            <a:r>
              <a:rPr lang="fr" sz="3000">
                <a:solidFill>
                  <a:srgbClr val="FFFFFF"/>
                </a:solidFill>
                <a:latin typeface="Ubuntu"/>
                <a:ea typeface="Ubuntu"/>
                <a:cs typeface="Ubuntu"/>
                <a:sym typeface="Ubuntu"/>
              </a:rPr>
              <a:t>    Difficultés liées à la Schizophrénie</a:t>
            </a:r>
          </a:p>
        </p:txBody>
      </p:sp>
      <p:sp>
        <p:nvSpPr>
          <p:cNvPr id="45" name="Shape 45"/>
          <p:cNvSpPr txBox="1"/>
          <p:nvPr/>
        </p:nvSpPr>
        <p:spPr>
          <a:xfrm>
            <a:off x="1880250" y="1266950"/>
            <a:ext cx="5383499" cy="4650599"/>
          </a:xfrm>
          <a:prstGeom prst="rect">
            <a:avLst/>
          </a:prstGeom>
          <a:noFill/>
          <a:ln>
            <a:noFill/>
          </a:ln>
        </p:spPr>
        <p:txBody>
          <a:bodyPr lIns="91425" tIns="91425" rIns="91425" bIns="91425" anchor="t" anchorCtr="0">
            <a:noAutofit/>
          </a:bodyPr>
          <a:lstStyle/>
          <a:p>
            <a:pPr lvl="0" algn="ctr" rtl="0">
              <a:spcBef>
                <a:spcPts val="600"/>
              </a:spcBef>
              <a:buNone/>
            </a:pPr>
            <a:r>
              <a:rPr lang="fr" sz="2400">
                <a:solidFill>
                  <a:srgbClr val="000000"/>
                </a:solidFill>
                <a:latin typeface="Ubuntu"/>
                <a:ea typeface="Ubuntu"/>
                <a:cs typeface="Ubuntu"/>
                <a:sym typeface="Ubuntu"/>
              </a:rPr>
              <a:t>Lors d’une interaction sociale :</a:t>
            </a:r>
          </a:p>
          <a:p>
            <a:pPr lvl="0" rtl="0">
              <a:spcBef>
                <a:spcPts val="600"/>
              </a:spcBef>
              <a:buNone/>
            </a:pPr>
            <a:endParaRPr sz="2000" dirty="0">
              <a:solidFill>
                <a:srgbClr val="000000"/>
              </a:solidFill>
              <a:latin typeface="Ubuntu"/>
              <a:ea typeface="Ubuntu"/>
              <a:cs typeface="Ubuntu"/>
              <a:sym typeface="Ubuntu"/>
            </a:endParaRPr>
          </a:p>
          <a:p>
            <a:pPr lvl="0" rtl="0">
              <a:spcBef>
                <a:spcPts val="600"/>
              </a:spcBef>
              <a:buNone/>
            </a:pPr>
            <a:endParaRPr sz="3000" dirty="0">
              <a:latin typeface="Ubuntu"/>
              <a:ea typeface="Ubuntu"/>
              <a:cs typeface="Ubuntu"/>
              <a:sym typeface="Ubuntu"/>
            </a:endParaRPr>
          </a:p>
        </p:txBody>
      </p:sp>
      <p:sp>
        <p:nvSpPr>
          <p:cNvPr id="46" name="Shape 46"/>
          <p:cNvSpPr txBox="1"/>
          <p:nvPr/>
        </p:nvSpPr>
        <p:spPr>
          <a:xfrm>
            <a:off x="6292550" y="201000"/>
            <a:ext cx="2847300" cy="562800"/>
          </a:xfrm>
          <a:prstGeom prst="rect">
            <a:avLst/>
          </a:prstGeom>
          <a:noFill/>
          <a:ln>
            <a:noFill/>
          </a:ln>
        </p:spPr>
        <p:txBody>
          <a:bodyPr lIns="91425" tIns="91425" rIns="91425" bIns="91425" anchor="ctr" anchorCtr="0">
            <a:noAutofit/>
          </a:bodyPr>
          <a:lstStyle/>
          <a:p>
            <a:pPr lvl="0" algn="ctr" rtl="0">
              <a:spcBef>
                <a:spcPts val="0"/>
              </a:spcBef>
              <a:buNone/>
            </a:pPr>
            <a:r>
              <a:rPr lang="fr" sz="2400">
                <a:solidFill>
                  <a:srgbClr val="FFFFFF"/>
                </a:solidFill>
                <a:latin typeface="Ubuntu"/>
                <a:ea typeface="Ubuntu"/>
                <a:cs typeface="Ubuntu"/>
                <a:sym typeface="Ubuntu"/>
              </a:rPr>
              <a:t>[Liberman, 2005]</a:t>
            </a:r>
          </a:p>
        </p:txBody>
      </p:sp>
      <p:sp>
        <p:nvSpPr>
          <p:cNvPr id="47" name="Shape 47"/>
          <p:cNvSpPr/>
          <p:nvPr/>
        </p:nvSpPr>
        <p:spPr>
          <a:xfrm>
            <a:off x="2755050" y="3527212"/>
            <a:ext cx="3633900" cy="629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fr" sz="2400" dirty="0" smtClean="0"/>
              <a:t>Processus d’élaboration</a:t>
            </a:r>
            <a:endParaRPr lang="fr" sz="2400" dirty="0"/>
          </a:p>
        </p:txBody>
      </p:sp>
      <p:sp>
        <p:nvSpPr>
          <p:cNvPr id="48" name="Shape 48"/>
          <p:cNvSpPr/>
          <p:nvPr/>
        </p:nvSpPr>
        <p:spPr>
          <a:xfrm>
            <a:off x="2755050" y="2127712"/>
            <a:ext cx="3633900" cy="629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fr" sz="2400" dirty="0" smtClean="0">
                <a:solidFill>
                  <a:schemeClr val="dk1"/>
                </a:solidFill>
              </a:rPr>
              <a:t>Processus de </a:t>
            </a:r>
            <a:r>
              <a:rPr lang="fr" sz="2400" dirty="0">
                <a:solidFill>
                  <a:schemeClr val="dk1"/>
                </a:solidFill>
              </a:rPr>
              <a:t>perception</a:t>
            </a:r>
          </a:p>
        </p:txBody>
      </p:sp>
      <p:sp>
        <p:nvSpPr>
          <p:cNvPr id="49" name="Shape 49"/>
          <p:cNvSpPr/>
          <p:nvPr/>
        </p:nvSpPr>
        <p:spPr>
          <a:xfrm>
            <a:off x="2755050" y="4967587"/>
            <a:ext cx="3633900" cy="629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fr" sz="2400" dirty="0" smtClean="0"/>
              <a:t>Processus d’émission</a:t>
            </a:r>
            <a:endParaRPr lang="fr" sz="2400" dirty="0"/>
          </a:p>
        </p:txBody>
      </p:sp>
      <p:sp>
        <p:nvSpPr>
          <p:cNvPr id="50" name="Shape 50"/>
          <p:cNvSpPr/>
          <p:nvPr/>
        </p:nvSpPr>
        <p:spPr>
          <a:xfrm rot="5400000">
            <a:off x="4248900" y="3017212"/>
            <a:ext cx="646199" cy="250499"/>
          </a:xfrm>
          <a:prstGeom prst="rightArrow">
            <a:avLst>
              <a:gd name="adj1" fmla="val 50000"/>
              <a:gd name="adj2" fmla="val 66716"/>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51" name="Shape 51"/>
          <p:cNvSpPr/>
          <p:nvPr/>
        </p:nvSpPr>
        <p:spPr>
          <a:xfrm rot="5400000">
            <a:off x="4248900" y="4437149"/>
            <a:ext cx="646199" cy="250499"/>
          </a:xfrm>
          <a:prstGeom prst="rightArrow">
            <a:avLst>
              <a:gd name="adj1" fmla="val 50000"/>
              <a:gd name="adj2" fmla="val 66716"/>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Tree>
    <p:extLst>
      <p:ext uri="{BB962C8B-B14F-4D97-AF65-F5344CB8AC3E}">
        <p14:creationId xmlns:p14="http://schemas.microsoft.com/office/powerpoint/2010/main" val="354751928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3" name="Shape 43"/>
          <p:cNvGraphicFramePr/>
          <p:nvPr>
            <p:extLst>
              <p:ext uri="{D42A27DB-BD31-4B8C-83A1-F6EECF244321}">
                <p14:modId xmlns:p14="http://schemas.microsoft.com/office/powerpoint/2010/main" val="3682999676"/>
              </p:ext>
            </p:extLst>
          </p:nvPr>
        </p:nvGraphicFramePr>
        <p:xfrm>
          <a:off x="4162" y="6461800"/>
          <a:ext cx="9135675" cy="396210"/>
        </p:xfrm>
        <a:graphic>
          <a:graphicData uri="http://schemas.openxmlformats.org/drawingml/2006/table">
            <a:tbl>
              <a:tblPr>
                <a:noFill/>
                <a:tableStyleId>{50121D66-0F6C-4119-B651-B87B4E06B080}</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2/9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44" name="Shape 44"/>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a:spcBef>
                <a:spcPts val="0"/>
              </a:spcBef>
              <a:buNone/>
            </a:pPr>
            <a:r>
              <a:rPr lang="fr" sz="3000">
                <a:solidFill>
                  <a:srgbClr val="FFFFFF"/>
                </a:solidFill>
                <a:latin typeface="Ubuntu"/>
                <a:ea typeface="Ubuntu"/>
                <a:cs typeface="Ubuntu"/>
                <a:sym typeface="Ubuntu"/>
              </a:rPr>
              <a:t>    Difficultés liées à la Schizophrénie</a:t>
            </a:r>
          </a:p>
        </p:txBody>
      </p:sp>
      <p:sp>
        <p:nvSpPr>
          <p:cNvPr id="45" name="Shape 45"/>
          <p:cNvSpPr txBox="1"/>
          <p:nvPr/>
        </p:nvSpPr>
        <p:spPr>
          <a:xfrm>
            <a:off x="1880250" y="1266950"/>
            <a:ext cx="5383499" cy="4650599"/>
          </a:xfrm>
          <a:prstGeom prst="rect">
            <a:avLst/>
          </a:prstGeom>
          <a:noFill/>
          <a:ln>
            <a:noFill/>
          </a:ln>
        </p:spPr>
        <p:txBody>
          <a:bodyPr lIns="91425" tIns="91425" rIns="91425" bIns="91425" anchor="t" anchorCtr="0">
            <a:noAutofit/>
          </a:bodyPr>
          <a:lstStyle/>
          <a:p>
            <a:pPr lvl="0" algn="ctr" rtl="0">
              <a:spcBef>
                <a:spcPts val="600"/>
              </a:spcBef>
              <a:buNone/>
            </a:pPr>
            <a:r>
              <a:rPr lang="fr" sz="2400">
                <a:solidFill>
                  <a:srgbClr val="000000"/>
                </a:solidFill>
                <a:latin typeface="Ubuntu"/>
                <a:ea typeface="Ubuntu"/>
                <a:cs typeface="Ubuntu"/>
                <a:sym typeface="Ubuntu"/>
              </a:rPr>
              <a:t>Lors d’une interaction sociale :</a:t>
            </a:r>
          </a:p>
          <a:p>
            <a:pPr lvl="0" rtl="0">
              <a:spcBef>
                <a:spcPts val="600"/>
              </a:spcBef>
              <a:buNone/>
            </a:pPr>
            <a:endParaRPr sz="2000" dirty="0">
              <a:solidFill>
                <a:srgbClr val="000000"/>
              </a:solidFill>
              <a:latin typeface="Ubuntu"/>
              <a:ea typeface="Ubuntu"/>
              <a:cs typeface="Ubuntu"/>
              <a:sym typeface="Ubuntu"/>
            </a:endParaRPr>
          </a:p>
          <a:p>
            <a:pPr lvl="0" rtl="0">
              <a:spcBef>
                <a:spcPts val="600"/>
              </a:spcBef>
              <a:buNone/>
            </a:pPr>
            <a:endParaRPr sz="3000" dirty="0">
              <a:latin typeface="Ubuntu"/>
              <a:ea typeface="Ubuntu"/>
              <a:cs typeface="Ubuntu"/>
              <a:sym typeface="Ubuntu"/>
            </a:endParaRPr>
          </a:p>
        </p:txBody>
      </p:sp>
      <p:sp>
        <p:nvSpPr>
          <p:cNvPr id="46" name="Shape 46"/>
          <p:cNvSpPr txBox="1"/>
          <p:nvPr/>
        </p:nvSpPr>
        <p:spPr>
          <a:xfrm>
            <a:off x="6292550" y="201000"/>
            <a:ext cx="2847300" cy="562800"/>
          </a:xfrm>
          <a:prstGeom prst="rect">
            <a:avLst/>
          </a:prstGeom>
          <a:noFill/>
          <a:ln>
            <a:noFill/>
          </a:ln>
        </p:spPr>
        <p:txBody>
          <a:bodyPr lIns="91425" tIns="91425" rIns="91425" bIns="91425" anchor="ctr" anchorCtr="0">
            <a:noAutofit/>
          </a:bodyPr>
          <a:lstStyle/>
          <a:p>
            <a:pPr lvl="0" algn="ctr" rtl="0">
              <a:spcBef>
                <a:spcPts val="0"/>
              </a:spcBef>
              <a:buNone/>
            </a:pPr>
            <a:r>
              <a:rPr lang="fr" sz="2400">
                <a:solidFill>
                  <a:srgbClr val="FFFFFF"/>
                </a:solidFill>
                <a:latin typeface="Ubuntu"/>
                <a:ea typeface="Ubuntu"/>
                <a:cs typeface="Ubuntu"/>
                <a:sym typeface="Ubuntu"/>
              </a:rPr>
              <a:t>[Liberman, 2005]</a:t>
            </a:r>
          </a:p>
        </p:txBody>
      </p:sp>
      <p:sp>
        <p:nvSpPr>
          <p:cNvPr id="47" name="Shape 47"/>
          <p:cNvSpPr/>
          <p:nvPr/>
        </p:nvSpPr>
        <p:spPr>
          <a:xfrm>
            <a:off x="2755050" y="3527212"/>
            <a:ext cx="3633900" cy="629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fr" sz="2400" dirty="0" smtClean="0"/>
              <a:t>Processus d’élaboration</a:t>
            </a:r>
            <a:endParaRPr lang="fr" sz="2400" dirty="0"/>
          </a:p>
        </p:txBody>
      </p:sp>
      <p:sp>
        <p:nvSpPr>
          <p:cNvPr id="48" name="Shape 48"/>
          <p:cNvSpPr/>
          <p:nvPr/>
        </p:nvSpPr>
        <p:spPr>
          <a:xfrm>
            <a:off x="2755050" y="2127712"/>
            <a:ext cx="3633900" cy="629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fr" sz="2400" dirty="0" smtClean="0">
                <a:solidFill>
                  <a:schemeClr val="dk1"/>
                </a:solidFill>
              </a:rPr>
              <a:t>Processus de </a:t>
            </a:r>
            <a:r>
              <a:rPr lang="fr" sz="2400" dirty="0">
                <a:solidFill>
                  <a:schemeClr val="dk1"/>
                </a:solidFill>
              </a:rPr>
              <a:t>perception</a:t>
            </a:r>
          </a:p>
        </p:txBody>
      </p:sp>
      <p:sp>
        <p:nvSpPr>
          <p:cNvPr id="49" name="Shape 49"/>
          <p:cNvSpPr/>
          <p:nvPr/>
        </p:nvSpPr>
        <p:spPr>
          <a:xfrm>
            <a:off x="2755050" y="4967587"/>
            <a:ext cx="3633900" cy="6299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fr" sz="2400" dirty="0" smtClean="0"/>
              <a:t>Processus d’émission</a:t>
            </a:r>
            <a:endParaRPr lang="fr" sz="2400" dirty="0"/>
          </a:p>
        </p:txBody>
      </p:sp>
      <p:sp>
        <p:nvSpPr>
          <p:cNvPr id="50" name="Shape 50"/>
          <p:cNvSpPr/>
          <p:nvPr/>
        </p:nvSpPr>
        <p:spPr>
          <a:xfrm rot="5400000">
            <a:off x="4248900" y="3017212"/>
            <a:ext cx="646199" cy="250499"/>
          </a:xfrm>
          <a:prstGeom prst="rightArrow">
            <a:avLst>
              <a:gd name="adj1" fmla="val 50000"/>
              <a:gd name="adj2" fmla="val 66716"/>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51" name="Shape 51"/>
          <p:cNvSpPr/>
          <p:nvPr/>
        </p:nvSpPr>
        <p:spPr>
          <a:xfrm rot="5400000">
            <a:off x="4248900" y="4437149"/>
            <a:ext cx="646199" cy="250499"/>
          </a:xfrm>
          <a:prstGeom prst="rightArrow">
            <a:avLst>
              <a:gd name="adj1" fmla="val 50000"/>
              <a:gd name="adj2" fmla="val 66716"/>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52" name="Shape 52"/>
          <p:cNvSpPr/>
          <p:nvPr/>
        </p:nvSpPr>
        <p:spPr>
          <a:xfrm>
            <a:off x="3326400" y="1700062"/>
            <a:ext cx="2491199" cy="1485299"/>
          </a:xfrm>
          <a:prstGeom prst="mathMultiply">
            <a:avLst>
              <a:gd name="adj1" fmla="val 3480"/>
            </a:avLst>
          </a:prstGeom>
          <a:solidFill>
            <a:srgbClr val="FF0000"/>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53" name="Shape 53"/>
          <p:cNvSpPr/>
          <p:nvPr/>
        </p:nvSpPr>
        <p:spPr>
          <a:xfrm>
            <a:off x="3326400" y="4539937"/>
            <a:ext cx="2491199" cy="1485299"/>
          </a:xfrm>
          <a:prstGeom prst="mathMultiply">
            <a:avLst>
              <a:gd name="adj1" fmla="val 3480"/>
            </a:avLst>
          </a:prstGeom>
          <a:solidFill>
            <a:srgbClr val="FF0000"/>
          </a:solid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Tree>
    <p:extLst>
      <p:ext uri="{BB962C8B-B14F-4D97-AF65-F5344CB8AC3E}">
        <p14:creationId xmlns:p14="http://schemas.microsoft.com/office/powerpoint/2010/main" val="348159386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aphicFrame>
        <p:nvGraphicFramePr>
          <p:cNvPr id="58" name="Shape 58"/>
          <p:cNvGraphicFramePr/>
          <p:nvPr>
            <p:extLst>
              <p:ext uri="{D42A27DB-BD31-4B8C-83A1-F6EECF244321}">
                <p14:modId xmlns:p14="http://schemas.microsoft.com/office/powerpoint/2010/main" val="4069737869"/>
              </p:ext>
            </p:extLst>
          </p:nvPr>
        </p:nvGraphicFramePr>
        <p:xfrm>
          <a:off x="4162" y="6461800"/>
          <a:ext cx="9135675" cy="396210"/>
        </p:xfrm>
        <a:graphic>
          <a:graphicData uri="http://schemas.openxmlformats.org/drawingml/2006/table">
            <a:tbl>
              <a:tblPr>
                <a:noFill/>
                <a:tableStyleId>{4A46C583-A892-40E7-A207-54E70491E32F}</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3/9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pic>
        <p:nvPicPr>
          <p:cNvPr id="59" name="Shape 59"/>
          <p:cNvPicPr preferRelativeResize="0"/>
          <p:nvPr/>
        </p:nvPicPr>
        <p:blipFill>
          <a:blip r:embed="rId3">
            <a:alphaModFix/>
          </a:blip>
          <a:stretch>
            <a:fillRect/>
          </a:stretch>
        </p:blipFill>
        <p:spPr>
          <a:xfrm>
            <a:off x="5994492" y="1627724"/>
            <a:ext cx="2847219" cy="3725700"/>
          </a:xfrm>
          <a:prstGeom prst="rect">
            <a:avLst/>
          </a:prstGeom>
          <a:noFill/>
          <a:ln>
            <a:noFill/>
          </a:ln>
        </p:spPr>
      </p:pic>
      <p:sp>
        <p:nvSpPr>
          <p:cNvPr id="60" name="Shape 60"/>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lvl="0" rtl="0">
              <a:spcBef>
                <a:spcPts val="0"/>
              </a:spcBef>
              <a:buNone/>
            </a:pPr>
            <a:r>
              <a:rPr lang="fr" sz="3000">
                <a:solidFill>
                  <a:srgbClr val="FFFFFF"/>
                </a:solidFill>
                <a:latin typeface="Ubuntu"/>
                <a:ea typeface="Ubuntu"/>
                <a:cs typeface="Ubuntu"/>
                <a:sym typeface="Ubuntu"/>
              </a:rPr>
              <a:t>    Difficultés liées à la Schizophrénie</a:t>
            </a:r>
          </a:p>
        </p:txBody>
      </p:sp>
      <p:sp>
        <p:nvSpPr>
          <p:cNvPr id="62" name="Shape 62"/>
          <p:cNvSpPr txBox="1"/>
          <p:nvPr/>
        </p:nvSpPr>
        <p:spPr>
          <a:xfrm>
            <a:off x="5994450" y="5353425"/>
            <a:ext cx="2847300" cy="562800"/>
          </a:xfrm>
          <a:prstGeom prst="rect">
            <a:avLst/>
          </a:prstGeom>
          <a:noFill/>
          <a:ln>
            <a:noFill/>
          </a:ln>
        </p:spPr>
        <p:txBody>
          <a:bodyPr lIns="91425" tIns="91425" rIns="91425" bIns="91425" anchor="ctr" anchorCtr="0">
            <a:noAutofit/>
          </a:bodyPr>
          <a:lstStyle/>
          <a:p>
            <a:pPr lvl="0" algn="ctr" rtl="0">
              <a:spcBef>
                <a:spcPts val="0"/>
              </a:spcBef>
              <a:buNone/>
            </a:pPr>
            <a:r>
              <a:rPr lang="fr" sz="1600">
                <a:solidFill>
                  <a:schemeClr val="dk1"/>
                </a:solidFill>
                <a:latin typeface="Ubuntu"/>
                <a:ea typeface="Ubuntu"/>
                <a:cs typeface="Ubuntu"/>
                <a:sym typeface="Ubuntu"/>
              </a:rPr>
              <a:t>[Liberman, 2005]</a:t>
            </a:r>
          </a:p>
        </p:txBody>
      </p:sp>
      <p:sp>
        <p:nvSpPr>
          <p:cNvPr id="9" name="Shape 61"/>
          <p:cNvSpPr txBox="1"/>
          <p:nvPr/>
        </p:nvSpPr>
        <p:spPr>
          <a:xfrm>
            <a:off x="246650" y="1618485"/>
            <a:ext cx="5752292" cy="4516199"/>
          </a:xfrm>
          <a:prstGeom prst="rect">
            <a:avLst/>
          </a:prstGeom>
          <a:noFill/>
          <a:ln>
            <a:noFill/>
          </a:ln>
        </p:spPr>
        <p:txBody>
          <a:bodyPr lIns="91425" tIns="91425" rIns="91425" bIns="91425" anchor="t" anchorCtr="0">
            <a:noAutofit/>
          </a:bodyPr>
          <a:lstStyle/>
          <a:p>
            <a:pPr lvl="0" rtl="0">
              <a:spcBef>
                <a:spcPts val="600"/>
              </a:spcBef>
              <a:buNone/>
            </a:pPr>
            <a:r>
              <a:rPr lang="fr" sz="2400" dirty="0">
                <a:solidFill>
                  <a:srgbClr val="000000"/>
                </a:solidFill>
                <a:latin typeface="Ubuntu"/>
                <a:ea typeface="Ubuntu"/>
                <a:cs typeface="Ubuntu"/>
                <a:sym typeface="Ubuntu"/>
              </a:rPr>
              <a:t>Entraînement aux habiletés sociales :</a:t>
            </a:r>
          </a:p>
          <a:p>
            <a:pPr marL="457200" lvl="0" indent="-355600" rtl="0">
              <a:spcBef>
                <a:spcPts val="600"/>
              </a:spcBef>
              <a:buClr>
                <a:srgbClr val="000000"/>
              </a:buClr>
              <a:buSzPct val="100000"/>
              <a:buFont typeface="Ubuntu"/>
              <a:buChar char="○"/>
            </a:pPr>
            <a:r>
              <a:rPr lang="fr" sz="2000" dirty="0">
                <a:solidFill>
                  <a:srgbClr val="000000"/>
                </a:solidFill>
                <a:latin typeface="Ubuntu"/>
                <a:ea typeface="Ubuntu"/>
                <a:cs typeface="Ubuntu"/>
                <a:sym typeface="Ubuntu"/>
              </a:rPr>
              <a:t>Utilisation d’un modèle </a:t>
            </a:r>
          </a:p>
          <a:p>
            <a:pPr marL="457200" lvl="0" indent="-355600" rtl="0">
              <a:spcBef>
                <a:spcPts val="600"/>
              </a:spcBef>
              <a:buClr>
                <a:srgbClr val="000000"/>
              </a:buClr>
              <a:buSzPct val="100000"/>
              <a:buFont typeface="Ubuntu"/>
              <a:buChar char="○"/>
            </a:pPr>
            <a:r>
              <a:rPr lang="fr" sz="2000" dirty="0">
                <a:solidFill>
                  <a:srgbClr val="000000"/>
                </a:solidFill>
                <a:latin typeface="Ubuntu"/>
                <a:ea typeface="Ubuntu"/>
                <a:cs typeface="Ubuntu"/>
                <a:sym typeface="Ubuntu"/>
              </a:rPr>
              <a:t>Renforcement social</a:t>
            </a:r>
          </a:p>
          <a:p>
            <a:pPr marL="457200" lvl="0" indent="-355600" rtl="0">
              <a:spcBef>
                <a:spcPts val="600"/>
              </a:spcBef>
              <a:buClr>
                <a:srgbClr val="000000"/>
              </a:buClr>
              <a:buSzPct val="100000"/>
              <a:buFont typeface="Ubuntu"/>
              <a:buChar char="○"/>
            </a:pPr>
            <a:r>
              <a:rPr lang="fr" sz="2000" dirty="0">
                <a:solidFill>
                  <a:srgbClr val="000000"/>
                </a:solidFill>
                <a:latin typeface="Ubuntu"/>
                <a:ea typeface="Ubuntu"/>
                <a:cs typeface="Ubuntu"/>
                <a:sym typeface="Ubuntu"/>
              </a:rPr>
              <a:t>Répétition comportementale</a:t>
            </a:r>
          </a:p>
          <a:p>
            <a:pPr lvl="0" rtl="0">
              <a:spcBef>
                <a:spcPts val="600"/>
              </a:spcBef>
              <a:buNone/>
            </a:pPr>
            <a:endParaRPr sz="2000" dirty="0">
              <a:latin typeface="Ubuntu"/>
              <a:ea typeface="Ubuntu"/>
              <a:cs typeface="Ubuntu"/>
              <a:sym typeface="Ubuntu"/>
            </a:endParaRPr>
          </a:p>
          <a:p>
            <a:pPr rtl="0">
              <a:spcBef>
                <a:spcPts val="600"/>
              </a:spcBef>
              <a:buNone/>
            </a:pPr>
            <a:r>
              <a:rPr lang="fr" sz="2400" dirty="0">
                <a:solidFill>
                  <a:schemeClr val="tx2">
                    <a:lumMod val="90000"/>
                  </a:schemeClr>
                </a:solidFill>
                <a:latin typeface="Ubuntu"/>
                <a:ea typeface="Ubuntu"/>
                <a:cs typeface="Ubuntu"/>
                <a:sym typeface="Ubuntu"/>
              </a:rPr>
              <a:t>Avantages d’un Serious Game :</a:t>
            </a:r>
          </a:p>
          <a:p>
            <a:pPr marL="457200" lvl="0" indent="-355600">
              <a:spcBef>
                <a:spcPts val="600"/>
              </a:spcBef>
              <a:buClr>
                <a:srgbClr val="CCCCCC">
                  <a:lumMod val="90000"/>
                </a:srgbClr>
              </a:buClr>
              <a:buSzPct val="100000"/>
              <a:buFont typeface="Ubuntu"/>
              <a:buChar char="○"/>
            </a:pPr>
            <a:r>
              <a:rPr lang="fr" sz="2000" dirty="0">
                <a:solidFill>
                  <a:schemeClr val="tx2">
                    <a:lumMod val="90000"/>
                  </a:schemeClr>
                </a:solidFill>
                <a:latin typeface="Arial" panose="020B0604020202020204" pitchFamily="34" charset="0"/>
                <a:ea typeface="Ubuntu"/>
                <a:cs typeface="Arial" panose="020B0604020202020204" pitchFamily="34" charset="0"/>
                <a:sym typeface="Ubuntu"/>
              </a:rPr>
              <a:t>Motivation </a:t>
            </a:r>
            <a:r>
              <a:rPr lang="fr" sz="1800" dirty="0">
                <a:solidFill>
                  <a:schemeClr val="tx2">
                    <a:lumMod val="90000"/>
                  </a:schemeClr>
                </a:solidFill>
                <a:latin typeface="Arial" panose="020B0604020202020204" pitchFamily="34" charset="0"/>
                <a:ea typeface="Ubuntu"/>
                <a:cs typeface="Arial" panose="020B0604020202020204" pitchFamily="34" charset="0"/>
                <a:sym typeface="Ubuntu"/>
              </a:rPr>
              <a:t>[</a:t>
            </a:r>
            <a:r>
              <a:rPr lang="en-US" sz="1800" kern="1200" dirty="0">
                <a:solidFill>
                  <a:schemeClr val="tx2">
                    <a:lumMod val="90000"/>
                  </a:schemeClr>
                </a:solidFill>
                <a:latin typeface="Arial" panose="020B0604020202020204" pitchFamily="34" charset="0"/>
                <a:cs typeface="Arial" panose="020B0604020202020204" pitchFamily="34" charset="0"/>
              </a:rPr>
              <a:t>Kato, 2010</a:t>
            </a:r>
            <a:r>
              <a:rPr lang="fr" sz="1800" dirty="0">
                <a:solidFill>
                  <a:schemeClr val="tx2">
                    <a:lumMod val="90000"/>
                  </a:schemeClr>
                </a:solidFill>
                <a:latin typeface="Arial" panose="020B0604020202020204" pitchFamily="34" charset="0"/>
                <a:ea typeface="Ubuntu"/>
                <a:cs typeface="Arial" panose="020B0604020202020204" pitchFamily="34" charset="0"/>
                <a:sym typeface="Ubuntu"/>
              </a:rPr>
              <a:t>]</a:t>
            </a:r>
          </a:p>
          <a:p>
            <a:pPr marL="457200" lvl="0" indent="-355600">
              <a:spcBef>
                <a:spcPts val="600"/>
              </a:spcBef>
              <a:buClr>
                <a:srgbClr val="CCCCCC">
                  <a:lumMod val="90000"/>
                </a:srgbClr>
              </a:buClr>
              <a:buSzPct val="100000"/>
              <a:buFont typeface="Ubuntu"/>
              <a:buChar char="○"/>
            </a:pPr>
            <a:r>
              <a:rPr lang="fr" sz="2000" kern="1200" dirty="0">
                <a:solidFill>
                  <a:schemeClr val="tx2">
                    <a:lumMod val="90000"/>
                  </a:schemeClr>
                </a:solidFill>
                <a:latin typeface="Arial" panose="020B0604020202020204" pitchFamily="34" charset="0"/>
                <a:cs typeface="Arial" panose="020B0604020202020204" pitchFamily="34" charset="0"/>
                <a:sym typeface="Ubuntu"/>
              </a:rPr>
              <a:t>Adaptation </a:t>
            </a:r>
            <a:r>
              <a:rPr lang="fr" sz="1800" kern="1200" dirty="0">
                <a:solidFill>
                  <a:schemeClr val="tx2">
                    <a:lumMod val="90000"/>
                  </a:schemeClr>
                </a:solidFill>
                <a:latin typeface="Arial" panose="020B0604020202020204" pitchFamily="34" charset="0"/>
                <a:cs typeface="Arial" panose="020B0604020202020204" pitchFamily="34" charset="0"/>
                <a:sym typeface="Ubuntu"/>
              </a:rPr>
              <a:t>[</a:t>
            </a:r>
            <a:r>
              <a:rPr lang="fr-FR" sz="1800" kern="1200" dirty="0">
                <a:solidFill>
                  <a:schemeClr val="tx2">
                    <a:lumMod val="90000"/>
                  </a:schemeClr>
                </a:solidFill>
                <a:latin typeface="Arial" panose="020B0604020202020204" pitchFamily="34" charset="0"/>
                <a:cs typeface="Arial" panose="020B0604020202020204" pitchFamily="34" charset="0"/>
                <a:sym typeface="Georgia"/>
              </a:rPr>
              <a:t>Fernández-Aranda et al., 2012</a:t>
            </a:r>
            <a:r>
              <a:rPr lang="fr" sz="1800" kern="1200" dirty="0">
                <a:solidFill>
                  <a:schemeClr val="tx2">
                    <a:lumMod val="90000"/>
                  </a:schemeClr>
                </a:solidFill>
                <a:latin typeface="Arial" panose="020B0604020202020204" pitchFamily="34" charset="0"/>
                <a:cs typeface="Arial" panose="020B0604020202020204" pitchFamily="34" charset="0"/>
                <a:sym typeface="Ubuntu"/>
              </a:rPr>
              <a:t>]</a:t>
            </a:r>
          </a:p>
          <a:p>
            <a:pPr marL="457200" lvl="0" indent="-355600">
              <a:spcBef>
                <a:spcPts val="600"/>
              </a:spcBef>
              <a:buClr>
                <a:srgbClr val="CCCCCC">
                  <a:lumMod val="90000"/>
                </a:srgbClr>
              </a:buClr>
              <a:buSzPct val="100000"/>
              <a:buFont typeface="Ubuntu"/>
              <a:buChar char="○"/>
            </a:pPr>
            <a:r>
              <a:rPr lang="fr" sz="2000" kern="1200" dirty="0">
                <a:solidFill>
                  <a:schemeClr val="tx2">
                    <a:lumMod val="90000"/>
                  </a:schemeClr>
                </a:solidFill>
                <a:latin typeface="Arial" panose="020B0604020202020204" pitchFamily="34" charset="0"/>
                <a:cs typeface="Arial" panose="020B0604020202020204" pitchFamily="34" charset="0"/>
                <a:sym typeface="Ubuntu"/>
              </a:rPr>
              <a:t>Sécurité </a:t>
            </a:r>
            <a:r>
              <a:rPr lang="fr" sz="1800" kern="1200" dirty="0">
                <a:solidFill>
                  <a:schemeClr val="tx2">
                    <a:lumMod val="90000"/>
                  </a:schemeClr>
                </a:solidFill>
                <a:latin typeface="Arial" panose="020B0604020202020204" pitchFamily="34" charset="0"/>
                <a:cs typeface="Arial" panose="020B0604020202020204" pitchFamily="34" charset="0"/>
                <a:sym typeface="Ubuntu"/>
              </a:rPr>
              <a:t>[</a:t>
            </a:r>
            <a:r>
              <a:rPr lang="en-US" sz="1800" kern="1200" dirty="0">
                <a:solidFill>
                  <a:schemeClr val="tx2">
                    <a:lumMod val="90000"/>
                  </a:schemeClr>
                </a:solidFill>
                <a:latin typeface="Arial" panose="020B0604020202020204" pitchFamily="34" charset="0"/>
                <a:cs typeface="Arial" panose="020B0604020202020204" pitchFamily="34" charset="0"/>
              </a:rPr>
              <a:t>Kim and Kim, 2011</a:t>
            </a:r>
            <a:r>
              <a:rPr lang="fr" sz="1800" kern="1200" dirty="0">
                <a:solidFill>
                  <a:schemeClr val="tx2">
                    <a:lumMod val="90000"/>
                  </a:schemeClr>
                </a:solidFill>
                <a:latin typeface="Arial" panose="020B0604020202020204" pitchFamily="34" charset="0"/>
                <a:cs typeface="Arial" panose="020B0604020202020204" pitchFamily="34" charset="0"/>
                <a:sym typeface="Ubuntu"/>
              </a:rPr>
              <a:t>]</a:t>
            </a:r>
          </a:p>
          <a:p>
            <a:pPr marL="457200" lvl="0" indent="-342900">
              <a:spcBef>
                <a:spcPts val="600"/>
              </a:spcBef>
              <a:buClr>
                <a:srgbClr val="CCCCCC">
                  <a:lumMod val="90000"/>
                </a:srgbClr>
              </a:buClr>
              <a:buSzPct val="90000"/>
              <a:buFont typeface="Ubuntu"/>
              <a:buChar char="○"/>
            </a:pPr>
            <a:r>
              <a:rPr lang="fr" sz="2000" dirty="0">
                <a:solidFill>
                  <a:schemeClr val="tx2">
                    <a:lumMod val="90000"/>
                  </a:schemeClr>
                </a:solidFill>
                <a:latin typeface="Arial" panose="020B0604020202020204" pitchFamily="34" charset="0"/>
                <a:ea typeface="Ubuntu"/>
                <a:cs typeface="Arial" panose="020B0604020202020204" pitchFamily="34" charset="0"/>
                <a:sym typeface="Ubuntu"/>
              </a:rPr>
              <a:t>Feedbacks / Débriefing </a:t>
            </a:r>
            <a:r>
              <a:rPr lang="fr" sz="1800" kern="1200" dirty="0">
                <a:solidFill>
                  <a:schemeClr val="tx2">
                    <a:lumMod val="90000"/>
                  </a:schemeClr>
                </a:solidFill>
                <a:latin typeface="Arial" panose="020B0604020202020204" pitchFamily="34" charset="0"/>
                <a:cs typeface="Arial" panose="020B0604020202020204" pitchFamily="34" charset="0"/>
                <a:sym typeface="Ubuntu"/>
              </a:rPr>
              <a:t>[</a:t>
            </a:r>
            <a:r>
              <a:rPr lang="fr-FR" sz="1800" kern="1200" dirty="0">
                <a:solidFill>
                  <a:schemeClr val="tx2">
                    <a:lumMod val="90000"/>
                  </a:schemeClr>
                </a:solidFill>
                <a:latin typeface="Arial" panose="020B0604020202020204" pitchFamily="34" charset="0"/>
                <a:cs typeface="Arial" panose="020B0604020202020204" pitchFamily="34" charset="0"/>
                <a:sym typeface="Georgia"/>
              </a:rPr>
              <a:t>Thompson et al., 2010</a:t>
            </a:r>
            <a:r>
              <a:rPr lang="fr" sz="1800" kern="1200" dirty="0">
                <a:solidFill>
                  <a:schemeClr val="tx2">
                    <a:lumMod val="90000"/>
                  </a:schemeClr>
                </a:solidFill>
                <a:latin typeface="Arial" panose="020B0604020202020204" pitchFamily="34" charset="0"/>
                <a:cs typeface="Arial" panose="020B0604020202020204" pitchFamily="34" charset="0"/>
                <a:sym typeface="Ubuntu"/>
              </a:rPr>
              <a:t>]</a:t>
            </a:r>
          </a:p>
          <a:p>
            <a:pPr lvl="0" rtl="0">
              <a:spcBef>
                <a:spcPts val="600"/>
              </a:spcBef>
              <a:buNone/>
            </a:pPr>
            <a:endParaRPr sz="3000" dirty="0">
              <a:solidFill>
                <a:schemeClr val="tx2">
                  <a:lumMod val="90000"/>
                </a:schemeClr>
              </a:solidFill>
              <a:latin typeface="Ubuntu"/>
              <a:ea typeface="Ubuntu"/>
              <a:cs typeface="Ubuntu"/>
              <a:sym typeface="Ubuntu"/>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aphicFrame>
        <p:nvGraphicFramePr>
          <p:cNvPr id="58" name="Shape 58"/>
          <p:cNvGraphicFramePr/>
          <p:nvPr>
            <p:extLst>
              <p:ext uri="{D42A27DB-BD31-4B8C-83A1-F6EECF244321}">
                <p14:modId xmlns:p14="http://schemas.microsoft.com/office/powerpoint/2010/main" val="2733094512"/>
              </p:ext>
            </p:extLst>
          </p:nvPr>
        </p:nvGraphicFramePr>
        <p:xfrm>
          <a:off x="4162" y="6461800"/>
          <a:ext cx="9135675" cy="396210"/>
        </p:xfrm>
        <a:graphic>
          <a:graphicData uri="http://schemas.openxmlformats.org/drawingml/2006/table">
            <a:tbl>
              <a:tblPr>
                <a:noFill/>
                <a:tableStyleId>{4A46C583-A892-40E7-A207-54E70491E32F}</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3/9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60" name="Shape 60"/>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lvl="0" rtl="0">
              <a:spcBef>
                <a:spcPts val="0"/>
              </a:spcBef>
              <a:buNone/>
            </a:pPr>
            <a:r>
              <a:rPr lang="fr" sz="3000">
                <a:solidFill>
                  <a:srgbClr val="FFFFFF"/>
                </a:solidFill>
                <a:latin typeface="Ubuntu"/>
                <a:ea typeface="Ubuntu"/>
                <a:cs typeface="Ubuntu"/>
                <a:sym typeface="Ubuntu"/>
              </a:rPr>
              <a:t>    Difficultés liées à la Schizophrénie</a:t>
            </a:r>
          </a:p>
        </p:txBody>
      </p:sp>
      <p:sp>
        <p:nvSpPr>
          <p:cNvPr id="61" name="Shape 61"/>
          <p:cNvSpPr txBox="1"/>
          <p:nvPr/>
        </p:nvSpPr>
        <p:spPr>
          <a:xfrm>
            <a:off x="246650" y="1618485"/>
            <a:ext cx="5752292" cy="4516199"/>
          </a:xfrm>
          <a:prstGeom prst="rect">
            <a:avLst/>
          </a:prstGeom>
          <a:noFill/>
          <a:ln>
            <a:noFill/>
          </a:ln>
        </p:spPr>
        <p:txBody>
          <a:bodyPr lIns="91425" tIns="91425" rIns="91425" bIns="91425" anchor="t" anchorCtr="0">
            <a:noAutofit/>
          </a:bodyPr>
          <a:lstStyle/>
          <a:p>
            <a:pPr lvl="0" rtl="0">
              <a:spcBef>
                <a:spcPts val="600"/>
              </a:spcBef>
              <a:buNone/>
            </a:pPr>
            <a:r>
              <a:rPr lang="fr" sz="2400" dirty="0">
                <a:solidFill>
                  <a:srgbClr val="000000"/>
                </a:solidFill>
                <a:latin typeface="Ubuntu"/>
                <a:ea typeface="Ubuntu"/>
                <a:cs typeface="Ubuntu"/>
                <a:sym typeface="Ubuntu"/>
              </a:rPr>
              <a:t>Entraînement aux habiletés sociales :</a:t>
            </a:r>
          </a:p>
          <a:p>
            <a:pPr marL="457200" lvl="0" indent="-355600" rtl="0">
              <a:spcBef>
                <a:spcPts val="600"/>
              </a:spcBef>
              <a:buClr>
                <a:srgbClr val="000000"/>
              </a:buClr>
              <a:buSzPct val="100000"/>
              <a:buFont typeface="Ubuntu"/>
              <a:buChar char="○"/>
            </a:pPr>
            <a:r>
              <a:rPr lang="fr" sz="2000" dirty="0">
                <a:solidFill>
                  <a:srgbClr val="000000"/>
                </a:solidFill>
                <a:latin typeface="Ubuntu"/>
                <a:ea typeface="Ubuntu"/>
                <a:cs typeface="Ubuntu"/>
                <a:sym typeface="Ubuntu"/>
              </a:rPr>
              <a:t>Utilisation d’un modèle </a:t>
            </a:r>
          </a:p>
          <a:p>
            <a:pPr marL="457200" lvl="0" indent="-355600" rtl="0">
              <a:spcBef>
                <a:spcPts val="600"/>
              </a:spcBef>
              <a:buClr>
                <a:srgbClr val="000000"/>
              </a:buClr>
              <a:buSzPct val="100000"/>
              <a:buFont typeface="Ubuntu"/>
              <a:buChar char="○"/>
            </a:pPr>
            <a:r>
              <a:rPr lang="fr" sz="2000" dirty="0">
                <a:solidFill>
                  <a:srgbClr val="000000"/>
                </a:solidFill>
                <a:latin typeface="Ubuntu"/>
                <a:ea typeface="Ubuntu"/>
                <a:cs typeface="Ubuntu"/>
                <a:sym typeface="Ubuntu"/>
              </a:rPr>
              <a:t>Renforcement social</a:t>
            </a:r>
          </a:p>
          <a:p>
            <a:pPr marL="457200" lvl="0" indent="-355600" rtl="0">
              <a:spcBef>
                <a:spcPts val="600"/>
              </a:spcBef>
              <a:buClr>
                <a:srgbClr val="000000"/>
              </a:buClr>
              <a:buSzPct val="100000"/>
              <a:buFont typeface="Ubuntu"/>
              <a:buChar char="○"/>
            </a:pPr>
            <a:r>
              <a:rPr lang="fr" sz="2000" dirty="0">
                <a:solidFill>
                  <a:srgbClr val="000000"/>
                </a:solidFill>
                <a:latin typeface="Ubuntu"/>
                <a:ea typeface="Ubuntu"/>
                <a:cs typeface="Ubuntu"/>
                <a:sym typeface="Ubuntu"/>
              </a:rPr>
              <a:t>Répétition comportementale</a:t>
            </a:r>
          </a:p>
          <a:p>
            <a:pPr lvl="0" rtl="0">
              <a:spcBef>
                <a:spcPts val="600"/>
              </a:spcBef>
              <a:buNone/>
            </a:pPr>
            <a:endParaRPr sz="2000" dirty="0">
              <a:latin typeface="Ubuntu"/>
              <a:ea typeface="Ubuntu"/>
              <a:cs typeface="Ubuntu"/>
              <a:sym typeface="Ubuntu"/>
            </a:endParaRPr>
          </a:p>
          <a:p>
            <a:pPr rtl="0">
              <a:spcBef>
                <a:spcPts val="600"/>
              </a:spcBef>
              <a:buNone/>
            </a:pPr>
            <a:r>
              <a:rPr lang="fr" sz="2400" dirty="0">
                <a:latin typeface="Ubuntu"/>
                <a:ea typeface="Ubuntu"/>
                <a:cs typeface="Ubuntu"/>
                <a:sym typeface="Ubuntu"/>
              </a:rPr>
              <a:t>Avantages d’un Serious Game :</a:t>
            </a:r>
          </a:p>
          <a:p>
            <a:pPr marL="457200" lvl="0" indent="-355600">
              <a:spcBef>
                <a:spcPts val="600"/>
              </a:spcBef>
              <a:buClr>
                <a:srgbClr val="CCCCCC">
                  <a:lumMod val="90000"/>
                </a:srgbClr>
              </a:buClr>
              <a:buSzPct val="100000"/>
              <a:buFont typeface="Ubuntu"/>
              <a:buChar char="○"/>
            </a:pPr>
            <a:r>
              <a:rPr lang="fr" sz="2000" dirty="0">
                <a:solidFill>
                  <a:schemeClr val="tx1"/>
                </a:solidFill>
                <a:latin typeface="Arial" panose="020B0604020202020204" pitchFamily="34" charset="0"/>
                <a:ea typeface="Ubuntu"/>
                <a:cs typeface="Arial" panose="020B0604020202020204" pitchFamily="34" charset="0"/>
                <a:sym typeface="Ubuntu"/>
              </a:rPr>
              <a:t>Motivation </a:t>
            </a:r>
            <a:r>
              <a:rPr lang="fr" sz="1800" dirty="0">
                <a:solidFill>
                  <a:schemeClr val="tx1"/>
                </a:solidFill>
                <a:latin typeface="Arial" panose="020B0604020202020204" pitchFamily="34" charset="0"/>
                <a:ea typeface="Ubuntu"/>
                <a:cs typeface="Arial" panose="020B0604020202020204" pitchFamily="34" charset="0"/>
                <a:sym typeface="Ubuntu"/>
              </a:rPr>
              <a:t>[</a:t>
            </a:r>
            <a:r>
              <a:rPr lang="en-US" sz="1800" kern="1200" dirty="0">
                <a:solidFill>
                  <a:schemeClr val="tx1"/>
                </a:solidFill>
                <a:latin typeface="Arial" panose="020B0604020202020204" pitchFamily="34" charset="0"/>
                <a:cs typeface="Arial" panose="020B0604020202020204" pitchFamily="34" charset="0"/>
              </a:rPr>
              <a:t>Kato, 2010</a:t>
            </a:r>
            <a:r>
              <a:rPr lang="fr" sz="1800" dirty="0">
                <a:solidFill>
                  <a:schemeClr val="tx1"/>
                </a:solidFill>
                <a:latin typeface="Arial" panose="020B0604020202020204" pitchFamily="34" charset="0"/>
                <a:ea typeface="Ubuntu"/>
                <a:cs typeface="Arial" panose="020B0604020202020204" pitchFamily="34" charset="0"/>
                <a:sym typeface="Ubuntu"/>
              </a:rPr>
              <a:t>]</a:t>
            </a:r>
          </a:p>
          <a:p>
            <a:pPr marL="457200" lvl="0" indent="-355600">
              <a:spcBef>
                <a:spcPts val="600"/>
              </a:spcBef>
              <a:buClr>
                <a:srgbClr val="CCCCCC">
                  <a:lumMod val="90000"/>
                </a:srgbClr>
              </a:buClr>
              <a:buSzPct val="100000"/>
              <a:buFont typeface="Ubuntu"/>
              <a:buChar char="○"/>
            </a:pPr>
            <a:r>
              <a:rPr lang="fr" sz="2000" kern="1200" dirty="0">
                <a:solidFill>
                  <a:schemeClr val="tx1"/>
                </a:solidFill>
                <a:latin typeface="Arial" panose="020B0604020202020204" pitchFamily="34" charset="0"/>
                <a:cs typeface="Arial" panose="020B0604020202020204" pitchFamily="34" charset="0"/>
                <a:sym typeface="Ubuntu"/>
              </a:rPr>
              <a:t>Adaptation </a:t>
            </a:r>
            <a:r>
              <a:rPr lang="fr" sz="1800" kern="1200" dirty="0">
                <a:solidFill>
                  <a:schemeClr val="tx1"/>
                </a:solidFill>
                <a:latin typeface="Arial" panose="020B0604020202020204" pitchFamily="34" charset="0"/>
                <a:cs typeface="Arial" panose="020B0604020202020204" pitchFamily="34" charset="0"/>
                <a:sym typeface="Ubuntu"/>
              </a:rPr>
              <a:t>[</a:t>
            </a:r>
            <a:r>
              <a:rPr lang="fr-FR" sz="1800" kern="1200" dirty="0">
                <a:solidFill>
                  <a:schemeClr val="tx1"/>
                </a:solidFill>
                <a:latin typeface="Arial" panose="020B0604020202020204" pitchFamily="34" charset="0"/>
                <a:cs typeface="Arial" panose="020B0604020202020204" pitchFamily="34" charset="0"/>
                <a:sym typeface="Georgia"/>
              </a:rPr>
              <a:t>Fernández-Aranda et al., 2012</a:t>
            </a:r>
            <a:r>
              <a:rPr lang="fr" sz="1800" kern="1200" dirty="0">
                <a:solidFill>
                  <a:schemeClr val="tx1"/>
                </a:solidFill>
                <a:latin typeface="Arial" panose="020B0604020202020204" pitchFamily="34" charset="0"/>
                <a:cs typeface="Arial" panose="020B0604020202020204" pitchFamily="34" charset="0"/>
                <a:sym typeface="Ubuntu"/>
              </a:rPr>
              <a:t>]</a:t>
            </a:r>
          </a:p>
          <a:p>
            <a:pPr marL="457200" lvl="0" indent="-355600">
              <a:spcBef>
                <a:spcPts val="600"/>
              </a:spcBef>
              <a:buClr>
                <a:srgbClr val="CCCCCC">
                  <a:lumMod val="90000"/>
                </a:srgbClr>
              </a:buClr>
              <a:buSzPct val="100000"/>
              <a:buFont typeface="Ubuntu"/>
              <a:buChar char="○"/>
            </a:pPr>
            <a:r>
              <a:rPr lang="fr" sz="2000" kern="1200" dirty="0">
                <a:solidFill>
                  <a:schemeClr val="tx1"/>
                </a:solidFill>
                <a:latin typeface="Arial" panose="020B0604020202020204" pitchFamily="34" charset="0"/>
                <a:cs typeface="Arial" panose="020B0604020202020204" pitchFamily="34" charset="0"/>
                <a:sym typeface="Ubuntu"/>
              </a:rPr>
              <a:t>Sécurité </a:t>
            </a:r>
            <a:r>
              <a:rPr lang="fr" sz="1800" kern="1200" dirty="0">
                <a:solidFill>
                  <a:schemeClr val="tx1"/>
                </a:solidFill>
                <a:latin typeface="Arial" panose="020B0604020202020204" pitchFamily="34" charset="0"/>
                <a:cs typeface="Arial" panose="020B0604020202020204" pitchFamily="34" charset="0"/>
                <a:sym typeface="Ubuntu"/>
              </a:rPr>
              <a:t>[</a:t>
            </a:r>
            <a:r>
              <a:rPr lang="en-US" sz="1800" kern="1200" dirty="0">
                <a:solidFill>
                  <a:schemeClr val="tx1"/>
                </a:solidFill>
                <a:latin typeface="Arial" panose="020B0604020202020204" pitchFamily="34" charset="0"/>
                <a:cs typeface="Arial" panose="020B0604020202020204" pitchFamily="34" charset="0"/>
              </a:rPr>
              <a:t>Kim and Kim, 2011</a:t>
            </a:r>
            <a:r>
              <a:rPr lang="fr" sz="1800" kern="1200" dirty="0">
                <a:solidFill>
                  <a:schemeClr val="tx1"/>
                </a:solidFill>
                <a:latin typeface="Arial" panose="020B0604020202020204" pitchFamily="34" charset="0"/>
                <a:cs typeface="Arial" panose="020B0604020202020204" pitchFamily="34" charset="0"/>
                <a:sym typeface="Ubuntu"/>
              </a:rPr>
              <a:t>]</a:t>
            </a:r>
          </a:p>
          <a:p>
            <a:pPr marL="457200" lvl="0" indent="-342900">
              <a:spcBef>
                <a:spcPts val="600"/>
              </a:spcBef>
              <a:buClr>
                <a:srgbClr val="CCCCCC">
                  <a:lumMod val="90000"/>
                </a:srgbClr>
              </a:buClr>
              <a:buSzPct val="90000"/>
              <a:buFont typeface="Ubuntu"/>
              <a:buChar char="○"/>
            </a:pPr>
            <a:r>
              <a:rPr lang="fr" sz="2000" dirty="0">
                <a:solidFill>
                  <a:schemeClr val="tx1"/>
                </a:solidFill>
                <a:latin typeface="Arial" panose="020B0604020202020204" pitchFamily="34" charset="0"/>
                <a:ea typeface="Ubuntu"/>
                <a:cs typeface="Arial" panose="020B0604020202020204" pitchFamily="34" charset="0"/>
                <a:sym typeface="Ubuntu"/>
              </a:rPr>
              <a:t>Feedbacks / Débriefing </a:t>
            </a:r>
            <a:r>
              <a:rPr lang="fr" sz="1800" kern="1200" dirty="0">
                <a:solidFill>
                  <a:schemeClr val="tx1"/>
                </a:solidFill>
                <a:latin typeface="Arial" panose="020B0604020202020204" pitchFamily="34" charset="0"/>
                <a:cs typeface="Arial" panose="020B0604020202020204" pitchFamily="34" charset="0"/>
                <a:sym typeface="Ubuntu"/>
              </a:rPr>
              <a:t>[</a:t>
            </a:r>
            <a:r>
              <a:rPr lang="fr-FR" sz="1800" kern="1200" dirty="0">
                <a:solidFill>
                  <a:schemeClr val="tx1"/>
                </a:solidFill>
                <a:latin typeface="Arial" panose="020B0604020202020204" pitchFamily="34" charset="0"/>
                <a:cs typeface="Arial" panose="020B0604020202020204" pitchFamily="34" charset="0"/>
                <a:sym typeface="Georgia"/>
              </a:rPr>
              <a:t>Thompson et al., 2010</a:t>
            </a:r>
            <a:r>
              <a:rPr lang="fr" sz="1800" kern="1200" dirty="0">
                <a:solidFill>
                  <a:schemeClr val="tx1"/>
                </a:solidFill>
                <a:latin typeface="Arial" panose="020B0604020202020204" pitchFamily="34" charset="0"/>
                <a:cs typeface="Arial" panose="020B0604020202020204" pitchFamily="34" charset="0"/>
                <a:sym typeface="Ubuntu"/>
              </a:rPr>
              <a:t>]</a:t>
            </a:r>
          </a:p>
          <a:p>
            <a:pPr lvl="0" rtl="0">
              <a:spcBef>
                <a:spcPts val="600"/>
              </a:spcBef>
              <a:buNone/>
            </a:pPr>
            <a:endParaRPr sz="3000" dirty="0">
              <a:latin typeface="Ubuntu"/>
              <a:ea typeface="Ubuntu"/>
              <a:cs typeface="Ubuntu"/>
              <a:sym typeface="Ubuntu"/>
            </a:endParaRPr>
          </a:p>
        </p:txBody>
      </p:sp>
      <p:pic>
        <p:nvPicPr>
          <p:cNvPr id="63" name="Shape 63"/>
          <p:cNvPicPr preferRelativeResize="0"/>
          <p:nvPr/>
        </p:nvPicPr>
        <p:blipFill rotWithShape="1">
          <a:blip r:embed="rId3">
            <a:alphaModFix/>
          </a:blip>
          <a:srcRect r="29358"/>
          <a:stretch/>
        </p:blipFill>
        <p:spPr>
          <a:xfrm>
            <a:off x="5768789" y="2124975"/>
            <a:ext cx="3298624" cy="2788600"/>
          </a:xfrm>
          <a:prstGeom prst="rect">
            <a:avLst/>
          </a:prstGeom>
          <a:noFill/>
          <a:ln>
            <a:noFill/>
          </a:ln>
        </p:spPr>
      </p:pic>
      <p:sp>
        <p:nvSpPr>
          <p:cNvPr id="64" name="Shape 64"/>
          <p:cNvSpPr txBox="1"/>
          <p:nvPr/>
        </p:nvSpPr>
        <p:spPr>
          <a:xfrm>
            <a:off x="6229096" y="4872265"/>
            <a:ext cx="2838317" cy="547800"/>
          </a:xfrm>
          <a:prstGeom prst="rect">
            <a:avLst/>
          </a:prstGeom>
          <a:noFill/>
          <a:ln>
            <a:noFill/>
          </a:ln>
        </p:spPr>
        <p:txBody>
          <a:bodyPr lIns="91425" tIns="91425" rIns="91425" bIns="91425" anchor="t" anchorCtr="0">
            <a:noAutofit/>
          </a:bodyPr>
          <a:lstStyle/>
          <a:p>
            <a:pPr lvl="0" algn="r" rtl="0">
              <a:spcBef>
                <a:spcPts val="0"/>
              </a:spcBef>
              <a:buNone/>
            </a:pPr>
            <a:r>
              <a:rPr lang="fr" dirty="0">
                <a:latin typeface="Ubuntu"/>
                <a:ea typeface="Ubuntu"/>
                <a:cs typeface="Ubuntu"/>
                <a:sym typeface="Ubuntu"/>
              </a:rPr>
              <a:t>Feedback par effet graphique</a:t>
            </a:r>
          </a:p>
          <a:p>
            <a:pPr lvl="0" algn="r" rtl="0">
              <a:spcBef>
                <a:spcPts val="0"/>
              </a:spcBef>
              <a:buNone/>
            </a:pPr>
            <a:r>
              <a:rPr lang="fr" dirty="0">
                <a:latin typeface="Ubuntu"/>
                <a:ea typeface="Ubuntu"/>
                <a:cs typeface="Ubuntu"/>
                <a:sym typeface="Ubuntu"/>
              </a:rPr>
              <a:t>[Thompson et al., 2010]</a:t>
            </a:r>
          </a:p>
          <a:p>
            <a:pPr lvl="0" algn="r" rtl="0">
              <a:spcBef>
                <a:spcPts val="0"/>
              </a:spcBef>
              <a:buNone/>
            </a:pPr>
            <a:endParaRPr dirty="0">
              <a:latin typeface="Ubuntu"/>
              <a:ea typeface="Ubuntu"/>
              <a:cs typeface="Ubuntu"/>
              <a:sym typeface="Ubuntu"/>
            </a:endParaRPr>
          </a:p>
        </p:txBody>
      </p:sp>
    </p:spTree>
    <p:extLst>
      <p:ext uri="{BB962C8B-B14F-4D97-AF65-F5344CB8AC3E}">
        <p14:creationId xmlns:p14="http://schemas.microsoft.com/office/powerpoint/2010/main" val="185479529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aphicFrame>
        <p:nvGraphicFramePr>
          <p:cNvPr id="58" name="Shape 58"/>
          <p:cNvGraphicFramePr/>
          <p:nvPr>
            <p:extLst>
              <p:ext uri="{D42A27DB-BD31-4B8C-83A1-F6EECF244321}">
                <p14:modId xmlns:p14="http://schemas.microsoft.com/office/powerpoint/2010/main" val="1512120253"/>
              </p:ext>
            </p:extLst>
          </p:nvPr>
        </p:nvGraphicFramePr>
        <p:xfrm>
          <a:off x="4162" y="6461800"/>
          <a:ext cx="9135675" cy="396210"/>
        </p:xfrm>
        <a:graphic>
          <a:graphicData uri="http://schemas.openxmlformats.org/drawingml/2006/table">
            <a:tbl>
              <a:tblPr>
                <a:noFill/>
                <a:tableStyleId>{4A46C583-A892-40E7-A207-54E70491E32F}</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dirty="0">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4/9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60" name="Shape 60"/>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lvl="0" rtl="0">
              <a:spcBef>
                <a:spcPts val="0"/>
              </a:spcBef>
              <a:buNone/>
            </a:pPr>
            <a:r>
              <a:rPr lang="fr" sz="3000" dirty="0" smtClean="0">
                <a:solidFill>
                  <a:srgbClr val="FFFFFF"/>
                </a:solidFill>
                <a:latin typeface="Ubuntu"/>
                <a:ea typeface="Ubuntu"/>
                <a:cs typeface="Ubuntu"/>
                <a:sym typeface="Ubuntu"/>
              </a:rPr>
              <a:t>    Eléments du Serious Game</a:t>
            </a:r>
            <a:endParaRPr lang="fr" sz="3000" dirty="0">
              <a:solidFill>
                <a:srgbClr val="FFFFFF"/>
              </a:solidFill>
              <a:latin typeface="Ubuntu"/>
              <a:ea typeface="Ubuntu"/>
              <a:cs typeface="Ubuntu"/>
              <a:sym typeface="Ubuntu"/>
            </a:endParaRPr>
          </a:p>
        </p:txBody>
      </p:sp>
      <p:sp>
        <p:nvSpPr>
          <p:cNvPr id="61" name="Shape 61"/>
          <p:cNvSpPr txBox="1"/>
          <p:nvPr/>
        </p:nvSpPr>
        <p:spPr>
          <a:xfrm>
            <a:off x="320790" y="2125362"/>
            <a:ext cx="5383499" cy="2931637"/>
          </a:xfrm>
          <a:prstGeom prst="rect">
            <a:avLst/>
          </a:prstGeom>
          <a:noFill/>
          <a:ln>
            <a:noFill/>
          </a:ln>
        </p:spPr>
        <p:txBody>
          <a:bodyPr lIns="91425" tIns="91425" rIns="91425" bIns="91425" anchor="t" anchorCtr="0">
            <a:noAutofit/>
          </a:bodyPr>
          <a:lstStyle/>
          <a:p>
            <a:pPr marL="457200" lvl="0" indent="-457200" rtl="0">
              <a:spcBef>
                <a:spcPts val="600"/>
              </a:spcBef>
              <a:buFont typeface="+mj-lt"/>
              <a:buAutoNum type="arabicPeriod"/>
            </a:pPr>
            <a:r>
              <a:rPr lang="fr" sz="2800" dirty="0" smtClean="0">
                <a:solidFill>
                  <a:srgbClr val="000000"/>
                </a:solidFill>
                <a:latin typeface="Ubuntu"/>
                <a:ea typeface="Ubuntu"/>
                <a:cs typeface="Ubuntu"/>
                <a:sym typeface="Ubuntu"/>
              </a:rPr>
              <a:t>Animation des personnages</a:t>
            </a:r>
          </a:p>
          <a:p>
            <a:pPr marL="457200" lvl="0" indent="-457200" rtl="0">
              <a:spcBef>
                <a:spcPts val="600"/>
              </a:spcBef>
              <a:buFont typeface="+mj-lt"/>
              <a:buAutoNum type="arabicPeriod"/>
            </a:pPr>
            <a:endParaRPr lang="fr" sz="3200" dirty="0">
              <a:latin typeface="Ubuntu"/>
              <a:ea typeface="Ubuntu"/>
              <a:cs typeface="Ubuntu"/>
              <a:sym typeface="Ubuntu"/>
            </a:endParaRPr>
          </a:p>
          <a:p>
            <a:pPr marL="457200" lvl="0" indent="-457200" rtl="0">
              <a:spcBef>
                <a:spcPts val="600"/>
              </a:spcBef>
              <a:buFont typeface="+mj-lt"/>
              <a:buAutoNum type="arabicPeriod"/>
            </a:pPr>
            <a:r>
              <a:rPr lang="fr" sz="2800" dirty="0" smtClean="0">
                <a:latin typeface="Ubuntu"/>
                <a:ea typeface="Ubuntu"/>
                <a:cs typeface="Ubuntu"/>
                <a:sym typeface="Ubuntu"/>
              </a:rPr>
              <a:t>Interaction des patients</a:t>
            </a:r>
          </a:p>
          <a:p>
            <a:pPr marL="457200" lvl="0" indent="-457200" rtl="0">
              <a:spcBef>
                <a:spcPts val="600"/>
              </a:spcBef>
              <a:buFont typeface="+mj-lt"/>
              <a:buAutoNum type="arabicPeriod"/>
            </a:pPr>
            <a:endParaRPr lang="fr" sz="3200" dirty="0">
              <a:latin typeface="Ubuntu"/>
              <a:ea typeface="Ubuntu"/>
              <a:cs typeface="Ubuntu"/>
              <a:sym typeface="Ubuntu"/>
            </a:endParaRPr>
          </a:p>
          <a:p>
            <a:pPr marL="457200" lvl="0" indent="-457200" rtl="0">
              <a:spcBef>
                <a:spcPts val="600"/>
              </a:spcBef>
              <a:buFont typeface="+mj-lt"/>
              <a:buAutoNum type="arabicPeriod"/>
            </a:pPr>
            <a:r>
              <a:rPr lang="fr" sz="2800" dirty="0" smtClean="0">
                <a:latin typeface="Ubuntu"/>
                <a:ea typeface="Ubuntu"/>
                <a:cs typeface="Ubuntu"/>
                <a:sym typeface="Ubuntu"/>
              </a:rPr>
              <a:t>Variation des scénarios</a:t>
            </a:r>
            <a:endParaRPr lang="fr" sz="2800" dirty="0">
              <a:latin typeface="Ubuntu"/>
              <a:ea typeface="Ubuntu"/>
              <a:cs typeface="Ubuntu"/>
              <a:sym typeface="Ubuntu"/>
            </a:endParaRPr>
          </a:p>
        </p:txBody>
      </p:sp>
    </p:spTree>
    <p:extLst>
      <p:ext uri="{BB962C8B-B14F-4D97-AF65-F5344CB8AC3E}">
        <p14:creationId xmlns:p14="http://schemas.microsoft.com/office/powerpoint/2010/main" val="4162742278"/>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aphicFrame>
        <p:nvGraphicFramePr>
          <p:cNvPr id="69" name="Shape 69"/>
          <p:cNvGraphicFramePr/>
          <p:nvPr>
            <p:extLst>
              <p:ext uri="{D42A27DB-BD31-4B8C-83A1-F6EECF244321}">
                <p14:modId xmlns:p14="http://schemas.microsoft.com/office/powerpoint/2010/main" val="379341225"/>
              </p:ext>
            </p:extLst>
          </p:nvPr>
        </p:nvGraphicFramePr>
        <p:xfrm>
          <a:off x="4162" y="6461800"/>
          <a:ext cx="9135675" cy="396210"/>
        </p:xfrm>
        <a:graphic>
          <a:graphicData uri="http://schemas.openxmlformats.org/drawingml/2006/table">
            <a:tbl>
              <a:tblPr>
                <a:noFill/>
                <a:tableStyleId>{D6334423-6EC2-4386-B874-155BDB4869DC}</a:tableStyleId>
              </a:tblPr>
              <a:tblGrid>
                <a:gridCol w="3045225"/>
                <a:gridCol w="4751450"/>
                <a:gridCol w="1339000"/>
              </a:tblGrid>
              <a:tr h="396200">
                <a:tc>
                  <a:txBody>
                    <a:bodyPr/>
                    <a:lstStyle/>
                    <a:p>
                      <a:pPr lvl="0" rtl="0">
                        <a:spcBef>
                          <a:spcPts val="0"/>
                        </a:spcBef>
                        <a:buNone/>
                      </a:pPr>
                      <a:r>
                        <a:rPr lang="fr" dirty="0">
                          <a:solidFill>
                            <a:srgbClr val="FFFFFF"/>
                          </a:solidFill>
                        </a:rPr>
                        <a:t> Cindy Even </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000"/>
                    </a:solidFill>
                  </a:tcPr>
                </a:tc>
                <a:tc>
                  <a:txBody>
                    <a:bodyPr/>
                    <a:lstStyle/>
                    <a:p>
                      <a:pPr lvl="0" algn="ctr" rtl="0">
                        <a:spcBef>
                          <a:spcPts val="0"/>
                        </a:spcBef>
                        <a:buNone/>
                      </a:pPr>
                      <a:r>
                        <a:rPr lang="fr" dirty="0">
                          <a:solidFill>
                            <a:srgbClr val="FFFFFF"/>
                          </a:solidFill>
                        </a:rPr>
                        <a:t>Réalité Virtuelle et schizophrénie</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8A7"/>
                    </a:solidFill>
                  </a:tcPr>
                </a:tc>
                <a:tc>
                  <a:txBody>
                    <a:bodyPr/>
                    <a:lstStyle/>
                    <a:p>
                      <a:pPr lvl="0" algn="r" rtl="0">
                        <a:spcBef>
                          <a:spcPts val="0"/>
                        </a:spcBef>
                        <a:buNone/>
                      </a:pPr>
                      <a:r>
                        <a:rPr lang="fr" dirty="0" smtClean="0">
                          <a:solidFill>
                            <a:srgbClr val="FFFFFF"/>
                          </a:solidFill>
                        </a:rPr>
                        <a:t>5/9</a:t>
                      </a:r>
                      <a:endParaRPr lang="fr" dirty="0">
                        <a:solidFill>
                          <a:srgbClr val="FFFFFF"/>
                        </a:solidFill>
                      </a:endParaRP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solidFill>
                      <a:srgbClr val="000CFF"/>
                    </a:solidFill>
                  </a:tcPr>
                </a:tc>
              </a:tr>
            </a:tbl>
          </a:graphicData>
        </a:graphic>
      </p:graphicFrame>
      <p:sp>
        <p:nvSpPr>
          <p:cNvPr id="70" name="Shape 70"/>
          <p:cNvSpPr txBox="1"/>
          <p:nvPr/>
        </p:nvSpPr>
        <p:spPr>
          <a:xfrm>
            <a:off x="0" y="0"/>
            <a:ext cx="9144000" cy="964799"/>
          </a:xfrm>
          <a:prstGeom prst="rect">
            <a:avLst/>
          </a:prstGeom>
          <a:solidFill>
            <a:srgbClr val="0008A7"/>
          </a:solidFill>
          <a:ln>
            <a:noFill/>
          </a:ln>
        </p:spPr>
        <p:txBody>
          <a:bodyPr lIns="91425" tIns="91425" rIns="91425" bIns="91425" anchor="ctr" anchorCtr="0">
            <a:noAutofit/>
          </a:bodyPr>
          <a:lstStyle/>
          <a:p>
            <a:pPr lvl="0" rtl="0">
              <a:spcBef>
                <a:spcPts val="0"/>
              </a:spcBef>
              <a:buNone/>
            </a:pPr>
            <a:r>
              <a:rPr lang="fr" sz="3000" dirty="0">
                <a:solidFill>
                  <a:srgbClr val="FFFFFF"/>
                </a:solidFill>
                <a:latin typeface="Ubuntu"/>
                <a:ea typeface="Ubuntu"/>
                <a:cs typeface="Ubuntu"/>
                <a:sym typeface="Ubuntu"/>
              </a:rPr>
              <a:t>   </a:t>
            </a:r>
            <a:r>
              <a:rPr lang="fr" sz="3000" dirty="0" smtClean="0">
                <a:solidFill>
                  <a:srgbClr val="FFFFFF"/>
                </a:solidFill>
                <a:latin typeface="Ubuntu"/>
                <a:ea typeface="Ubuntu"/>
                <a:cs typeface="Ubuntu"/>
                <a:sym typeface="Ubuntu"/>
              </a:rPr>
              <a:t>Animation des </a:t>
            </a:r>
            <a:r>
              <a:rPr lang="fr" sz="3000" dirty="0">
                <a:solidFill>
                  <a:srgbClr val="FFFFFF"/>
                </a:solidFill>
                <a:latin typeface="Ubuntu"/>
                <a:ea typeface="Ubuntu"/>
                <a:cs typeface="Ubuntu"/>
                <a:sym typeface="Ubuntu"/>
              </a:rPr>
              <a:t>personnages</a:t>
            </a:r>
          </a:p>
        </p:txBody>
      </p:sp>
      <p:pic>
        <p:nvPicPr>
          <p:cNvPr id="72" name="Shape 72"/>
          <p:cNvPicPr preferRelativeResize="0"/>
          <p:nvPr/>
        </p:nvPicPr>
        <p:blipFill>
          <a:blip r:embed="rId3">
            <a:alphaModFix/>
          </a:blip>
          <a:stretch>
            <a:fillRect/>
          </a:stretch>
        </p:blipFill>
        <p:spPr>
          <a:xfrm>
            <a:off x="5368438" y="3234776"/>
            <a:ext cx="3775562" cy="2528198"/>
          </a:xfrm>
          <a:prstGeom prst="rect">
            <a:avLst/>
          </a:prstGeom>
          <a:noFill/>
          <a:ln>
            <a:noFill/>
          </a:ln>
        </p:spPr>
      </p:pic>
      <p:sp>
        <p:nvSpPr>
          <p:cNvPr id="73" name="Shape 73"/>
          <p:cNvSpPr txBox="1"/>
          <p:nvPr/>
        </p:nvSpPr>
        <p:spPr>
          <a:xfrm>
            <a:off x="5368438" y="5762974"/>
            <a:ext cx="3775562" cy="581100"/>
          </a:xfrm>
          <a:prstGeom prst="rect">
            <a:avLst/>
          </a:prstGeom>
          <a:noFill/>
          <a:ln>
            <a:noFill/>
          </a:ln>
        </p:spPr>
        <p:txBody>
          <a:bodyPr lIns="91425" tIns="91425" rIns="91425" bIns="91425" anchor="ctr" anchorCtr="0">
            <a:noAutofit/>
          </a:bodyPr>
          <a:lstStyle/>
          <a:p>
            <a:pPr marL="0" marR="0" indent="0" algn="ctr" rtl="0">
              <a:lnSpc>
                <a:spcPct val="100000"/>
              </a:lnSpc>
              <a:spcBef>
                <a:spcPts val="0"/>
              </a:spcBef>
              <a:spcAft>
                <a:spcPts val="0"/>
              </a:spcAft>
              <a:buNone/>
            </a:pPr>
            <a:r>
              <a:rPr lang="fr" sz="1600" dirty="0">
                <a:solidFill>
                  <a:schemeClr val="dk1"/>
                </a:solidFill>
                <a:latin typeface="Ubuntu"/>
                <a:ea typeface="Ubuntu"/>
                <a:cs typeface="Ubuntu"/>
                <a:sym typeface="Ubuntu"/>
              </a:rPr>
              <a:t>Exemples d’Action Units </a:t>
            </a:r>
            <a:endParaRPr lang="fr" sz="1600" dirty="0" smtClean="0">
              <a:solidFill>
                <a:schemeClr val="dk1"/>
              </a:solidFill>
              <a:latin typeface="Ubuntu"/>
              <a:ea typeface="Ubuntu"/>
              <a:cs typeface="Ubuntu"/>
              <a:sym typeface="Ubuntu"/>
            </a:endParaRPr>
          </a:p>
          <a:p>
            <a:pPr algn="ctr"/>
            <a:r>
              <a:rPr lang="fr" sz="1600" dirty="0" smtClean="0">
                <a:solidFill>
                  <a:schemeClr val="dk1"/>
                </a:solidFill>
                <a:latin typeface="Ubuntu"/>
                <a:ea typeface="Ubuntu"/>
                <a:cs typeface="Ubuntu"/>
                <a:sym typeface="Ubuntu"/>
              </a:rPr>
              <a:t>[</a:t>
            </a:r>
            <a:r>
              <a:rPr lang="en-US" sz="1600" kern="1200" dirty="0">
                <a:solidFill>
                  <a:schemeClr val="tx1"/>
                </a:solidFill>
              </a:rPr>
              <a:t>Tian et al., 2001</a:t>
            </a:r>
            <a:r>
              <a:rPr lang="fr" sz="1600" dirty="0" smtClean="0">
                <a:solidFill>
                  <a:schemeClr val="dk1"/>
                </a:solidFill>
                <a:latin typeface="Ubuntu"/>
                <a:ea typeface="Ubuntu"/>
                <a:cs typeface="Ubuntu"/>
                <a:sym typeface="Ubuntu"/>
              </a:rPr>
              <a:t>]</a:t>
            </a:r>
            <a:endParaRPr lang="fr" sz="1600" dirty="0">
              <a:solidFill>
                <a:schemeClr val="dk1"/>
              </a:solidFill>
              <a:latin typeface="Ubuntu"/>
              <a:ea typeface="Ubuntu"/>
              <a:cs typeface="Ubuntu"/>
              <a:sym typeface="Ubuntu"/>
            </a:endParaRPr>
          </a:p>
        </p:txBody>
      </p:sp>
      <p:sp>
        <p:nvSpPr>
          <p:cNvPr id="10" name="Shape 71"/>
          <p:cNvSpPr txBox="1"/>
          <p:nvPr/>
        </p:nvSpPr>
        <p:spPr>
          <a:xfrm>
            <a:off x="246650" y="1455200"/>
            <a:ext cx="5239750" cy="4516199"/>
          </a:xfrm>
          <a:prstGeom prst="rect">
            <a:avLst/>
          </a:prstGeom>
          <a:noFill/>
          <a:ln>
            <a:noFill/>
          </a:ln>
        </p:spPr>
        <p:txBody>
          <a:bodyPr lIns="91425" tIns="91425" rIns="91425" bIns="91425" anchor="t" anchorCtr="0">
            <a:noAutofit/>
          </a:bodyPr>
          <a:lstStyle/>
          <a:p>
            <a:pPr lvl="0">
              <a:spcBef>
                <a:spcPts val="600"/>
              </a:spcBef>
            </a:pPr>
            <a:r>
              <a:rPr lang="fr" sz="2400" dirty="0">
                <a:latin typeface="Ubuntu"/>
                <a:ea typeface="Ubuntu"/>
                <a:cs typeface="Ubuntu"/>
                <a:sym typeface="Ubuntu"/>
              </a:rPr>
              <a:t>Facial Action Coding System (FACS</a:t>
            </a:r>
            <a:r>
              <a:rPr lang="fr" sz="2400" dirty="0" smtClean="0">
                <a:latin typeface="Ubuntu"/>
                <a:ea typeface="Ubuntu"/>
                <a:cs typeface="Ubuntu"/>
                <a:sym typeface="Ubuntu"/>
              </a:rPr>
              <a:t>)</a:t>
            </a:r>
          </a:p>
          <a:p>
            <a:pPr lvl="0" rtl="0">
              <a:spcBef>
                <a:spcPts val="600"/>
              </a:spcBef>
              <a:buNone/>
            </a:pPr>
            <a:r>
              <a:rPr lang="fr" sz="1800" dirty="0" smtClean="0">
                <a:latin typeface="Ubuntu"/>
                <a:ea typeface="Ubuntu"/>
                <a:cs typeface="Ubuntu"/>
                <a:sym typeface="Ubuntu"/>
              </a:rPr>
              <a:t>[</a:t>
            </a:r>
            <a:r>
              <a:rPr lang="en-US" sz="1800" dirty="0">
                <a:latin typeface="Ubuntu"/>
                <a:ea typeface="Ubuntu"/>
                <a:cs typeface="Ubuntu"/>
              </a:rPr>
              <a:t>Ekman and Friesen, 1977</a:t>
            </a:r>
            <a:r>
              <a:rPr lang="fr" sz="1800" dirty="0" smtClean="0">
                <a:latin typeface="Ubuntu"/>
                <a:ea typeface="Ubuntu"/>
                <a:cs typeface="Ubuntu"/>
                <a:sym typeface="Ubuntu"/>
              </a:rPr>
              <a:t>]</a:t>
            </a:r>
            <a:endParaRPr lang="fr" sz="2400" dirty="0">
              <a:latin typeface="Ubuntu"/>
              <a:ea typeface="Ubuntu"/>
              <a:cs typeface="Ubuntu"/>
              <a:sym typeface="Ubuntu"/>
            </a:endParaRPr>
          </a:p>
          <a:p>
            <a:pPr lvl="0" rtl="0">
              <a:spcBef>
                <a:spcPts val="600"/>
              </a:spcBef>
              <a:buNone/>
            </a:pPr>
            <a:endParaRPr sz="2000" dirty="0">
              <a:latin typeface="Ubuntu"/>
              <a:ea typeface="Ubuntu"/>
              <a:cs typeface="Ubuntu"/>
              <a:sym typeface="Ubuntu"/>
            </a:endParaRPr>
          </a:p>
          <a:p>
            <a:pPr>
              <a:spcBef>
                <a:spcPts val="600"/>
              </a:spcBef>
            </a:pPr>
            <a:r>
              <a:rPr lang="fr-FR" sz="2400" dirty="0">
                <a:solidFill>
                  <a:schemeClr val="tx2">
                    <a:lumMod val="90000"/>
                  </a:schemeClr>
                </a:solidFill>
                <a:latin typeface="Ubuntu"/>
                <a:ea typeface="Ubuntu"/>
                <a:cs typeface="Ubuntu"/>
              </a:rPr>
              <a:t>Facial Animation </a:t>
            </a:r>
            <a:r>
              <a:rPr lang="fr-FR" sz="2400" dirty="0" err="1" smtClean="0">
                <a:solidFill>
                  <a:schemeClr val="tx2">
                    <a:lumMod val="90000"/>
                  </a:schemeClr>
                </a:solidFill>
                <a:latin typeface="Ubuntu"/>
                <a:ea typeface="Ubuntu"/>
                <a:cs typeface="Ubuntu"/>
              </a:rPr>
              <a:t>Parameters</a:t>
            </a:r>
            <a:r>
              <a:rPr lang="fr" sz="2400" dirty="0" smtClean="0">
                <a:solidFill>
                  <a:schemeClr val="tx2">
                    <a:lumMod val="90000"/>
                  </a:schemeClr>
                </a:solidFill>
                <a:latin typeface="Ubuntu"/>
                <a:ea typeface="Ubuntu"/>
                <a:cs typeface="Ubuntu"/>
                <a:sym typeface="Ubuntu"/>
              </a:rPr>
              <a:t> (FAPs)</a:t>
            </a:r>
          </a:p>
          <a:p>
            <a:pPr>
              <a:spcBef>
                <a:spcPts val="600"/>
              </a:spcBef>
            </a:pPr>
            <a:r>
              <a:rPr lang="fr" sz="1800" dirty="0">
                <a:solidFill>
                  <a:schemeClr val="tx2">
                    <a:lumMod val="90000"/>
                  </a:schemeClr>
                </a:solidFill>
                <a:latin typeface="Ubuntu"/>
                <a:ea typeface="Ubuntu"/>
                <a:cs typeface="Ubuntu"/>
                <a:sym typeface="Ubuntu"/>
              </a:rPr>
              <a:t>[</a:t>
            </a:r>
            <a:r>
              <a:rPr lang="en-US" sz="1800" dirty="0" err="1">
                <a:solidFill>
                  <a:schemeClr val="tx2">
                    <a:lumMod val="90000"/>
                  </a:schemeClr>
                </a:solidFill>
                <a:latin typeface="Ubuntu"/>
                <a:ea typeface="Ubuntu"/>
                <a:cs typeface="Ubuntu"/>
              </a:rPr>
              <a:t>Pandzic</a:t>
            </a:r>
            <a:r>
              <a:rPr lang="en-US" sz="1800" dirty="0">
                <a:solidFill>
                  <a:schemeClr val="tx2">
                    <a:lumMod val="90000"/>
                  </a:schemeClr>
                </a:solidFill>
                <a:latin typeface="Ubuntu"/>
                <a:ea typeface="Ubuntu"/>
                <a:cs typeface="Ubuntu"/>
              </a:rPr>
              <a:t> and </a:t>
            </a:r>
            <a:r>
              <a:rPr lang="en-US" sz="1800" dirty="0" err="1">
                <a:solidFill>
                  <a:schemeClr val="tx2">
                    <a:lumMod val="90000"/>
                  </a:schemeClr>
                </a:solidFill>
                <a:latin typeface="Ubuntu"/>
                <a:ea typeface="Ubuntu"/>
                <a:cs typeface="Ubuntu"/>
              </a:rPr>
              <a:t>Forchheimer</a:t>
            </a:r>
            <a:r>
              <a:rPr lang="en-US" sz="1800" dirty="0">
                <a:solidFill>
                  <a:schemeClr val="tx2">
                    <a:lumMod val="90000"/>
                  </a:schemeClr>
                </a:solidFill>
                <a:latin typeface="Ubuntu"/>
                <a:ea typeface="Ubuntu"/>
                <a:cs typeface="Ubuntu"/>
              </a:rPr>
              <a:t>, 2003</a:t>
            </a:r>
            <a:r>
              <a:rPr lang="fr" sz="1800" dirty="0">
                <a:solidFill>
                  <a:schemeClr val="tx2">
                    <a:lumMod val="90000"/>
                  </a:schemeClr>
                </a:solidFill>
                <a:latin typeface="Ubuntu"/>
                <a:ea typeface="Ubuntu"/>
                <a:cs typeface="Ubuntu"/>
                <a:sym typeface="Ubuntu"/>
              </a:rPr>
              <a:t>]</a:t>
            </a:r>
          </a:p>
          <a:p>
            <a:pPr marR="0" lvl="0" algn="l" rtl="0">
              <a:lnSpc>
                <a:spcPct val="100000"/>
              </a:lnSpc>
              <a:spcBef>
                <a:spcPts val="600"/>
              </a:spcBef>
              <a:spcAft>
                <a:spcPts val="0"/>
              </a:spcAft>
              <a:buNone/>
            </a:pPr>
            <a:endParaRPr lang="fr-FR" sz="2000" dirty="0" smtClean="0">
              <a:solidFill>
                <a:schemeClr val="tx2">
                  <a:lumMod val="90000"/>
                </a:schemeClr>
              </a:solidFill>
              <a:latin typeface="Ubuntu"/>
              <a:ea typeface="Ubuntu"/>
              <a:cs typeface="Ubuntu"/>
              <a:sym typeface="Ubuntu"/>
            </a:endParaRPr>
          </a:p>
          <a:p>
            <a:pPr lvl="0">
              <a:spcBef>
                <a:spcPts val="600"/>
              </a:spcBef>
            </a:pPr>
            <a:r>
              <a:rPr lang="fr" sz="2400" dirty="0" smtClean="0">
                <a:solidFill>
                  <a:schemeClr val="tx2">
                    <a:lumMod val="90000"/>
                  </a:schemeClr>
                </a:solidFill>
                <a:latin typeface="Ubuntu"/>
                <a:ea typeface="Ubuntu"/>
                <a:cs typeface="Ubuntu"/>
                <a:sym typeface="Ubuntu"/>
              </a:rPr>
              <a:t>HapFACS</a:t>
            </a:r>
          </a:p>
          <a:p>
            <a:pPr lvl="0">
              <a:spcBef>
                <a:spcPts val="600"/>
              </a:spcBef>
            </a:pPr>
            <a:r>
              <a:rPr lang="fr-FR" sz="1800" dirty="0">
                <a:solidFill>
                  <a:schemeClr val="tx2">
                    <a:lumMod val="90000"/>
                  </a:schemeClr>
                </a:solidFill>
                <a:latin typeface="Ubuntu"/>
                <a:ea typeface="Ubuntu"/>
                <a:cs typeface="Ubuntu"/>
                <a:sym typeface="Georgia"/>
              </a:rPr>
              <a:t>[</a:t>
            </a:r>
            <a:r>
              <a:rPr lang="fr-FR" sz="1800" dirty="0" err="1">
                <a:solidFill>
                  <a:schemeClr val="tx2">
                    <a:lumMod val="90000"/>
                  </a:schemeClr>
                </a:solidFill>
                <a:latin typeface="Ubuntu"/>
                <a:ea typeface="Ubuntu"/>
                <a:cs typeface="Ubuntu"/>
                <a:sym typeface="Georgia"/>
              </a:rPr>
              <a:t>Amini</a:t>
            </a:r>
            <a:r>
              <a:rPr lang="fr-FR" sz="1800" dirty="0">
                <a:solidFill>
                  <a:schemeClr val="tx2">
                    <a:lumMod val="90000"/>
                  </a:schemeClr>
                </a:solidFill>
                <a:latin typeface="Ubuntu"/>
                <a:ea typeface="Ubuntu"/>
                <a:cs typeface="Ubuntu"/>
                <a:sym typeface="Georgia"/>
              </a:rPr>
              <a:t> and </a:t>
            </a:r>
            <a:r>
              <a:rPr lang="fr-FR" sz="1800" dirty="0" err="1">
                <a:solidFill>
                  <a:schemeClr val="tx2">
                    <a:lumMod val="90000"/>
                  </a:schemeClr>
                </a:solidFill>
                <a:latin typeface="Ubuntu"/>
                <a:ea typeface="Ubuntu"/>
                <a:cs typeface="Ubuntu"/>
                <a:sym typeface="Georgia"/>
              </a:rPr>
              <a:t>Lisetti</a:t>
            </a:r>
            <a:r>
              <a:rPr lang="fr-FR" sz="1800" dirty="0">
                <a:solidFill>
                  <a:schemeClr val="tx2">
                    <a:lumMod val="90000"/>
                  </a:schemeClr>
                </a:solidFill>
                <a:latin typeface="Ubuntu"/>
                <a:ea typeface="Ubuntu"/>
                <a:cs typeface="Ubuntu"/>
                <a:sym typeface="Georgia"/>
              </a:rPr>
              <a:t>, 2013]</a:t>
            </a:r>
            <a:endParaRPr sz="1800" dirty="0">
              <a:solidFill>
                <a:schemeClr val="tx2">
                  <a:lumMod val="90000"/>
                </a:schemeClr>
              </a:solidFill>
              <a:latin typeface="Ubuntu"/>
              <a:ea typeface="Ubuntu"/>
              <a:cs typeface="Ubuntu"/>
              <a:sym typeface="Ubuntu"/>
            </a:endParaRPr>
          </a:p>
          <a:p>
            <a:pPr marR="0" lvl="0" algn="l" rtl="0">
              <a:lnSpc>
                <a:spcPct val="100000"/>
              </a:lnSpc>
              <a:spcBef>
                <a:spcPts val="600"/>
              </a:spcBef>
              <a:spcAft>
                <a:spcPts val="0"/>
              </a:spcAft>
              <a:buNone/>
            </a:pPr>
            <a:endParaRPr sz="2000" dirty="0">
              <a:solidFill>
                <a:schemeClr val="tx2">
                  <a:lumMod val="90000"/>
                </a:schemeClr>
              </a:solidFill>
              <a:latin typeface="Ubuntu"/>
              <a:ea typeface="Ubuntu"/>
              <a:cs typeface="Ubuntu"/>
              <a:sym typeface="Ubuntu"/>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5307</TotalTime>
  <Words>2951</Words>
  <Application>Microsoft Office PowerPoint</Application>
  <PresentationFormat>Affichage à l'écran (4:3)</PresentationFormat>
  <Paragraphs>317</Paragraphs>
  <Slides>20</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Georgia</vt:lpstr>
      <vt:lpstr>Symbol</vt:lpstr>
      <vt:lpstr>Ubuntu</vt:lpstr>
      <vt:lpstr>simple-light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Cindy</dc:creator>
  <cp:lastModifiedBy>Cindy</cp:lastModifiedBy>
  <cp:revision>80</cp:revision>
  <dcterms:modified xsi:type="dcterms:W3CDTF">2015-02-02T10:35:17Z</dcterms:modified>
</cp:coreProperties>
</file>