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notesMasterIdLst>
    <p:notesMasterId r:id="rId19"/>
  </p:notesMasterIdLst>
  <p:sldIdLst>
    <p:sldId id="256" r:id="rId2"/>
    <p:sldId id="259" r:id="rId3"/>
    <p:sldId id="274" r:id="rId4"/>
    <p:sldId id="264" r:id="rId5"/>
    <p:sldId id="265" r:id="rId6"/>
    <p:sldId id="276" r:id="rId7"/>
    <p:sldId id="277" r:id="rId8"/>
    <p:sldId id="278" r:id="rId9"/>
    <p:sldId id="266" r:id="rId10"/>
    <p:sldId id="267" r:id="rId11"/>
    <p:sldId id="273" r:id="rId12"/>
    <p:sldId id="270" r:id="rId13"/>
    <p:sldId id="268" r:id="rId14"/>
    <p:sldId id="260" r:id="rId15"/>
    <p:sldId id="263" r:id="rId16"/>
    <p:sldId id="27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ndy" initials="C" lastIdx="4" clrIdx="0">
    <p:extLst>
      <p:ext uri="{19B8F6BF-5375-455C-9EA6-DF929625EA0E}">
        <p15:presenceInfo xmlns:p15="http://schemas.microsoft.com/office/powerpoint/2012/main" userId="Cin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0862" autoAdjust="0"/>
  </p:normalViewPr>
  <p:slideViewPr>
    <p:cSldViewPr snapToGrid="0">
      <p:cViewPr varScale="1">
        <p:scale>
          <a:sx n="45" d="100"/>
          <a:sy n="45"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F841D-3E72-4BAA-8A6F-CA2FE287DCB9}" type="datetimeFigureOut">
              <a:rPr lang="fr-FR" smtClean="0"/>
              <a:t>22/06/2015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05650-087B-46C6-BC0B-5B2C319F400F}" type="slidenum">
              <a:rPr lang="fr-FR" smtClean="0"/>
              <a:t>‹N°›</a:t>
            </a:fld>
            <a:endParaRPr lang="fr-FR"/>
          </a:p>
        </p:txBody>
      </p:sp>
    </p:spTree>
    <p:extLst>
      <p:ext uri="{BB962C8B-B14F-4D97-AF65-F5344CB8AC3E}">
        <p14:creationId xmlns:p14="http://schemas.microsoft.com/office/powerpoint/2010/main" val="211037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Symbol" panose="05050102010706020507" pitchFamily="18" charset="2"/>
              <a:buChar char="Þ"/>
            </a:pPr>
            <a:r>
              <a:rPr lang="fr-FR" dirty="0" smtClean="0"/>
              <a:t>Je suis …</a:t>
            </a:r>
          </a:p>
          <a:p>
            <a:pPr marL="171450" indent="-171450">
              <a:buFont typeface="Symbol" panose="05050102010706020507" pitchFamily="18" charset="2"/>
              <a:buChar char="Þ"/>
            </a:pPr>
            <a:r>
              <a:rPr lang="fr-FR" dirty="0" smtClean="0"/>
              <a:t>Stage au CERV</a:t>
            </a:r>
          </a:p>
          <a:p>
            <a:pPr marL="171450" indent="-171450">
              <a:buFont typeface="Symbol" panose="05050102010706020507" pitchFamily="18" charset="2"/>
              <a:buChar char="Þ"/>
            </a:pPr>
            <a:r>
              <a:rPr lang="fr-FR" dirty="0" smtClean="0"/>
              <a:t>En partenaria</a:t>
            </a:r>
            <a:r>
              <a:rPr lang="fr-FR" baseline="0" dirty="0" smtClean="0"/>
              <a:t>t avec Hôpital de </a:t>
            </a:r>
            <a:r>
              <a:rPr lang="fr-FR" baseline="0" dirty="0" err="1" smtClean="0"/>
              <a:t>Bohars</a:t>
            </a:r>
            <a:r>
              <a:rPr lang="fr-FR" baseline="0" dirty="0" smtClean="0"/>
              <a:t> du CHU, … &amp; ….</a:t>
            </a:r>
            <a:endParaRPr lang="fr-FR" dirty="0" smtClean="0"/>
          </a:p>
          <a:p>
            <a:pPr marL="171450" indent="-171450">
              <a:buFont typeface="Symbol" panose="05050102010706020507" pitchFamily="18" charset="2"/>
              <a:buChar char="Þ"/>
            </a:pPr>
            <a:r>
              <a:rPr lang="fr-FR" dirty="0" smtClean="0"/>
              <a:t>Le titre du stage est « </a:t>
            </a:r>
            <a:r>
              <a:rPr lang="fr-FR" dirty="0" err="1" smtClean="0"/>
              <a:t>Therapeutic</a:t>
            </a:r>
            <a:r>
              <a:rPr lang="fr-FR" dirty="0" smtClean="0"/>
              <a:t> …. </a:t>
            </a:r>
            <a:r>
              <a:rPr lang="fr-FR" dirty="0" smtClean="0"/>
              <a:t>»</a:t>
            </a:r>
          </a:p>
          <a:p>
            <a:pPr marL="171450" indent="-171450">
              <a:buFont typeface="Symbol" panose="05050102010706020507" pitchFamily="18" charset="2"/>
              <a:buChar char="Þ"/>
            </a:pPr>
            <a:r>
              <a:rPr lang="fr-FR" baseline="0" dirty="0" smtClean="0"/>
              <a:t>J’ai travaillé sur l’élaboration d’un SG qui pourra être utilisé par l’</a:t>
            </a:r>
            <a:r>
              <a:rPr lang="fr-FR" baseline="0" dirty="0" err="1" smtClean="0"/>
              <a:t>hopital</a:t>
            </a:r>
            <a:r>
              <a:rPr lang="fr-FR" baseline="0" dirty="0" smtClean="0"/>
              <a:t> de </a:t>
            </a:r>
            <a:r>
              <a:rPr lang="fr-FR" baseline="0" dirty="0" err="1" smtClean="0"/>
              <a:t>bohars</a:t>
            </a:r>
            <a:r>
              <a:rPr lang="fr-FR" baseline="0" dirty="0" smtClean="0"/>
              <a:t> en complément de traitement de la schizophrénie. </a:t>
            </a:r>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1</a:t>
            </a:fld>
            <a:endParaRPr lang="fr-FR"/>
          </a:p>
        </p:txBody>
      </p:sp>
    </p:spTree>
    <p:extLst>
      <p:ext uri="{BB962C8B-B14F-4D97-AF65-F5344CB8AC3E}">
        <p14:creationId xmlns:p14="http://schemas.microsoft.com/office/powerpoint/2010/main" val="124711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Dans le contexte de nos travaux, il nous semble pertinent d’identifier les émotions selon la classification proposée par </a:t>
            </a:r>
            <a:r>
              <a:rPr lang="fr-FR" sz="1200" b="0" i="0" u="none" strike="noStrike" kern="1200" baseline="0" dirty="0" err="1" smtClean="0">
                <a:solidFill>
                  <a:schemeClr val="tx1"/>
                </a:solidFill>
                <a:latin typeface="+mn-lt"/>
                <a:ea typeface="+mn-ea"/>
                <a:cs typeface="+mn-cs"/>
              </a:rPr>
              <a:t>Ekman</a:t>
            </a:r>
            <a:r>
              <a:rPr lang="fr-FR" sz="1200" b="0" i="0" u="none" strike="noStrike" kern="1200" baseline="0" dirty="0" smtClean="0">
                <a:solidFill>
                  <a:schemeClr val="tx1"/>
                </a:solidFill>
                <a:latin typeface="+mn-lt"/>
                <a:ea typeface="+mn-ea"/>
                <a:cs typeface="+mn-cs"/>
              </a:rPr>
              <a:t> et Friesen [58] (joie, colère, surprise, dégoût, peur, et tristesse). </a:t>
            </a:r>
          </a:p>
          <a:p>
            <a:pPr marL="171450" indent="-171450">
              <a:buFont typeface="Symbol" panose="05050102010706020507" pitchFamily="18" charset="2"/>
              <a:buChar char="Þ"/>
            </a:pPr>
            <a:r>
              <a:rPr lang="fr-FR" sz="1200" b="0" i="0" u="none" strike="noStrike" kern="1200" baseline="0" dirty="0" smtClean="0">
                <a:solidFill>
                  <a:schemeClr val="tx1"/>
                </a:solidFill>
                <a:effectLst/>
                <a:latin typeface="+mn-lt"/>
                <a:ea typeface="+mn-ea"/>
                <a:cs typeface="+mn-cs"/>
              </a:rPr>
              <a:t>Grace au </a:t>
            </a:r>
            <a:r>
              <a:rPr lang="fr-FR" sz="1200" b="0" i="0" u="none" strike="noStrike" kern="1200" baseline="0" dirty="0" err="1" smtClean="0">
                <a:solidFill>
                  <a:schemeClr val="tx1"/>
                </a:solidFill>
                <a:effectLst/>
                <a:latin typeface="+mn-lt"/>
                <a:ea typeface="+mn-ea"/>
                <a:cs typeface="+mn-cs"/>
              </a:rPr>
              <a:t>sdk</a:t>
            </a:r>
            <a:r>
              <a:rPr lang="fr-FR" sz="1200" b="0" i="0" u="none" strike="noStrike" kern="1200" baseline="0" dirty="0" smtClean="0">
                <a:solidFill>
                  <a:schemeClr val="tx1"/>
                </a:solidFill>
                <a:effectLst/>
                <a:latin typeface="+mn-lt"/>
                <a:ea typeface="+mn-ea"/>
                <a:cs typeface="+mn-cs"/>
              </a:rPr>
              <a:t> de </a:t>
            </a:r>
            <a:r>
              <a:rPr lang="fr-FR" sz="1200" b="0" i="0" u="none" strike="noStrike" kern="1200" baseline="0" dirty="0" err="1" smtClean="0">
                <a:solidFill>
                  <a:schemeClr val="tx1"/>
                </a:solidFill>
                <a:effectLst/>
                <a:latin typeface="+mn-lt"/>
                <a:ea typeface="+mn-ea"/>
                <a:cs typeface="+mn-cs"/>
              </a:rPr>
              <a:t>intel</a:t>
            </a:r>
            <a:r>
              <a:rPr lang="fr-FR" sz="1200" b="0" i="0" u="none" strike="noStrike" kern="1200" baseline="0" dirty="0" smtClean="0">
                <a:solidFill>
                  <a:schemeClr val="tx1"/>
                </a:solidFill>
                <a:effectLst/>
                <a:latin typeface="+mn-lt"/>
                <a:ea typeface="+mn-ea"/>
                <a:cs typeface="+mn-cs"/>
              </a:rPr>
              <a:t> on peut traiter l’image de la caméra et avoir l’intensité de chaque émotions qui se trouve dans l’expression facial. </a:t>
            </a:r>
          </a:p>
          <a:p>
            <a:pPr marL="171450" indent="-171450">
              <a:buFont typeface="Symbol" panose="05050102010706020507" pitchFamily="18" charset="2"/>
              <a:buChar char="Þ"/>
            </a:pPr>
            <a:r>
              <a:rPr lang="fr-FR" sz="1200" b="0" i="0" u="none" strike="noStrike" kern="1200" baseline="0" dirty="0" smtClean="0">
                <a:solidFill>
                  <a:schemeClr val="tx1"/>
                </a:solidFill>
                <a:effectLst/>
                <a:latin typeface="+mn-lt"/>
                <a:ea typeface="+mn-ea"/>
                <a:cs typeface="+mn-cs"/>
              </a:rPr>
              <a:t>C’est assez complexe alors on a voulu réduire et nombres d’émotions et donc avec les psy on a réduit à 3 (les 3 qu’ils ont jugé prioritaires) </a:t>
            </a:r>
          </a:p>
          <a:p>
            <a:pPr marL="171450" indent="-171450">
              <a:buFont typeface="Symbol" panose="05050102010706020507" pitchFamily="18" charset="2"/>
              <a:buChar char="Þ"/>
            </a:pPr>
            <a:r>
              <a:rPr lang="fr-FR" sz="1200" b="0" i="0" kern="1200" baseline="0" dirty="0" smtClean="0">
                <a:solidFill>
                  <a:schemeClr val="tx1"/>
                </a:solidFill>
                <a:effectLst/>
                <a:latin typeface="+mn-lt"/>
                <a:ea typeface="+mn-ea"/>
                <a:cs typeface="+mn-cs"/>
              </a:rPr>
              <a:t>Comme </a:t>
            </a:r>
            <a:r>
              <a:rPr lang="fr-FR" sz="1200" b="0" i="0" kern="1200" baseline="0" dirty="0" smtClean="0">
                <a:solidFill>
                  <a:schemeClr val="tx1"/>
                </a:solidFill>
                <a:effectLst/>
                <a:latin typeface="+mn-lt"/>
                <a:ea typeface="+mn-ea"/>
                <a:cs typeface="+mn-cs"/>
              </a:rPr>
              <a:t>les patients on du mal a exprimer leur émotions et qu’ils sont souvent très neutre on a ajouter neutre (en dessous d’un seuil</a:t>
            </a:r>
            <a:r>
              <a:rPr lang="fr-FR" sz="1200" b="0" i="0" kern="1200" baseline="0" dirty="0" smtClean="0">
                <a:solidFill>
                  <a:schemeClr val="tx1"/>
                </a:solidFill>
                <a:effectLst/>
                <a:latin typeface="+mn-lt"/>
                <a:ea typeface="+mn-ea"/>
                <a:cs typeface="+mn-cs"/>
              </a:rPr>
              <a:t>) </a:t>
            </a:r>
            <a:endParaRPr lang="fr-FR" sz="1200" b="0" i="0" kern="1200" baseline="0" dirty="0" smtClean="0">
              <a:solidFill>
                <a:schemeClr val="tx1"/>
              </a:solidFill>
              <a:effectLst/>
              <a:latin typeface="+mn-lt"/>
              <a:ea typeface="+mn-ea"/>
              <a:cs typeface="+mn-cs"/>
            </a:endParaRPr>
          </a:p>
          <a:p>
            <a:endParaRPr lang="fr-FR" sz="1200" b="0" i="0" kern="1200" dirty="0" smtClean="0">
              <a:solidFill>
                <a:schemeClr val="tx1"/>
              </a:solidFill>
              <a:effectLst/>
              <a:latin typeface="+mn-lt"/>
              <a:ea typeface="+mn-ea"/>
              <a:cs typeface="+mn-cs"/>
            </a:endParaRPr>
          </a:p>
          <a:p>
            <a:endParaRPr lang="fr-FR" sz="1200" b="0" i="0" kern="1200" dirty="0" smtClean="0">
              <a:solidFill>
                <a:schemeClr val="tx1"/>
              </a:solidFill>
              <a:effectLst/>
              <a:latin typeface="+mn-lt"/>
              <a:ea typeface="+mn-ea"/>
              <a:cs typeface="+mn-cs"/>
            </a:endParaRPr>
          </a:p>
          <a:p>
            <a:endParaRPr lang="fr-FR" sz="1200" b="0" i="0" kern="1200" dirty="0" smtClean="0">
              <a:solidFill>
                <a:schemeClr val="tx1"/>
              </a:solidFill>
              <a:effectLst/>
              <a:latin typeface="+mn-lt"/>
              <a:ea typeface="+mn-ea"/>
              <a:cs typeface="+mn-cs"/>
            </a:endParaRPr>
          </a:p>
          <a:p>
            <a:r>
              <a:rPr lang="fr-FR" sz="1200" b="0" i="1" kern="1200" dirty="0" smtClean="0">
                <a:solidFill>
                  <a:schemeClr val="tx1"/>
                </a:solidFill>
                <a:effectLst/>
                <a:latin typeface="+mn-lt"/>
                <a:ea typeface="+mn-ea"/>
                <a:cs typeface="+mn-cs"/>
              </a:rPr>
              <a:t>Notes</a:t>
            </a:r>
            <a:r>
              <a:rPr lang="fr-FR" sz="1200" b="0" i="0" kern="1200" dirty="0" smtClean="0">
                <a:solidFill>
                  <a:schemeClr val="tx1"/>
                </a:solidFill>
                <a:effectLst/>
                <a:latin typeface="+mn-lt"/>
                <a:ea typeface="+mn-ea"/>
                <a:cs typeface="+mn-cs"/>
              </a:rPr>
              <a:t>: </a:t>
            </a:r>
          </a:p>
          <a:p>
            <a:r>
              <a:rPr lang="fr-FR" sz="1200" b="0" i="0" u="none" strike="noStrike" kern="1200" dirty="0" smtClean="0">
                <a:solidFill>
                  <a:schemeClr val="tx1"/>
                </a:solidFill>
                <a:effectLst/>
                <a:latin typeface="+mn-lt"/>
                <a:ea typeface="+mn-ea"/>
                <a:cs typeface="+mn-cs"/>
              </a:rPr>
              <a:t>(</a:t>
            </a:r>
            <a:r>
              <a:rPr lang="fr-FR" sz="1200" b="0" i="0" u="none" strike="noStrike" kern="1200" dirty="0" smtClean="0">
                <a:solidFill>
                  <a:schemeClr val="tx1"/>
                </a:solidFill>
                <a:effectLst/>
                <a:latin typeface="+mn-lt"/>
                <a:ea typeface="+mn-ea"/>
                <a:cs typeface="+mn-cs"/>
              </a:rPr>
              <a:t>Intel : +mépris)</a:t>
            </a:r>
            <a:endParaRPr lang="fr-FR" sz="1200" b="0" i="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10</a:t>
            </a:fld>
            <a:endParaRPr lang="fr-FR"/>
          </a:p>
        </p:txBody>
      </p:sp>
    </p:spTree>
    <p:extLst>
      <p:ext uri="{BB962C8B-B14F-4D97-AF65-F5344CB8AC3E}">
        <p14:creationId xmlns:p14="http://schemas.microsoft.com/office/powerpoint/2010/main" val="3231423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dirty="0" err="1" smtClean="0"/>
              <a:t>TeLLer</a:t>
            </a:r>
            <a:r>
              <a:rPr lang="fr-FR" sz="1200" baseline="0" dirty="0" smtClean="0"/>
              <a:t> permet de lire un fichier source qui contient les formules de LL comme je l’ai montré avant alors je met un petit rappel, donc le seul changement dans le fichier c’est qu’on a mis une étoile pour la conjonction multiplicative et -@ pour l’implication linéaire</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Et il permet de proposer une liste d’actions réalisables en fonction des ressources présentes dans l’environnement.</a:t>
            </a:r>
            <a:endParaRPr lang="fr-FR" sz="1200" dirty="0" smtClean="0"/>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sz="1200" dirty="0" smtClean="0"/>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Pour pouvoir rendre le system interactif, on a du modifier </a:t>
            </a:r>
            <a:r>
              <a:rPr lang="fr-FR" sz="1200" baseline="0" dirty="0" err="1" smtClean="0"/>
              <a:t>TeLLer</a:t>
            </a:r>
            <a:endParaRPr lang="fr-FR" sz="1200" dirty="0" smtClean="0"/>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sz="1200" dirty="0" smtClean="0"/>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dirty="0" smtClean="0"/>
              <a:t>Comme</a:t>
            </a:r>
            <a:r>
              <a:rPr lang="fr-FR" sz="1200" baseline="0" dirty="0" smtClean="0"/>
              <a:t> </a:t>
            </a:r>
            <a:r>
              <a:rPr lang="fr-FR" sz="1200" baseline="0" dirty="0" smtClean="0"/>
              <a:t>on récupère l’émotion exprimée par le patient et qu’on veut que le dialogue évolue en fonction de celle la, il faut qu’elle soit présente dans l’environnement. Du coup + et – command nécessaires</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D’un point de vu thérapeutique on a jugé </a:t>
            </a:r>
            <a:r>
              <a:rPr lang="fr-FR" sz="1200" baseline="0" dirty="0" err="1" smtClean="0"/>
              <a:t>interessant</a:t>
            </a:r>
            <a:r>
              <a:rPr lang="fr-FR" sz="1200" baseline="0" dirty="0" smtClean="0"/>
              <a:t> d’offrir au patient l’opportunité de revenir en arrière et de tester différents comportements, pour cela on a du ajouter 2 commandes :</a:t>
            </a:r>
          </a:p>
          <a:p>
            <a:pPr marL="628650" marR="0" lvl="1"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Une permettant d’afficher les différents choix que le patient a rencontré lors du jeu</a:t>
            </a:r>
          </a:p>
          <a:p>
            <a:pPr marL="628650" marR="0" lvl="1"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Une autre permettant de retourner à un choix en </a:t>
            </a:r>
            <a:r>
              <a:rPr lang="fr-FR" sz="1200" baseline="0" dirty="0" err="1" smtClean="0"/>
              <a:t>particuler</a:t>
            </a:r>
            <a:r>
              <a:rPr lang="fr-FR" sz="1200" baseline="0" dirty="0" smtClean="0"/>
              <a:t>.</a:t>
            </a:r>
            <a:endParaRPr lang="fr-FR" sz="1200" baseline="0" dirty="0" smtClean="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11</a:t>
            </a:fld>
            <a:endParaRPr lang="fr-FR"/>
          </a:p>
        </p:txBody>
      </p:sp>
    </p:spTree>
    <p:extLst>
      <p:ext uri="{BB962C8B-B14F-4D97-AF65-F5344CB8AC3E}">
        <p14:creationId xmlns:p14="http://schemas.microsoft.com/office/powerpoint/2010/main" val="3352968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0" i="0" kern="1200" baseline="0" dirty="0" smtClean="0">
                <a:solidFill>
                  <a:schemeClr val="tx1"/>
                </a:solidFill>
                <a:effectLst/>
                <a:latin typeface="+mn-lt"/>
                <a:ea typeface="+mn-ea"/>
                <a:cs typeface="+mn-cs"/>
              </a:rPr>
              <a:t>Gère </a:t>
            </a:r>
            <a:r>
              <a:rPr lang="fr-FR" sz="1200" b="0" i="0" kern="1200" baseline="0" dirty="0" smtClean="0">
                <a:solidFill>
                  <a:schemeClr val="tx1"/>
                </a:solidFill>
                <a:effectLst/>
                <a:latin typeface="+mn-lt"/>
                <a:ea typeface="+mn-ea"/>
                <a:cs typeface="+mn-cs"/>
              </a:rPr>
              <a:t>la synthèse vocale et la synchronisation labiale</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0" i="0" u="none" strike="noStrike" kern="1200" baseline="0" dirty="0" smtClean="0">
                <a:solidFill>
                  <a:schemeClr val="tx1"/>
                </a:solidFill>
                <a:effectLst/>
                <a:latin typeface="+mn-lt"/>
                <a:ea typeface="+mn-ea"/>
                <a:cs typeface="+mn-cs"/>
              </a:rPr>
              <a:t>Permet de contrôler les émotions basés sur le </a:t>
            </a:r>
            <a:r>
              <a:rPr lang="en-US" sz="1200" b="0" i="0" u="none" strike="noStrike" kern="1200" baseline="0" dirty="0" smtClean="0">
                <a:solidFill>
                  <a:schemeClr val="tx1"/>
                </a:solidFill>
                <a:latin typeface="+mn-lt"/>
                <a:ea typeface="+mn-ea"/>
                <a:cs typeface="+mn-cs"/>
              </a:rPr>
              <a:t>Emotional FACS qui </a:t>
            </a:r>
            <a:r>
              <a:rPr lang="fr-FR" sz="1200" b="0" i="0" u="none" strike="noStrike" kern="1200" baseline="0" noProof="0" dirty="0" smtClean="0">
                <a:solidFill>
                  <a:schemeClr val="tx1"/>
                </a:solidFill>
                <a:latin typeface="+mn-lt"/>
                <a:ea typeface="+mn-ea"/>
                <a:cs typeface="+mn-cs"/>
              </a:rPr>
              <a:t>fourni</a:t>
            </a:r>
            <a:r>
              <a:rPr lang="en-US" sz="1200" b="0" i="0" u="none" strike="noStrike" kern="1200" baseline="0" dirty="0" smtClean="0">
                <a:solidFill>
                  <a:schemeClr val="tx1"/>
                </a:solidFill>
                <a:latin typeface="+mn-lt"/>
                <a:ea typeface="+mn-ea"/>
                <a:cs typeface="+mn-cs"/>
              </a:rPr>
              <a:t> </a:t>
            </a:r>
            <a:r>
              <a:rPr lang="fr-FR" sz="1200" b="0" i="0" u="none" strike="noStrike" kern="1200" baseline="0" noProof="0" dirty="0" smtClean="0">
                <a:solidFill>
                  <a:schemeClr val="tx1"/>
                </a:solidFill>
                <a:latin typeface="+mn-lt"/>
                <a:ea typeface="+mn-ea"/>
                <a:cs typeface="+mn-cs"/>
              </a:rPr>
              <a:t>un ensemble de AU qui correspondent aux émotions universelles identifiées par </a:t>
            </a:r>
            <a:r>
              <a:rPr lang="fr-FR" sz="1200" b="0" i="0" u="none" strike="noStrike" kern="1200" baseline="0" noProof="0" dirty="0" err="1" smtClean="0">
                <a:solidFill>
                  <a:schemeClr val="tx1"/>
                </a:solidFill>
                <a:latin typeface="+mn-lt"/>
                <a:ea typeface="+mn-ea"/>
                <a:cs typeface="+mn-cs"/>
              </a:rPr>
              <a:t>Ekman</a:t>
            </a:r>
            <a:r>
              <a:rPr lang="fr-FR" sz="1200" b="0" i="0" u="none" strike="noStrike" kern="1200" baseline="0" noProof="0" dirty="0" smtClean="0">
                <a:solidFill>
                  <a:schemeClr val="tx1"/>
                </a:solidFill>
                <a:latin typeface="+mn-lt"/>
                <a:ea typeface="+mn-ea"/>
                <a:cs typeface="+mn-cs"/>
              </a:rPr>
              <a:t>. </a:t>
            </a:r>
            <a:r>
              <a:rPr lang="fr-FR" sz="1200" b="0" i="0" kern="1200" baseline="0" dirty="0" smtClean="0">
                <a:solidFill>
                  <a:schemeClr val="tx1"/>
                </a:solidFill>
                <a:effectLst/>
                <a:latin typeface="+mn-lt"/>
                <a:ea typeface="+mn-ea"/>
                <a:cs typeface="+mn-cs"/>
              </a:rPr>
              <a:t>( </a:t>
            </a:r>
            <a:r>
              <a:rPr lang="fr-FR" sz="1200" b="0" i="0" kern="1200" baseline="0" dirty="0" err="1" smtClean="0">
                <a:solidFill>
                  <a:schemeClr val="tx1"/>
                </a:solidFill>
                <a:effectLst/>
                <a:latin typeface="+mn-lt"/>
                <a:ea typeface="+mn-ea"/>
                <a:cs typeface="+mn-cs"/>
              </a:rPr>
              <a:t>Ekman</a:t>
            </a:r>
            <a:r>
              <a:rPr lang="fr-FR" sz="1200" b="0" i="0" kern="1200" baseline="0" dirty="0" smtClean="0">
                <a:solidFill>
                  <a:schemeClr val="tx1"/>
                </a:solidFill>
                <a:effectLst/>
                <a:latin typeface="+mn-lt"/>
                <a:ea typeface="+mn-ea"/>
                <a:cs typeface="+mn-cs"/>
              </a:rPr>
              <a:t> a définit </a:t>
            </a:r>
            <a:r>
              <a:rPr lang="fr-FR" sz="1200" b="0" i="0" kern="1200" dirty="0" smtClean="0">
                <a:solidFill>
                  <a:schemeClr val="tx1"/>
                </a:solidFill>
                <a:effectLst/>
                <a:latin typeface="+mn-lt"/>
                <a:ea typeface="+mn-ea"/>
                <a:cs typeface="+mn-cs"/>
              </a:rPr>
              <a:t>46 unités d'action pour le visage (AUS) qui</a:t>
            </a:r>
            <a:r>
              <a:rPr lang="fr-FR" sz="1200" b="0" i="0" kern="1200" baseline="0" dirty="0" smtClean="0">
                <a:solidFill>
                  <a:schemeClr val="tx1"/>
                </a:solidFill>
                <a:effectLst/>
                <a:latin typeface="+mn-lt"/>
                <a:ea typeface="+mn-ea"/>
                <a:cs typeface="+mn-cs"/>
              </a:rPr>
              <a:t> représentent le</a:t>
            </a:r>
            <a:r>
              <a:rPr lang="fr-FR" sz="1200" b="0" i="0" kern="1200" dirty="0" smtClean="0">
                <a:solidFill>
                  <a:schemeClr val="tx1"/>
                </a:solidFill>
                <a:effectLst/>
                <a:latin typeface="+mn-lt"/>
                <a:ea typeface="+mn-ea"/>
                <a:cs typeface="+mn-cs"/>
              </a:rPr>
              <a:t>s mouvements des muscles faciaux. Chaque expression peut être représentée comme une combinaison d'une ou plusieurs UA. ) </a:t>
            </a:r>
            <a:endParaRPr lang="fr-FR" sz="1200" b="0" i="0" u="none" strike="noStrike" kern="1200" baseline="0" noProof="0" dirty="0" smtClean="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200" b="0" i="0" u="none" strike="noStrike" kern="1200" baseline="0" dirty="0" smtClean="0">
                <a:solidFill>
                  <a:schemeClr val="tx1"/>
                </a:solidFill>
                <a:latin typeface="+mn-lt"/>
                <a:ea typeface="+mn-ea"/>
                <a:cs typeface="+mn-cs"/>
              </a:rPr>
              <a:t>Ca </a:t>
            </a:r>
            <a:r>
              <a:rPr lang="fr-FR" sz="1200" b="0" i="0" u="none" strike="noStrike" kern="1200" baseline="0" noProof="0" dirty="0" smtClean="0">
                <a:solidFill>
                  <a:schemeClr val="tx1"/>
                </a:solidFill>
                <a:latin typeface="+mn-lt"/>
                <a:ea typeface="+mn-ea"/>
                <a:cs typeface="+mn-cs"/>
              </a:rPr>
              <a:t>facilite</a:t>
            </a:r>
            <a:r>
              <a:rPr lang="en-US" sz="1200" b="0" i="0" u="none" strike="noStrike" kern="1200" baseline="0" dirty="0" smtClean="0">
                <a:solidFill>
                  <a:schemeClr val="tx1"/>
                </a:solidFill>
                <a:latin typeface="+mn-lt"/>
                <a:ea typeface="+mn-ea"/>
                <a:cs typeface="+mn-cs"/>
              </a:rPr>
              <a:t> </a:t>
            </a:r>
            <a:r>
              <a:rPr lang="fr-FR" sz="1200" b="0" i="0" u="none" strike="noStrike" kern="1200" baseline="0" noProof="0" dirty="0" smtClean="0">
                <a:solidFill>
                  <a:schemeClr val="tx1"/>
                </a:solidFill>
                <a:latin typeface="+mn-lt"/>
                <a:ea typeface="+mn-ea"/>
                <a:cs typeface="+mn-cs"/>
              </a:rPr>
              <a:t>énormément l’animation de l’ACA parce que grâce à ça on a pas à s’inquiéter de savoir quels AU bouger et avec quelle intensité, on utilise simplement les fonctions prédéfinies.   </a:t>
            </a:r>
            <a:endParaRPr lang="fr-FR" noProof="0" dirty="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12</a:t>
            </a:fld>
            <a:endParaRPr lang="fr-FR"/>
          </a:p>
        </p:txBody>
      </p:sp>
    </p:spTree>
    <p:extLst>
      <p:ext uri="{BB962C8B-B14F-4D97-AF65-F5344CB8AC3E}">
        <p14:creationId xmlns:p14="http://schemas.microsoft.com/office/powerpoint/2010/main" val="311776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Symbol" panose="05050102010706020507" pitchFamily="18" charset="2"/>
              <a:buChar char="Þ"/>
            </a:pPr>
            <a:r>
              <a:rPr lang="fr-FR" dirty="0" smtClean="0"/>
              <a:t>Dire que y’a 3 modules</a:t>
            </a:r>
          </a:p>
          <a:p>
            <a:pPr marL="171450" indent="-171450">
              <a:buFont typeface="Symbol" panose="05050102010706020507" pitchFamily="18" charset="2"/>
              <a:buChar char="Þ"/>
            </a:pPr>
            <a:r>
              <a:rPr lang="fr-FR" dirty="0" smtClean="0"/>
              <a:t>Les 2 premiers permettent d’entrainer le</a:t>
            </a:r>
            <a:r>
              <a:rPr lang="fr-FR" baseline="0" dirty="0" smtClean="0"/>
              <a:t> patient à reconnaitre les expressions faciales mais aussi à prendre ne main le programme</a:t>
            </a:r>
          </a:p>
          <a:p>
            <a:pPr marL="171450" indent="-171450">
              <a:buFont typeface="Symbol" panose="05050102010706020507" pitchFamily="18" charset="2"/>
              <a:buChar char="Þ"/>
            </a:pPr>
            <a:r>
              <a:rPr lang="fr-FR" baseline="0" dirty="0" smtClean="0"/>
              <a:t>Seulement </a:t>
            </a:r>
            <a:r>
              <a:rPr lang="fr-FR" baseline="0" dirty="0" smtClean="0"/>
              <a:t>le 3</a:t>
            </a:r>
            <a:r>
              <a:rPr lang="fr-FR" baseline="30000" dirty="0" smtClean="0"/>
              <a:t>ème</a:t>
            </a:r>
            <a:r>
              <a:rPr lang="fr-FR" baseline="0" dirty="0" smtClean="0"/>
              <a:t> module utilise le système de génération narrative et de reconnaissance </a:t>
            </a:r>
            <a:r>
              <a:rPr lang="fr-FR" baseline="0" dirty="0" smtClean="0"/>
              <a:t>faciale</a:t>
            </a:r>
          </a:p>
          <a:p>
            <a:pPr marL="171450" indent="-171450">
              <a:buFont typeface="Symbol" panose="05050102010706020507" pitchFamily="18" charset="2"/>
              <a:buChar char="Þ"/>
            </a:pPr>
            <a:endParaRPr lang="fr-FR" baseline="0" dirty="0" smtClean="0"/>
          </a:p>
          <a:p>
            <a:pPr marL="171450" indent="-171450">
              <a:buFont typeface="Symbol" panose="05050102010706020507" pitchFamily="18" charset="2"/>
              <a:buChar char="Þ"/>
            </a:pPr>
            <a:r>
              <a:rPr lang="fr-FR" baseline="0" dirty="0" smtClean="0"/>
              <a:t>Dire ce que je coche quand je coche parce qu’ils peuvent pas lire</a:t>
            </a:r>
          </a:p>
          <a:p>
            <a:pPr marL="171450" indent="-171450">
              <a:buFont typeface="Symbol" panose="05050102010706020507" pitchFamily="18" charset="2"/>
              <a:buChar char="Þ"/>
            </a:pPr>
            <a:r>
              <a:rPr lang="fr-FR" baseline="0" dirty="0" smtClean="0"/>
              <a:t>Relancer et faire la même chose avec une autre expression pour voir que ca changer</a:t>
            </a:r>
          </a:p>
          <a:p>
            <a:pPr marL="171450" indent="-171450">
              <a:buFont typeface="Symbol" panose="05050102010706020507" pitchFamily="18" charset="2"/>
              <a:buChar char="Þ"/>
            </a:pPr>
            <a:endParaRPr lang="fr-FR" dirty="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13</a:t>
            </a:fld>
            <a:endParaRPr lang="fr-FR"/>
          </a:p>
        </p:txBody>
      </p:sp>
    </p:spTree>
    <p:extLst>
      <p:ext uri="{BB962C8B-B14F-4D97-AF65-F5344CB8AC3E}">
        <p14:creationId xmlns:p14="http://schemas.microsoft.com/office/powerpoint/2010/main" val="2237931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Symbol" panose="05050102010706020507" pitchFamily="18" charset="2"/>
              <a:buChar char="Þ"/>
            </a:pPr>
            <a:r>
              <a:rPr lang="fr-FR" dirty="0" smtClean="0"/>
              <a:t>Technique :</a:t>
            </a:r>
            <a:r>
              <a:rPr lang="fr-FR" baseline="0" dirty="0" smtClean="0"/>
              <a:t> on a un système dans </a:t>
            </a:r>
            <a:r>
              <a:rPr lang="fr-FR" baseline="0" dirty="0" err="1" smtClean="0"/>
              <a:t>TeLLer</a:t>
            </a:r>
            <a:r>
              <a:rPr lang="fr-FR" baseline="0" dirty="0" smtClean="0"/>
              <a:t> qui permet de calculer le nombre de dialogues possibles et ca nous permettra de vérifier la variabilité du dialogue. On fera l’évaluation dès que l’on aura apporté les modifications pour les émotions.</a:t>
            </a:r>
          </a:p>
          <a:p>
            <a:pPr marL="171450" indent="-171450">
              <a:buFont typeface="Symbol" panose="05050102010706020507" pitchFamily="18" charset="2"/>
              <a:buChar char="Þ"/>
            </a:pPr>
            <a:r>
              <a:rPr lang="fr-FR" baseline="0" dirty="0" smtClean="0"/>
              <a:t>Acceptabilité : on fera cette évaluation avec l’équipe psy</a:t>
            </a:r>
          </a:p>
          <a:p>
            <a:pPr marL="171450" indent="-171450">
              <a:buFont typeface="Symbol" panose="05050102010706020507" pitchFamily="18" charset="2"/>
              <a:buChar char="Þ"/>
            </a:pPr>
            <a:r>
              <a:rPr lang="fr-FR" dirty="0" smtClean="0"/>
              <a:t>Efficacité</a:t>
            </a:r>
            <a:r>
              <a:rPr lang="fr-FR" baseline="0" dirty="0" smtClean="0"/>
              <a:t> : les chercheurs de ce domaine étudient là question pour déterminer une méthode d’évaluation des outils de remédiation sociale. Ca sort du cadre de ce stage.</a:t>
            </a:r>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14</a:t>
            </a:fld>
            <a:endParaRPr lang="fr-FR"/>
          </a:p>
        </p:txBody>
      </p:sp>
    </p:spTree>
    <p:extLst>
      <p:ext uri="{BB962C8B-B14F-4D97-AF65-F5344CB8AC3E}">
        <p14:creationId xmlns:p14="http://schemas.microsoft.com/office/powerpoint/2010/main" val="57377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Symbol" panose="05050102010706020507" pitchFamily="18" charset="2"/>
              <a:buChar char="Þ"/>
            </a:pPr>
            <a:r>
              <a:rPr lang="fr-FR" dirty="0" smtClean="0"/>
              <a:t>La </a:t>
            </a:r>
            <a:r>
              <a:rPr lang="fr-FR" dirty="0" err="1" smtClean="0"/>
              <a:t>pbk</a:t>
            </a:r>
            <a:r>
              <a:rPr lang="fr-FR" dirty="0" smtClean="0"/>
              <a:t> était de voir si on pouvais</a:t>
            </a:r>
            <a:r>
              <a:rPr lang="fr-FR" baseline="0" dirty="0" smtClean="0"/>
              <a:t> utiliser un système de </a:t>
            </a:r>
            <a:r>
              <a:rPr lang="fr-FR" baseline="0" dirty="0" err="1" smtClean="0"/>
              <a:t>géné</a:t>
            </a:r>
            <a:r>
              <a:rPr lang="fr-FR" baseline="0" dirty="0" smtClean="0"/>
              <a:t> narra pour générer un dialogue qui soit interactif et qui gère autant le contenu verbal que les expressions des participants vu que c’est quelque dont les patients ont du mal. </a:t>
            </a:r>
          </a:p>
          <a:p>
            <a:pPr marL="171450" indent="-171450">
              <a:buFont typeface="Symbol" panose="05050102010706020507" pitchFamily="18" charset="2"/>
              <a:buChar char="Þ"/>
            </a:pPr>
            <a:r>
              <a:rPr lang="fr-FR" baseline="0" dirty="0" smtClean="0"/>
              <a:t>On a proposé une modélisation de </a:t>
            </a:r>
            <a:r>
              <a:rPr lang="fr-FR" baseline="0" dirty="0" err="1" smtClean="0"/>
              <a:t>dialoque</a:t>
            </a:r>
            <a:r>
              <a:rPr lang="fr-FR" baseline="0" dirty="0" smtClean="0"/>
              <a:t> sous forme de ressources en LL</a:t>
            </a:r>
          </a:p>
          <a:p>
            <a:pPr marL="628650" lvl="1" indent="-171450">
              <a:buFont typeface="Symbol" panose="05050102010706020507" pitchFamily="18" charset="2"/>
              <a:buChar char="Þ"/>
            </a:pPr>
            <a:r>
              <a:rPr lang="fr-FR" baseline="0" dirty="0" smtClean="0"/>
              <a:t>Modéliser un dialogue en terme de ressources tout en permettant une variabilité et de la cohérence</a:t>
            </a:r>
          </a:p>
          <a:p>
            <a:pPr marL="628650" lvl="1" indent="-171450">
              <a:buFont typeface="Symbol" panose="05050102010706020507" pitchFamily="18" charset="2"/>
              <a:buChar char="Þ"/>
            </a:pPr>
            <a:r>
              <a:rPr lang="fr-FR" baseline="0" dirty="0" smtClean="0"/>
              <a:t>On a proposé une solution mais on peut l’améliorer, on pense par exemple faire en sorte que l’</a:t>
            </a:r>
            <a:r>
              <a:rPr lang="fr-FR" baseline="0" dirty="0" err="1" smtClean="0"/>
              <a:t>emotion</a:t>
            </a:r>
            <a:r>
              <a:rPr lang="fr-FR" baseline="0" dirty="0" smtClean="0"/>
              <a:t> de l’aca soit une ressource et non pas définie dans l’action comme c’est en ce moment et ca produirait encore plus de variabilité</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baseline="0" dirty="0" smtClean="0"/>
              <a:t>On a fait évoluer l’outil </a:t>
            </a:r>
            <a:r>
              <a:rPr lang="fr-FR" baseline="0" dirty="0" err="1" smtClean="0"/>
              <a:t>TeLLer</a:t>
            </a:r>
            <a:r>
              <a:rPr lang="fr-FR" baseline="0" dirty="0" smtClean="0"/>
              <a:t> pour qu’il soit utilisable dans un tel système interactif</a:t>
            </a:r>
          </a:p>
          <a:p>
            <a:pPr marL="171450" indent="-171450">
              <a:buFont typeface="Symbol" panose="05050102010706020507" pitchFamily="18" charset="2"/>
              <a:buChar char="Þ"/>
            </a:pPr>
            <a:r>
              <a:rPr lang="fr-FR" dirty="0" smtClean="0"/>
              <a:t>Et on a pu utiliser notre</a:t>
            </a:r>
            <a:r>
              <a:rPr lang="fr-FR" baseline="0" dirty="0" smtClean="0"/>
              <a:t> travail pour un outil de </a:t>
            </a:r>
            <a:r>
              <a:rPr lang="fr-FR" baseline="0" dirty="0" err="1" smtClean="0"/>
              <a:t>remediation</a:t>
            </a:r>
            <a:r>
              <a:rPr lang="fr-FR" baseline="0" dirty="0" smtClean="0"/>
              <a:t> cognitive pour les personnes schizophrènes</a:t>
            </a:r>
          </a:p>
          <a:p>
            <a:pPr marL="628650" lvl="1" indent="-171450">
              <a:buFont typeface="Symbol" panose="05050102010706020507" pitchFamily="18" charset="2"/>
              <a:buChar char="Þ"/>
            </a:pPr>
            <a:r>
              <a:rPr lang="fr-FR" baseline="0" dirty="0" smtClean="0"/>
              <a:t>Pour </a:t>
            </a:r>
            <a:r>
              <a:rPr lang="fr-FR" baseline="0" dirty="0" err="1" smtClean="0"/>
              <a:t>améliorere</a:t>
            </a:r>
            <a:r>
              <a:rPr lang="fr-FR" baseline="0" dirty="0" smtClean="0"/>
              <a:t> l’outil on pense aussi ajouter des modules avec des niveaux de complexité progressif</a:t>
            </a:r>
          </a:p>
          <a:p>
            <a:pPr marL="628650" lvl="1" indent="-171450">
              <a:buFont typeface="Symbol" panose="05050102010706020507" pitchFamily="18" charset="2"/>
              <a:buChar char="Þ"/>
            </a:pPr>
            <a:r>
              <a:rPr lang="fr-FR" baseline="0" dirty="0" smtClean="0"/>
              <a:t>Transition des </a:t>
            </a:r>
            <a:r>
              <a:rPr lang="fr-FR" baseline="0" dirty="0" err="1" smtClean="0"/>
              <a:t>emotions</a:t>
            </a:r>
            <a:endParaRPr lang="fr-FR" baseline="0" dirty="0" smtClean="0"/>
          </a:p>
          <a:p>
            <a:pPr marL="628650" lvl="1" indent="-171450">
              <a:buFont typeface="Symbol" panose="05050102010706020507" pitchFamily="18" charset="2"/>
              <a:buChar char="Þ"/>
            </a:pPr>
            <a:endParaRPr lang="fr-FR" baseline="0" dirty="0" smtClean="0"/>
          </a:p>
          <a:p>
            <a:pPr marL="171450" lvl="0" indent="-171450">
              <a:buFont typeface="Symbol" panose="05050102010706020507" pitchFamily="18" charset="2"/>
              <a:buChar char="Þ"/>
            </a:pPr>
            <a:r>
              <a:rPr lang="fr-FR" baseline="0" dirty="0" smtClean="0"/>
              <a:t>Difficultés :</a:t>
            </a:r>
          </a:p>
          <a:p>
            <a:pPr marL="628650" lvl="1" indent="-171450">
              <a:buFont typeface="Symbol" panose="05050102010706020507" pitchFamily="18" charset="2"/>
              <a:buChar char="Þ"/>
            </a:pPr>
            <a:r>
              <a:rPr lang="fr-FR" baseline="0" dirty="0" smtClean="0"/>
              <a:t>Communiquer avec tout le monde (c’est intéressant vu que tout le monde à des capacités différentes mais ca prend du temps )</a:t>
            </a:r>
          </a:p>
          <a:p>
            <a:pPr marL="457200" lvl="1" indent="0">
              <a:buFont typeface="Symbol" panose="05050102010706020507" pitchFamily="18" charset="2"/>
              <a:buNone/>
            </a:pPr>
            <a:endParaRPr lang="fr-FR" dirty="0" smtClean="0"/>
          </a:p>
          <a:p>
            <a:pPr marL="628650" lvl="1" indent="-171450">
              <a:buFont typeface="Symbol" panose="05050102010706020507" pitchFamily="18" charset="2"/>
              <a:buChar char="Þ"/>
            </a:pPr>
            <a:r>
              <a:rPr lang="fr-FR" dirty="0" err="1" smtClean="0"/>
              <a:t>Cifre</a:t>
            </a:r>
            <a:r>
              <a:rPr lang="fr-FR" dirty="0" smtClean="0"/>
              <a:t> ?</a:t>
            </a:r>
          </a:p>
          <a:p>
            <a:pPr marL="628650" lvl="1" indent="-171450">
              <a:buFont typeface="Symbol" panose="05050102010706020507" pitchFamily="18" charset="2"/>
              <a:buChar char="Þ"/>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Pour le moment l’expression de l’ACA est inclus dans l’action mais on cherche à l’intégrer en tant que ressource dans l’environnement ce qui permettrais d’augmenter la variabilité.  </a:t>
            </a:r>
          </a:p>
          <a:p>
            <a:pPr marL="171450" lvl="0" indent="-171450">
              <a:buFont typeface="Symbol" panose="05050102010706020507" pitchFamily="18" charset="2"/>
              <a:buChar char="Þ"/>
            </a:pPr>
            <a:endParaRPr lang="fr-FR" dirty="0" smtClean="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15</a:t>
            </a:fld>
            <a:endParaRPr lang="fr-FR"/>
          </a:p>
        </p:txBody>
      </p:sp>
    </p:spTree>
    <p:extLst>
      <p:ext uri="{BB962C8B-B14F-4D97-AF65-F5344CB8AC3E}">
        <p14:creationId xmlns:p14="http://schemas.microsoft.com/office/powerpoint/2010/main" val="4088911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16</a:t>
            </a:fld>
            <a:endParaRPr lang="fr-FR"/>
          </a:p>
        </p:txBody>
      </p:sp>
    </p:spTree>
    <p:extLst>
      <p:ext uri="{BB962C8B-B14F-4D97-AF65-F5344CB8AC3E}">
        <p14:creationId xmlns:p14="http://schemas.microsoft.com/office/powerpoint/2010/main" val="20909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17</a:t>
            </a:fld>
            <a:endParaRPr lang="fr-FR"/>
          </a:p>
        </p:txBody>
      </p:sp>
    </p:spTree>
    <p:extLst>
      <p:ext uri="{BB962C8B-B14F-4D97-AF65-F5344CB8AC3E}">
        <p14:creationId xmlns:p14="http://schemas.microsoft.com/office/powerpoint/2010/main" val="172632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kern="1200" dirty="0" smtClean="0">
                <a:solidFill>
                  <a:schemeClr val="tx1"/>
                </a:solidFill>
                <a:effectLst/>
                <a:latin typeface="+mn-lt"/>
                <a:ea typeface="+mn-ea"/>
                <a:cs typeface="+mn-cs"/>
              </a:rPr>
              <a:t>On distingue</a:t>
            </a:r>
            <a:r>
              <a:rPr lang="fr-FR" sz="1200" kern="1200" baseline="0" dirty="0" smtClean="0">
                <a:solidFill>
                  <a:schemeClr val="tx1"/>
                </a:solidFill>
                <a:effectLst/>
                <a:latin typeface="+mn-lt"/>
                <a:ea typeface="+mn-ea"/>
                <a:cs typeface="+mn-cs"/>
              </a:rPr>
              <a:t> souvent 2 types</a:t>
            </a:r>
            <a:r>
              <a:rPr lang="fr-FR" sz="1200"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de symptômes (positif</a:t>
            </a:r>
            <a:r>
              <a:rPr lang="fr-FR" sz="1200" kern="1200" baseline="0" dirty="0" smtClean="0">
                <a:solidFill>
                  <a:schemeClr val="tx1"/>
                </a:solidFill>
                <a:effectLst/>
                <a:latin typeface="+mn-lt"/>
                <a:ea typeface="+mn-ea"/>
                <a:cs typeface="+mn-cs"/>
              </a:rPr>
              <a:t> (= ajout sur la réalité) et négatifs)</a:t>
            </a:r>
            <a:endParaRPr lang="fr-FR"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kern="1200" dirty="0" smtClean="0">
                <a:solidFill>
                  <a:schemeClr val="tx1"/>
                </a:solidFill>
                <a:effectLst/>
                <a:latin typeface="+mn-lt"/>
                <a:ea typeface="+mn-ea"/>
                <a:cs typeface="+mn-cs"/>
              </a:rPr>
              <a:t>Symptômes </a:t>
            </a:r>
            <a:r>
              <a:rPr lang="fr-FR" sz="1200" kern="1200" dirty="0" err="1" smtClean="0">
                <a:solidFill>
                  <a:schemeClr val="tx1"/>
                </a:solidFill>
                <a:effectLst/>
                <a:latin typeface="+mn-lt"/>
                <a:ea typeface="+mn-ea"/>
                <a:cs typeface="+mn-cs"/>
              </a:rPr>
              <a:t>neg</a:t>
            </a:r>
            <a:r>
              <a:rPr lang="fr-FR" sz="1200" kern="1200" dirty="0" smtClean="0">
                <a:solidFill>
                  <a:schemeClr val="tx1"/>
                </a:solidFill>
                <a:effectLst/>
                <a:latin typeface="+mn-lt"/>
                <a:ea typeface="+mn-ea"/>
                <a:cs typeface="+mn-cs"/>
              </a:rPr>
              <a:t> : notamment le retrait social </a:t>
            </a:r>
          </a:p>
          <a:p>
            <a:pPr marL="628650" marR="0" lvl="1"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kern="1200" dirty="0" smtClean="0">
                <a:solidFill>
                  <a:schemeClr val="tx1"/>
                </a:solidFill>
                <a:effectLst/>
                <a:latin typeface="+mn-lt"/>
                <a:ea typeface="+mn-ea"/>
                <a:cs typeface="+mn-cs"/>
              </a:rPr>
              <a:t>Du</a:t>
            </a:r>
            <a:r>
              <a:rPr lang="fr-FR" sz="1200" kern="1200" baseline="0" dirty="0" smtClean="0">
                <a:solidFill>
                  <a:schemeClr val="tx1"/>
                </a:solidFill>
                <a:effectLst/>
                <a:latin typeface="+mn-lt"/>
                <a:ea typeface="+mn-ea"/>
                <a:cs typeface="+mn-cs"/>
              </a:rPr>
              <a:t> en parti à des troubles de la cognition sociale </a:t>
            </a:r>
            <a:r>
              <a:rPr lang="fr-FR" sz="1200" kern="1200" baseline="0" dirty="0" smtClean="0">
                <a:solidFill>
                  <a:schemeClr val="tx1"/>
                </a:solidFill>
                <a:effectLst/>
                <a:latin typeface="+mn-lt"/>
                <a:ea typeface="+mn-ea"/>
                <a:cs typeface="+mn-cs"/>
              </a:rPr>
              <a:t>les patients schizo ont des difficulté à communiquer avec les autres. </a:t>
            </a:r>
            <a:endParaRPr lang="fr-FR" sz="120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kern="1200" baseline="0" dirty="0" smtClean="0">
                <a:solidFill>
                  <a:schemeClr val="tx1"/>
                </a:solidFill>
                <a:effectLst/>
                <a:latin typeface="+mn-lt"/>
                <a:ea typeface="+mn-ea"/>
                <a:cs typeface="+mn-cs"/>
              </a:rPr>
              <a:t>Ils ont des difficultés pour </a:t>
            </a:r>
            <a:r>
              <a:rPr lang="fr-FR" sz="1200" b="0" i="0" kern="1200" dirty="0" smtClean="0">
                <a:solidFill>
                  <a:schemeClr val="tx1"/>
                </a:solidFill>
                <a:effectLst/>
                <a:latin typeface="+mn-lt"/>
                <a:ea typeface="+mn-ea"/>
                <a:cs typeface="+mn-cs"/>
              </a:rPr>
              <a:t>comprendre les intentions, les désirs et les émotions d’autrui.</a:t>
            </a:r>
          </a:p>
          <a:p>
            <a:pPr marL="628650" marR="0" lvl="1"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smtClean="0"/>
              <a:t>Ces difficultés complique </a:t>
            </a:r>
            <a:r>
              <a:rPr lang="fr-FR" dirty="0" smtClean="0"/>
              <a:t>leur vie au </a:t>
            </a:r>
            <a:r>
              <a:rPr lang="fr-FR" dirty="0" smtClean="0"/>
              <a:t>quotient.</a:t>
            </a:r>
            <a:endParaRPr lang="fr-FR"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kern="1200" dirty="0" smtClean="0">
                <a:solidFill>
                  <a:schemeClr val="tx1"/>
                </a:solidFill>
                <a:effectLst/>
                <a:latin typeface="+mn-lt"/>
                <a:ea typeface="+mn-ea"/>
                <a:cs typeface="+mn-cs"/>
              </a:rPr>
              <a:t>Les </a:t>
            </a:r>
            <a:r>
              <a:rPr lang="fr-FR" sz="1200" kern="1200" dirty="0" smtClean="0">
                <a:solidFill>
                  <a:schemeClr val="tx1"/>
                </a:solidFill>
                <a:effectLst/>
                <a:latin typeface="+mn-lt"/>
                <a:ea typeface="+mn-ea"/>
                <a:cs typeface="+mn-cs"/>
              </a:rPr>
              <a:t>symptômes négatifs sont beaucoup plus résistants aux traitements médicamenteux et à la psychothérapie.</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0" i="0" kern="1200" dirty="0" smtClean="0">
                <a:solidFill>
                  <a:schemeClr val="tx1"/>
                </a:solidFill>
                <a:effectLst/>
                <a:latin typeface="+mn-lt"/>
                <a:ea typeface="+mn-ea"/>
                <a:cs typeface="+mn-cs"/>
              </a:rPr>
              <a:t>La remédiation cognitive est du plus en plus utilisée pour luter contre ces symptômes.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smtClean="0"/>
              <a:t>L’entrainement aux habiletés sociales (une</a:t>
            </a:r>
            <a:r>
              <a:rPr lang="fr-FR" baseline="0" dirty="0" smtClean="0"/>
              <a:t> technique de remédiation cognitive)</a:t>
            </a:r>
            <a:r>
              <a:rPr lang="fr-FR" dirty="0" smtClean="0"/>
              <a:t> permet d’enseigner aux patients comment </a:t>
            </a:r>
            <a:r>
              <a:rPr lang="fr-FR" b="0" dirty="0" smtClean="0"/>
              <a:t>étendre leurs répertoires comportementaux</a:t>
            </a:r>
            <a:r>
              <a:rPr lang="fr-FR" b="1" dirty="0" smtClean="0"/>
              <a:t> </a:t>
            </a:r>
            <a:r>
              <a:rPr lang="fr-FR" dirty="0" smtClean="0"/>
              <a:t>et de réussir dans des situations sociales où ils avaient jusque-là échoué.</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fr-FR" dirty="0" smtClean="0"/>
              <a:t>=&gt; c’est ce type d’entrainement qui est</a:t>
            </a:r>
            <a:r>
              <a:rPr lang="fr-FR" baseline="0" dirty="0" smtClean="0"/>
              <a:t> utilisé au CHU</a:t>
            </a:r>
            <a:endParaRPr lang="fr-FR" dirty="0" smtClean="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2</a:t>
            </a:fld>
            <a:endParaRPr lang="fr-FR"/>
          </a:p>
        </p:txBody>
      </p:sp>
    </p:spTree>
    <p:extLst>
      <p:ext uri="{BB962C8B-B14F-4D97-AF65-F5344CB8AC3E}">
        <p14:creationId xmlns:p14="http://schemas.microsoft.com/office/powerpoint/2010/main" val="156600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Le problème posé par ce projet était : existe-t-il une ou des techniques de génération narrative adaptées à la structure sous-jacente des scénarios d’entraînement aux habiletés sociales permettant d'obtenir le niveau de variabilité suffisant dans un objectif thérapeutique ? </a:t>
            </a:r>
            <a:endParaRPr lang="fr-FR" sz="1200" b="0" i="0" u="none" strike="noStrike" kern="1200" baseline="0" dirty="0" smtClean="0">
              <a:solidFill>
                <a:schemeClr val="tx1"/>
              </a:solidFill>
              <a:latin typeface="+mn-lt"/>
              <a:ea typeface="+mn-ea"/>
              <a:cs typeface="+mn-cs"/>
            </a:endParaRPr>
          </a:p>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Niveau de vari très important (entrainer le patient à s’adapter à des situations imprévues)</a:t>
            </a:r>
            <a:endParaRPr lang="fr-FR" sz="1200" b="0" i="0" u="none" strike="noStrike" kern="1200" baseline="0" dirty="0" smtClean="0">
              <a:solidFill>
                <a:schemeClr val="tx1"/>
              </a:solidFill>
              <a:latin typeface="+mn-lt"/>
              <a:ea typeface="+mn-ea"/>
              <a:cs typeface="+mn-cs"/>
            </a:endParaRPr>
          </a:p>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Pour répondre à cette question on souhaitait développer un </a:t>
            </a:r>
            <a:r>
              <a:rPr lang="fr-FR" sz="1200" b="0" i="0" u="none" strike="noStrike" kern="1200" baseline="0" dirty="0" err="1" smtClean="0">
                <a:solidFill>
                  <a:schemeClr val="tx1"/>
                </a:solidFill>
                <a:latin typeface="+mn-lt"/>
                <a:ea typeface="+mn-ea"/>
                <a:cs typeface="+mn-cs"/>
              </a:rPr>
              <a:t>serious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game</a:t>
            </a:r>
            <a:r>
              <a:rPr lang="fr-FR" sz="1200" b="0" i="0" u="none" strike="noStrike" kern="1200" baseline="0" dirty="0" smtClean="0">
                <a:solidFill>
                  <a:schemeClr val="tx1"/>
                </a:solidFill>
                <a:latin typeface="+mn-lt"/>
                <a:ea typeface="+mn-ea"/>
                <a:cs typeface="+mn-cs"/>
              </a:rPr>
              <a:t> avec un moteur de jeu vidéo. </a:t>
            </a:r>
          </a:p>
          <a:p>
            <a:endParaRPr lang="fr-FR" sz="1200" b="0" i="0" u="none" strike="noStrike" kern="1200" baseline="0" dirty="0" smtClean="0">
              <a:solidFill>
                <a:schemeClr val="tx1"/>
              </a:solidFill>
              <a:latin typeface="+mn-lt"/>
              <a:ea typeface="+mn-ea"/>
              <a:cs typeface="+mn-cs"/>
            </a:endParaRPr>
          </a:p>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Le </a:t>
            </a:r>
            <a:r>
              <a:rPr lang="fr-FR" sz="1200" b="0" i="0" u="none" strike="noStrike" kern="1200" baseline="0" dirty="0" smtClean="0">
                <a:solidFill>
                  <a:schemeClr val="tx1"/>
                </a:solidFill>
                <a:latin typeface="+mn-lt"/>
                <a:ea typeface="+mn-ea"/>
                <a:cs typeface="+mn-cs"/>
              </a:rPr>
              <a:t>1</a:t>
            </a:r>
            <a:r>
              <a:rPr lang="fr-FR" sz="1200" b="0" i="0" u="none" strike="noStrike" kern="1200" baseline="30000" dirty="0" smtClean="0">
                <a:solidFill>
                  <a:schemeClr val="tx1"/>
                </a:solidFill>
                <a:latin typeface="+mn-lt"/>
                <a:ea typeface="+mn-ea"/>
                <a:cs typeface="+mn-cs"/>
              </a:rPr>
              <a:t>er</a:t>
            </a:r>
            <a:r>
              <a:rPr lang="fr-FR" sz="1200" b="0" i="0" u="none" strike="noStrike" kern="1200" baseline="0" dirty="0" smtClean="0">
                <a:solidFill>
                  <a:schemeClr val="tx1"/>
                </a:solidFill>
                <a:latin typeface="+mn-lt"/>
                <a:ea typeface="+mn-ea"/>
                <a:cs typeface="+mn-cs"/>
              </a:rPr>
              <a:t> travail était donc de récupérer des </a:t>
            </a:r>
            <a:r>
              <a:rPr lang="fr-FR" sz="1200" b="0" i="0" u="none" strike="noStrike" kern="1200" baseline="0" dirty="0" smtClean="0">
                <a:solidFill>
                  <a:schemeClr val="tx1"/>
                </a:solidFill>
                <a:latin typeface="+mn-lt"/>
                <a:ea typeface="+mn-ea"/>
                <a:cs typeface="+mn-cs"/>
              </a:rPr>
              <a:t>scenarios</a:t>
            </a:r>
            <a:endParaRPr lang="fr-FR" sz="1200" b="0" i="0" u="none" strike="noStrike" kern="1200" baseline="0" dirty="0" smtClean="0">
              <a:solidFill>
                <a:schemeClr val="tx1"/>
              </a:solidFill>
              <a:latin typeface="+mn-lt"/>
              <a:ea typeface="+mn-ea"/>
              <a:cs typeface="+mn-cs"/>
            </a:endParaRPr>
          </a:p>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On </a:t>
            </a:r>
            <a:r>
              <a:rPr lang="fr-FR" sz="1200" b="0" i="0" u="none" strike="noStrike" kern="1200" baseline="0" dirty="0" smtClean="0">
                <a:solidFill>
                  <a:schemeClr val="tx1"/>
                </a:solidFill>
                <a:latin typeface="+mn-lt"/>
                <a:ea typeface="+mn-ea"/>
                <a:cs typeface="+mn-cs"/>
              </a:rPr>
              <a:t>s’est rendu compte </a:t>
            </a:r>
            <a:r>
              <a:rPr lang="fr-FR" sz="1200" b="0" i="0" u="none" strike="noStrike" kern="1200" baseline="0" dirty="0" smtClean="0">
                <a:solidFill>
                  <a:schemeClr val="tx1"/>
                </a:solidFill>
                <a:latin typeface="+mn-lt"/>
                <a:ea typeface="+mn-ea"/>
                <a:cs typeface="+mn-cs"/>
              </a:rPr>
              <a:t>qu’en </a:t>
            </a:r>
            <a:r>
              <a:rPr lang="fr-FR" sz="1200" b="0" i="0" u="none" strike="noStrike" kern="1200" baseline="0" dirty="0" smtClean="0">
                <a:solidFill>
                  <a:schemeClr val="tx1"/>
                </a:solidFill>
                <a:latin typeface="+mn-lt"/>
                <a:ea typeface="+mn-ea"/>
                <a:cs typeface="+mn-cs"/>
              </a:rPr>
              <a:t>fait comme ils utilisent </a:t>
            </a:r>
            <a:r>
              <a:rPr lang="fr-FR" sz="1200" b="0" i="0" u="none" strike="noStrike" kern="1200" baseline="0" dirty="0" err="1" smtClean="0">
                <a:solidFill>
                  <a:schemeClr val="tx1"/>
                </a:solidFill>
                <a:latin typeface="+mn-lt"/>
                <a:ea typeface="+mn-ea"/>
                <a:cs typeface="+mn-cs"/>
              </a:rPr>
              <a:t>bcp</a:t>
            </a:r>
            <a:r>
              <a:rPr lang="fr-FR" sz="1200" b="0" i="0" u="none" strike="noStrike" kern="1200" baseline="0" dirty="0" smtClean="0">
                <a:solidFill>
                  <a:schemeClr val="tx1"/>
                </a:solidFill>
                <a:latin typeface="+mn-lt"/>
                <a:ea typeface="+mn-ea"/>
                <a:cs typeface="+mn-cs"/>
              </a:rPr>
              <a:t> de jeu de rôle, ce qu’ils avaient a nous fournir </a:t>
            </a:r>
            <a:r>
              <a:rPr lang="fr-FR" sz="1200" b="0" i="0" u="none" strike="noStrike" kern="1200" baseline="0" dirty="0" smtClean="0">
                <a:solidFill>
                  <a:schemeClr val="tx1"/>
                </a:solidFill>
                <a:latin typeface="+mn-lt"/>
                <a:ea typeface="+mn-ea"/>
                <a:cs typeface="+mn-cs"/>
              </a:rPr>
              <a:t>avait </a:t>
            </a:r>
            <a:r>
              <a:rPr lang="fr-FR" sz="1200" b="0" i="0" u="none" strike="noStrike" kern="1200" baseline="0" dirty="0" smtClean="0">
                <a:solidFill>
                  <a:schemeClr val="tx1"/>
                </a:solidFill>
                <a:latin typeface="+mn-lt"/>
                <a:ea typeface="+mn-ea"/>
                <a:cs typeface="+mn-cs"/>
              </a:rPr>
              <a:t>plus la forme de </a:t>
            </a:r>
            <a:r>
              <a:rPr lang="fr-FR" sz="1200" b="0" i="0" u="none" strike="noStrike" kern="1200" baseline="0" dirty="0" smtClean="0">
                <a:solidFill>
                  <a:schemeClr val="tx1"/>
                </a:solidFill>
                <a:latin typeface="+mn-lt"/>
                <a:ea typeface="+mn-ea"/>
                <a:cs typeface="+mn-cs"/>
              </a:rPr>
              <a:t>dialogue</a:t>
            </a:r>
          </a:p>
          <a:p>
            <a:pPr marL="171450" indent="-171450">
              <a:buFont typeface="Symbol" panose="05050102010706020507" pitchFamily="18" charset="2"/>
              <a:buChar char="Þ"/>
            </a:pPr>
            <a:endParaRPr lang="fr-FR" sz="1200" b="0" i="0" u="none" strike="noStrike" kern="1200" baseline="0" dirty="0" smtClean="0">
              <a:solidFill>
                <a:schemeClr val="tx1"/>
              </a:solidFill>
              <a:latin typeface="+mn-lt"/>
              <a:ea typeface="+mn-ea"/>
              <a:cs typeface="+mn-cs"/>
            </a:endParaRPr>
          </a:p>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Le problème est devenu :  Est-il possible de générer un dialogue, contenant toutes les informations nécessaires (à savoir contenu verbal et non verbal) </a:t>
            </a:r>
            <a:r>
              <a:rPr lang="fr-FR" sz="1200" b="0" i="0" u="none" strike="noStrike" kern="1200" baseline="0" dirty="0" err="1" smtClean="0">
                <a:solidFill>
                  <a:schemeClr val="tx1"/>
                </a:solidFill>
                <a:latin typeface="+mn-lt"/>
                <a:ea typeface="+mn-ea"/>
                <a:cs typeface="+mn-cs"/>
              </a:rPr>
              <a:t>grace</a:t>
            </a:r>
            <a:r>
              <a:rPr lang="fr-FR" sz="1200" b="0" i="0" u="none" strike="noStrike" kern="1200" baseline="0" dirty="0" smtClean="0">
                <a:solidFill>
                  <a:schemeClr val="tx1"/>
                </a:solidFill>
                <a:latin typeface="+mn-lt"/>
                <a:ea typeface="+mn-ea"/>
                <a:cs typeface="+mn-cs"/>
              </a:rPr>
              <a:t> à un système de </a:t>
            </a:r>
            <a:r>
              <a:rPr lang="fr-FR" sz="1200" b="0" i="0" u="none" strike="noStrike" kern="1200" baseline="0" dirty="0" err="1" smtClean="0">
                <a:solidFill>
                  <a:schemeClr val="tx1"/>
                </a:solidFill>
                <a:latin typeface="+mn-lt"/>
                <a:ea typeface="+mn-ea"/>
                <a:cs typeface="+mn-cs"/>
              </a:rPr>
              <a:t>géné</a:t>
            </a:r>
            <a:r>
              <a:rPr lang="fr-FR" sz="1200" b="0" i="0" u="none" strike="noStrike" kern="1200" baseline="0" dirty="0" smtClean="0">
                <a:solidFill>
                  <a:schemeClr val="tx1"/>
                </a:solidFill>
                <a:latin typeface="+mn-lt"/>
                <a:ea typeface="+mn-ea"/>
                <a:cs typeface="+mn-cs"/>
              </a:rPr>
              <a:t> narrative. Avec les sous problèmes de trouver :</a:t>
            </a:r>
          </a:p>
          <a:p>
            <a:pPr marL="628650" lvl="1" indent="-171450">
              <a:buFont typeface="Symbol" panose="05050102010706020507" pitchFamily="18" charset="2"/>
              <a:buChar char="Þ"/>
            </a:pPr>
            <a:r>
              <a:rPr lang="fr-FR" dirty="0" smtClean="0"/>
              <a:t>Comment rendre le</a:t>
            </a:r>
            <a:r>
              <a:rPr lang="fr-FR" baseline="0" dirty="0" smtClean="0"/>
              <a:t> dialogue interactif</a:t>
            </a:r>
          </a:p>
          <a:p>
            <a:pPr marL="628650" lvl="1" indent="-171450">
              <a:buFont typeface="Symbol" panose="05050102010706020507" pitchFamily="18" charset="2"/>
              <a:buChar char="Þ"/>
            </a:pPr>
            <a:r>
              <a:rPr lang="fr-FR" baseline="0" dirty="0" smtClean="0"/>
              <a:t>Comment le faire varier (</a:t>
            </a:r>
            <a:r>
              <a:rPr lang="fr-FR" baseline="0" dirty="0" err="1" smtClean="0"/>
              <a:t>tjs</a:t>
            </a:r>
            <a:r>
              <a:rPr lang="fr-FR" baseline="0" dirty="0" smtClean="0"/>
              <a:t> pareil, variabilité important)</a:t>
            </a:r>
          </a:p>
          <a:p>
            <a:pPr marL="628650" lvl="1" indent="-171450">
              <a:buFont typeface="Symbol" panose="05050102010706020507" pitchFamily="18" charset="2"/>
              <a:buChar char="Þ"/>
            </a:pPr>
            <a:r>
              <a:rPr lang="fr-FR" baseline="0" dirty="0" smtClean="0"/>
              <a:t>Ce genre de système utilise des ressources pour la causalité narrative, cependant comment est ce qu’on peut modéliser un dialogue avec des ressources ?</a:t>
            </a:r>
            <a:endParaRPr lang="fr-FR" dirty="0" smtClean="0"/>
          </a:p>
          <a:p>
            <a:endParaRPr lang="fr-FR" dirty="0" smtClean="0"/>
          </a:p>
          <a:p>
            <a:r>
              <a:rPr lang="fr-FR" baseline="0" dirty="0" smtClean="0"/>
              <a:t>Pour répondre à la question on a cherché à prototyper un ACA avec qui les patients pourront interagir et du coup s’entrainer à communiquer</a:t>
            </a:r>
            <a:endParaRPr lang="fr-FR" dirty="0" smtClean="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3</a:t>
            </a:fld>
            <a:endParaRPr lang="fr-FR"/>
          </a:p>
        </p:txBody>
      </p:sp>
    </p:spTree>
    <p:extLst>
      <p:ext uri="{BB962C8B-B14F-4D97-AF65-F5344CB8AC3E}">
        <p14:creationId xmlns:p14="http://schemas.microsoft.com/office/powerpoint/2010/main" val="79756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Symbol" panose="05050102010706020507" pitchFamily="18" charset="2"/>
              <a:buChar char="Þ"/>
            </a:pPr>
            <a:r>
              <a:rPr lang="fr-FR" sz="1200" b="0" i="0" kern="1200" dirty="0" smtClean="0">
                <a:solidFill>
                  <a:schemeClr val="tx1"/>
                </a:solidFill>
                <a:effectLst/>
                <a:latin typeface="+mn-lt"/>
                <a:ea typeface="+mn-ea"/>
                <a:cs typeface="+mn-cs"/>
              </a:rPr>
              <a:t>Les ACA sont</a:t>
            </a:r>
            <a:r>
              <a:rPr lang="fr-FR" sz="1200" b="0" i="0" kern="1200" baseline="0" dirty="0" smtClean="0">
                <a:solidFill>
                  <a:schemeClr val="tx1"/>
                </a:solidFill>
                <a:effectLst/>
                <a:latin typeface="+mn-lt"/>
                <a:ea typeface="+mn-ea"/>
                <a:cs typeface="+mn-cs"/>
              </a:rPr>
              <a:t> des systèmes autonomes et </a:t>
            </a:r>
            <a:r>
              <a:rPr lang="fr-FR" sz="1200" b="0" i="0" kern="1200" dirty="0" smtClean="0">
                <a:solidFill>
                  <a:schemeClr val="tx1"/>
                </a:solidFill>
                <a:effectLst/>
                <a:latin typeface="+mn-lt"/>
                <a:ea typeface="+mn-ea"/>
                <a:cs typeface="+mn-cs"/>
              </a:rPr>
              <a:t>interactifs pouvant communiquer avec les utilisateurs.</a:t>
            </a:r>
          </a:p>
          <a:p>
            <a:pPr marL="171450" indent="-171450">
              <a:buFont typeface="Symbol" panose="05050102010706020507" pitchFamily="18" charset="2"/>
              <a:buChar char="Þ"/>
            </a:pPr>
            <a:r>
              <a:rPr lang="fr-FR" sz="1200" b="0" i="0" kern="1200" baseline="0" dirty="0" smtClean="0">
                <a:solidFill>
                  <a:schemeClr val="tx1"/>
                </a:solidFill>
                <a:effectLst/>
                <a:latin typeface="+mn-lt"/>
                <a:ea typeface="+mn-ea"/>
                <a:cs typeface="+mn-cs"/>
              </a:rPr>
              <a:t>Pour être </a:t>
            </a:r>
            <a:r>
              <a:rPr lang="fr-FR" sz="1200" b="0" i="0" kern="1200" dirty="0" smtClean="0">
                <a:solidFill>
                  <a:schemeClr val="tx1"/>
                </a:solidFill>
                <a:effectLst/>
                <a:latin typeface="+mn-lt"/>
                <a:ea typeface="+mn-ea"/>
                <a:cs typeface="+mn-cs"/>
              </a:rPr>
              <a:t>impliqué dans un processus de communication il </a:t>
            </a:r>
            <a:r>
              <a:rPr lang="fr-FR" sz="1200" b="0" i="0" kern="1200" dirty="0" smtClean="0">
                <a:solidFill>
                  <a:schemeClr val="tx1"/>
                </a:solidFill>
                <a:effectLst/>
                <a:latin typeface="+mn-lt"/>
                <a:ea typeface="+mn-ea"/>
                <a:cs typeface="+mn-cs"/>
              </a:rPr>
              <a:t>faut :</a:t>
            </a:r>
          </a:p>
          <a:p>
            <a:pPr marL="171450" indent="-171450">
              <a:buFont typeface="Symbol" panose="05050102010706020507" pitchFamily="18" charset="2"/>
              <a:buChar char="Þ"/>
            </a:pPr>
            <a:r>
              <a:rPr lang="fr-FR" sz="1200" b="0" i="0" kern="120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percevoir l’utilisateur (son état émotionnel entre</a:t>
            </a:r>
            <a:r>
              <a:rPr lang="fr-FR" sz="1200" b="0" i="0" kern="1200" baseline="0" dirty="0" smtClean="0">
                <a:solidFill>
                  <a:schemeClr val="tx1"/>
                </a:solidFill>
                <a:effectLst/>
                <a:latin typeface="+mn-lt"/>
                <a:ea typeface="+mn-ea"/>
                <a:cs typeface="+mn-cs"/>
              </a:rPr>
              <a:t> autre)</a:t>
            </a:r>
          </a:p>
          <a:p>
            <a:pPr marL="628650" lvl="1" indent="-171450">
              <a:buFont typeface="Symbol" panose="05050102010706020507" pitchFamily="18" charset="2"/>
              <a:buChar char="Þ"/>
            </a:pPr>
            <a:r>
              <a:rPr lang="fr-FR" sz="1200" b="0" i="0" kern="1200" baseline="0" dirty="0" smtClean="0">
                <a:solidFill>
                  <a:schemeClr val="tx1"/>
                </a:solidFill>
                <a:effectLst/>
                <a:latin typeface="+mn-lt"/>
                <a:ea typeface="+mn-ea"/>
                <a:cs typeface="+mn-cs"/>
              </a:rPr>
              <a:t>Webcam / </a:t>
            </a:r>
            <a:r>
              <a:rPr lang="fr-FR" sz="1200" b="0" i="0" kern="1200" baseline="0" dirty="0" smtClean="0">
                <a:solidFill>
                  <a:schemeClr val="tx1"/>
                </a:solidFill>
                <a:effectLst/>
                <a:latin typeface="+mn-lt"/>
                <a:ea typeface="+mn-ea"/>
                <a:cs typeface="+mn-cs"/>
              </a:rPr>
              <a:t>micro (voix : intensité/ton/débit) (prosodie) </a:t>
            </a:r>
            <a:r>
              <a:rPr lang="fr-FR" sz="1200" b="0" i="0" kern="1200" baseline="0" dirty="0" smtClean="0">
                <a:solidFill>
                  <a:schemeClr val="tx1"/>
                </a:solidFill>
                <a:effectLst/>
                <a:latin typeface="+mn-lt"/>
                <a:ea typeface="+mn-ea"/>
                <a:cs typeface="+mn-cs"/>
              </a:rPr>
              <a:t>/ capteurs physio / </a:t>
            </a:r>
            <a:r>
              <a:rPr lang="fr-FR" sz="1200" b="0" i="0" u="none" strike="noStrike" kern="1200" baseline="0" dirty="0" smtClean="0">
                <a:solidFill>
                  <a:schemeClr val="tx1"/>
                </a:solidFill>
                <a:latin typeface="+mn-lt"/>
                <a:ea typeface="+mn-ea"/>
                <a:cs typeface="+mn-cs"/>
              </a:rPr>
              <a:t>signaux du système nerveux</a:t>
            </a:r>
          </a:p>
          <a:p>
            <a:pPr marL="628650" lvl="1"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Approche multimodale</a:t>
            </a:r>
          </a:p>
          <a:p>
            <a:pPr marL="628650" lvl="1" indent="-171450">
              <a:buFont typeface="Symbol" panose="05050102010706020507" pitchFamily="18" charset="2"/>
              <a:buChar char="Þ"/>
            </a:pPr>
            <a:r>
              <a:rPr lang="fr-FR" sz="1200" b="0" i="0" kern="1200" baseline="0" dirty="0" smtClean="0">
                <a:solidFill>
                  <a:schemeClr val="tx1"/>
                </a:solidFill>
                <a:effectLst/>
                <a:latin typeface="+mn-lt"/>
                <a:ea typeface="+mn-ea"/>
                <a:cs typeface="+mn-cs"/>
              </a:rPr>
              <a:t>Dans </a:t>
            </a:r>
            <a:r>
              <a:rPr lang="fr-FR" sz="1200" b="0" i="0" kern="1200" baseline="0" dirty="0" smtClean="0">
                <a:solidFill>
                  <a:schemeClr val="tx1"/>
                </a:solidFill>
                <a:effectLst/>
                <a:latin typeface="+mn-lt"/>
                <a:ea typeface="+mn-ea"/>
                <a:cs typeface="+mn-cs"/>
              </a:rPr>
              <a:t>notre cas on choisit la webcam parce que les patients ont des difficultés à exprimer leur émotions et comme ça en captant l’émotion exprimée (≠émotion ressentie) on peut adapter le discours de l’ACA et provoquer des incompréhension (qui peuvent ensuite permettre au patient de se rendre compte de ses déficits puisqu’il en a ra rament conscience)</a:t>
            </a:r>
            <a:endParaRPr lang="fr-FR" sz="1200" b="0" i="0" kern="1200" dirty="0" smtClean="0">
              <a:solidFill>
                <a:schemeClr val="tx1"/>
              </a:solidFill>
              <a:effectLst/>
              <a:latin typeface="+mn-lt"/>
              <a:ea typeface="+mn-ea"/>
              <a:cs typeface="+mn-cs"/>
            </a:endParaRPr>
          </a:p>
          <a:p>
            <a:endParaRPr lang="fr-FR" sz="1200" b="0" i="0" kern="1200" dirty="0" smtClean="0">
              <a:solidFill>
                <a:schemeClr val="tx1"/>
              </a:solidFill>
              <a:effectLst/>
              <a:latin typeface="+mn-lt"/>
              <a:ea typeface="+mn-ea"/>
              <a:cs typeface="+mn-cs"/>
            </a:endParaRPr>
          </a:p>
          <a:p>
            <a:pPr marL="171450" indent="-171450">
              <a:buFont typeface="Symbol" panose="05050102010706020507" pitchFamily="18" charset="2"/>
              <a:buChar char="Þ"/>
            </a:pPr>
            <a:r>
              <a:rPr lang="fr-FR" sz="1200" b="0" i="0" kern="1200" dirty="0" smtClean="0">
                <a:solidFill>
                  <a:schemeClr val="tx1"/>
                </a:solidFill>
                <a:effectLst/>
                <a:latin typeface="+mn-lt"/>
                <a:ea typeface="+mn-ea"/>
                <a:cs typeface="+mn-cs"/>
              </a:rPr>
              <a:t>émettre </a:t>
            </a:r>
            <a:r>
              <a:rPr lang="fr-FR" sz="1200" b="0" i="0" kern="1200" dirty="0" smtClean="0">
                <a:solidFill>
                  <a:schemeClr val="tx1"/>
                </a:solidFill>
                <a:effectLst/>
                <a:latin typeface="+mn-lt"/>
                <a:ea typeface="+mn-ea"/>
                <a:cs typeface="+mn-cs"/>
              </a:rPr>
              <a:t>des signaux. </a:t>
            </a:r>
            <a:r>
              <a:rPr lang="fr-FR" b="0" dirty="0" smtClean="0"/>
              <a:t>émettre un</a:t>
            </a:r>
            <a:r>
              <a:rPr lang="fr-FR" b="0" baseline="0" dirty="0" smtClean="0"/>
              <a:t> </a:t>
            </a:r>
            <a:r>
              <a:rPr lang="fr-FR" b="0" dirty="0" smtClean="0"/>
              <a:t>message, avec un bon contenu verbal mais aussi non verbales (gestes, expression faciale, ..)</a:t>
            </a:r>
          </a:p>
          <a:p>
            <a:pPr marL="171450" indent="-171450">
              <a:buFont typeface="Symbol" panose="05050102010706020507" pitchFamily="18" charset="2"/>
              <a:buChar char="Þ"/>
            </a:pPr>
            <a:endParaRPr lang="fr-FR" b="0" dirty="0" smtClean="0"/>
          </a:p>
          <a:p>
            <a:pPr marL="171450" indent="-171450">
              <a:buFont typeface="Symbol" panose="05050102010706020507" pitchFamily="18" charset="2"/>
              <a:buChar char="Þ"/>
            </a:pPr>
            <a:r>
              <a:rPr lang="fr-FR" b="0" dirty="0" smtClean="0"/>
              <a:t>Interaction (qui prend en compte les signaux perçu</a:t>
            </a:r>
            <a:r>
              <a:rPr lang="fr-FR" b="0" baseline="0" dirty="0" smtClean="0"/>
              <a:t> et qui permet de générer les signaux émis)</a:t>
            </a:r>
          </a:p>
          <a:p>
            <a:pPr marL="171450" indent="-171450">
              <a:buFont typeface="Symbol" panose="05050102010706020507" pitchFamily="18" charset="2"/>
              <a:buChar char="Þ"/>
            </a:pPr>
            <a:r>
              <a:rPr lang="fr-FR" b="0" baseline="0" dirty="0" smtClean="0"/>
              <a:t>Transition : dans notre cas nous utilisons une technique de génération narrative pour générer le dialogue</a:t>
            </a:r>
            <a:endParaRPr lang="fr-FR" b="0" dirty="0" smtClean="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4</a:t>
            </a:fld>
            <a:endParaRPr lang="fr-FR"/>
          </a:p>
        </p:txBody>
      </p:sp>
    </p:spTree>
    <p:extLst>
      <p:ext uri="{BB962C8B-B14F-4D97-AF65-F5344CB8AC3E}">
        <p14:creationId xmlns:p14="http://schemas.microsoft.com/office/powerpoint/2010/main" val="153554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Symbol" panose="05050102010706020507" pitchFamily="18" charset="2"/>
              <a:buChar char="Þ"/>
            </a:pPr>
            <a:r>
              <a:rPr lang="fr-FR" sz="1200" b="0" i="0" u="none" strike="noStrike" kern="1200" baseline="0" dirty="0" smtClean="0">
                <a:solidFill>
                  <a:schemeClr val="tx1"/>
                </a:solidFill>
                <a:effectLst/>
                <a:latin typeface="+mn-lt"/>
                <a:ea typeface="+mn-ea"/>
                <a:cs typeface="+mn-cs"/>
              </a:rPr>
              <a:t>S</a:t>
            </a:r>
            <a:r>
              <a:rPr lang="fr-FR" sz="1200" b="0" i="0" kern="1200" dirty="0" smtClean="0">
                <a:solidFill>
                  <a:schemeClr val="tx1"/>
                </a:solidFill>
                <a:effectLst/>
                <a:latin typeface="+mn-lt"/>
                <a:ea typeface="+mn-ea"/>
                <a:cs typeface="+mn-cs"/>
              </a:rPr>
              <a:t>ous-domaine de l’Intelligence Artificielle </a:t>
            </a:r>
          </a:p>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A pour but de créer de multiples </a:t>
            </a:r>
            <a:r>
              <a:rPr lang="fr-FR" sz="1200" b="0" i="0" u="none" strike="noStrike" kern="1200" baseline="0" dirty="0" smtClean="0">
                <a:solidFill>
                  <a:schemeClr val="tx1"/>
                </a:solidFill>
                <a:latin typeface="+mn-lt"/>
                <a:ea typeface="+mn-ea"/>
                <a:cs typeface="+mn-cs"/>
              </a:rPr>
              <a:t>scénarios/histoires à </a:t>
            </a:r>
            <a:r>
              <a:rPr lang="fr-FR" sz="1200" b="0" i="0" u="none" strike="noStrike" kern="1200" baseline="0" dirty="0" smtClean="0">
                <a:solidFill>
                  <a:schemeClr val="tx1"/>
                </a:solidFill>
                <a:latin typeface="+mn-lt"/>
                <a:ea typeface="+mn-ea"/>
                <a:cs typeface="+mn-cs"/>
              </a:rPr>
              <a:t>partir des mêmes données narratives initiales.</a:t>
            </a:r>
          </a:p>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Reposant le plus souvent sur des </a:t>
            </a:r>
            <a:r>
              <a:rPr lang="fr-FR" sz="1200" b="0" i="0" u="none" strike="noStrike" kern="1200" baseline="0" dirty="0" smtClean="0">
                <a:solidFill>
                  <a:schemeClr val="tx1"/>
                </a:solidFill>
                <a:latin typeface="+mn-lt"/>
                <a:ea typeface="+mn-ea"/>
                <a:cs typeface="+mn-cs"/>
              </a:rPr>
              <a:t>techniques </a:t>
            </a:r>
            <a:r>
              <a:rPr lang="fr-FR" sz="1200" b="0" i="0" u="none" strike="noStrike" kern="1200" baseline="0" dirty="0" smtClean="0">
                <a:solidFill>
                  <a:schemeClr val="tx1"/>
                </a:solidFill>
                <a:latin typeface="+mn-lt"/>
                <a:ea typeface="+mn-ea"/>
                <a:cs typeface="+mn-cs"/>
              </a:rPr>
              <a:t>issues du domaine de la planification temps réel détournés, </a:t>
            </a:r>
          </a:p>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Les </a:t>
            </a:r>
            <a:r>
              <a:rPr lang="fr-FR" sz="1200" b="0" i="0" u="none" strike="noStrike" kern="1200" baseline="0" dirty="0" smtClean="0">
                <a:solidFill>
                  <a:schemeClr val="tx1"/>
                </a:solidFill>
                <a:latin typeface="+mn-lt"/>
                <a:ea typeface="+mn-ea"/>
                <a:cs typeface="+mn-cs"/>
              </a:rPr>
              <a:t>systèmes de génération narrative récents peuvent aussi relever du domaine de la programmation logique</a:t>
            </a:r>
            <a:r>
              <a:rPr lang="fr-FR" sz="1200" b="0" i="0" u="none" strike="noStrike" kern="1200" baseline="0" dirty="0" smtClean="0">
                <a:solidFill>
                  <a:schemeClr val="tx1"/>
                </a:solidFill>
                <a:latin typeface="+mn-lt"/>
                <a:ea typeface="+mn-ea"/>
                <a:cs typeface="+mn-cs"/>
              </a:rPr>
              <a:t>.</a:t>
            </a:r>
          </a:p>
          <a:p>
            <a:pPr marL="171450" indent="-171450">
              <a:buFont typeface="Symbol" panose="05050102010706020507" pitchFamily="18" charset="2"/>
              <a:buChar char="Þ"/>
            </a:pPr>
            <a:endParaRPr lang="fr-FR" sz="1200" b="0" i="0" u="none" strike="noStrike" kern="1200" baseline="0" dirty="0" smtClean="0">
              <a:solidFill>
                <a:schemeClr val="tx1"/>
              </a:solidFill>
              <a:latin typeface="+mn-lt"/>
              <a:ea typeface="+mn-ea"/>
              <a:cs typeface="+mn-cs"/>
            </a:endParaRPr>
          </a:p>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Point fort : variabilité </a:t>
            </a:r>
          </a:p>
          <a:p>
            <a:pPr marL="171450" indent="-171450">
              <a:buFont typeface="Symbol" panose="05050102010706020507" pitchFamily="18" charset="2"/>
              <a:buChar char="Þ"/>
            </a:pPr>
            <a:r>
              <a:rPr lang="fr-FR" sz="1200" b="0" i="0" u="none" strike="noStrike" kern="1200" baseline="0" dirty="0" smtClean="0">
                <a:solidFill>
                  <a:schemeClr val="tx1"/>
                </a:solidFill>
                <a:latin typeface="+mn-lt"/>
                <a:ea typeface="+mn-ea"/>
                <a:cs typeface="+mn-cs"/>
              </a:rPr>
              <a:t>Point faible : interaction + dialogue</a:t>
            </a:r>
            <a:endParaRPr lang="fr-FR" dirty="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5</a:t>
            </a:fld>
            <a:endParaRPr lang="fr-FR"/>
          </a:p>
        </p:txBody>
      </p:sp>
    </p:spTree>
    <p:extLst>
      <p:ext uri="{BB962C8B-B14F-4D97-AF65-F5344CB8AC3E}">
        <p14:creationId xmlns:p14="http://schemas.microsoft.com/office/powerpoint/2010/main" val="126882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dirty="0" smtClean="0"/>
              <a:t>On a modélisé le dialogue à l’aide de la LL en termes</a:t>
            </a:r>
            <a:r>
              <a:rPr lang="fr-FR" sz="1200" baseline="0" dirty="0" smtClean="0"/>
              <a:t> de ressources consommées et produites. </a:t>
            </a:r>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Dans notre modèle, l’interactivité du patient permet la variabilité : le dialogue évolue différemment en fonction des choix et de l’expression faciale du patient.</a:t>
            </a:r>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dirty="0" smtClean="0"/>
              <a:t>Le</a:t>
            </a:r>
            <a:r>
              <a:rPr lang="fr-FR" sz="1200" baseline="0" dirty="0" smtClean="0"/>
              <a:t> plus dur était de garder du sens dans le dialogue, pour ça on l’a divisé en sujets</a:t>
            </a:r>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sz="1200" baseline="0" dirty="0" smtClean="0"/>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Ressources initiales : sujets disponibles dont l’ACA peut parler </a:t>
            </a:r>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Implication linéaire -o </a:t>
            </a:r>
            <a:r>
              <a:rPr lang="fr-FR" sz="1200" b="0" i="0" kern="1200" dirty="0" smtClean="0">
                <a:solidFill>
                  <a:schemeClr val="tx1"/>
                </a:solidFill>
                <a:effectLst/>
                <a:latin typeface="+mn-lt"/>
                <a:ea typeface="+mn-ea"/>
                <a:cs typeface="+mn-cs"/>
              </a:rPr>
              <a:t>permet de représenter une action au travers de son impact sur l’environnement </a:t>
            </a:r>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0" i="0" kern="1200" dirty="0" err="1" smtClean="0">
                <a:solidFill>
                  <a:schemeClr val="tx1"/>
                </a:solidFill>
                <a:effectLst/>
                <a:latin typeface="+mn-lt"/>
                <a:ea typeface="+mn-ea"/>
                <a:cs typeface="+mn-cs"/>
              </a:rPr>
              <a:t>Expl</a:t>
            </a:r>
            <a:r>
              <a:rPr lang="fr-FR" sz="1200" b="0" i="0" kern="1200" baseline="0" dirty="0" smtClean="0">
                <a:solidFill>
                  <a:schemeClr val="tx1"/>
                </a:solidFill>
                <a:effectLst/>
                <a:latin typeface="+mn-lt"/>
                <a:ea typeface="+mn-ea"/>
                <a:cs typeface="+mn-cs"/>
              </a:rPr>
              <a:t> : l’action est possible </a:t>
            </a:r>
            <a:r>
              <a:rPr lang="fr-FR" sz="1200" b="0" i="0" kern="1200" baseline="0" dirty="0" err="1" smtClean="0">
                <a:solidFill>
                  <a:schemeClr val="tx1"/>
                </a:solidFill>
                <a:effectLst/>
                <a:latin typeface="+mn-lt"/>
                <a:ea typeface="+mn-ea"/>
                <a:cs typeface="+mn-cs"/>
              </a:rPr>
              <a:t>pcq</a:t>
            </a:r>
            <a:r>
              <a:rPr lang="fr-FR" sz="1200" b="0" i="0" kern="1200" baseline="0" dirty="0" smtClean="0">
                <a:solidFill>
                  <a:schemeClr val="tx1"/>
                </a:solidFill>
                <a:effectLst/>
                <a:latin typeface="+mn-lt"/>
                <a:ea typeface="+mn-ea"/>
                <a:cs typeface="+mn-cs"/>
              </a:rPr>
              <a:t> la ressource saluer est dispo dans l’env. et l’action consomme</a:t>
            </a:r>
            <a:r>
              <a:rPr lang="fr-FR" sz="1200" b="0" i="0" kern="1200" dirty="0" smtClean="0">
                <a:solidFill>
                  <a:schemeClr val="tx1"/>
                </a:solidFill>
                <a:effectLst/>
                <a:latin typeface="+mn-lt"/>
                <a:ea typeface="+mn-ea"/>
                <a:cs typeface="+mn-cs"/>
              </a:rPr>
              <a:t> saluer</a:t>
            </a:r>
            <a:r>
              <a:rPr lang="fr-FR" sz="1200" b="0" i="0" kern="1200" baseline="0" dirty="0" smtClean="0">
                <a:solidFill>
                  <a:schemeClr val="tx1"/>
                </a:solidFill>
                <a:effectLst/>
                <a:latin typeface="+mn-lt"/>
                <a:ea typeface="+mn-ea"/>
                <a:cs typeface="+mn-cs"/>
              </a:rPr>
              <a:t> et produit </a:t>
            </a:r>
            <a:r>
              <a:rPr lang="fr-FR" sz="1200" b="0" i="0" kern="1200" baseline="0" dirty="0" err="1" smtClean="0">
                <a:solidFill>
                  <a:schemeClr val="tx1"/>
                </a:solidFill>
                <a:effectLst/>
                <a:latin typeface="+mn-lt"/>
                <a:ea typeface="+mn-ea"/>
                <a:cs typeface="+mn-cs"/>
              </a:rPr>
              <a:t>askcava</a:t>
            </a:r>
            <a:r>
              <a:rPr lang="fr-FR" sz="1200" b="0" i="0" kern="1200" baseline="0" dirty="0" smtClean="0">
                <a:solidFill>
                  <a:schemeClr val="tx1"/>
                </a:solidFill>
                <a:effectLst/>
                <a:latin typeface="+mn-lt"/>
                <a:ea typeface="+mn-ea"/>
                <a:cs typeface="+mn-cs"/>
              </a:rPr>
              <a:t> (l’action est entre </a:t>
            </a:r>
            <a:r>
              <a:rPr lang="fr-FR" sz="1200" b="0" i="0" kern="1200" baseline="0" dirty="0" err="1" smtClean="0">
                <a:solidFill>
                  <a:schemeClr val="tx1"/>
                </a:solidFill>
                <a:effectLst/>
                <a:latin typeface="+mn-lt"/>
                <a:ea typeface="+mn-ea"/>
                <a:cs typeface="+mn-cs"/>
              </a:rPr>
              <a:t>guillements</a:t>
            </a:r>
            <a:r>
              <a:rPr lang="fr-FR" sz="1200" b="0" i="0" kern="1200" baseline="0" dirty="0" smtClean="0">
                <a:solidFill>
                  <a:schemeClr val="tx1"/>
                </a:solidFill>
                <a:effectLst/>
                <a:latin typeface="+mn-lt"/>
                <a:ea typeface="+mn-ea"/>
                <a:cs typeface="+mn-cs"/>
              </a:rPr>
              <a:t>)</a:t>
            </a:r>
            <a:r>
              <a:rPr lang="fr-FR" sz="1200" baseline="0" dirty="0" smtClean="0"/>
              <a:t> </a:t>
            </a:r>
            <a:endParaRPr lang="fr-FR" sz="1200" dirty="0" smtClean="0"/>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sz="1200" baseline="0" dirty="0" smtClean="0"/>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dirty="0" smtClean="0"/>
          </a:p>
          <a:p>
            <a:endParaRPr lang="fr-FR" sz="1200" dirty="0" smtClean="0"/>
          </a:p>
          <a:p>
            <a:endParaRPr lang="fr-FR" sz="1200" dirty="0" smtClean="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6</a:t>
            </a:fld>
            <a:endParaRPr lang="fr-FR"/>
          </a:p>
        </p:txBody>
      </p:sp>
    </p:spTree>
    <p:extLst>
      <p:ext uri="{BB962C8B-B14F-4D97-AF65-F5344CB8AC3E}">
        <p14:creationId xmlns:p14="http://schemas.microsoft.com/office/powerpoint/2010/main" val="39518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smtClean="0"/>
              <a:t>Là le patient peut répondre</a:t>
            </a:r>
            <a:r>
              <a:rPr lang="fr-FR" sz="1200" baseline="0" dirty="0" smtClean="0"/>
              <a:t> et donc en fonction de son choix de réponse on produira une réponse différente. Donc ici c’est </a:t>
            </a:r>
            <a:r>
              <a:rPr lang="fr-FR" sz="1200" baseline="0" dirty="0" err="1" smtClean="0"/>
              <a:t>pCava</a:t>
            </a:r>
            <a:r>
              <a:rPr lang="fr-FR" sz="1200" baseline="0" dirty="0" smtClean="0"/>
              <a:t> par </a:t>
            </a:r>
            <a:r>
              <a:rPr lang="fr-FR" sz="1200" baseline="0" dirty="0" err="1" smtClean="0"/>
              <a:t>exepmple</a:t>
            </a:r>
            <a:r>
              <a:rPr lang="fr-FR" sz="1200" baseline="0" dirty="0" smtClean="0"/>
              <a:t>.</a:t>
            </a:r>
            <a:endParaRPr lang="fr-FR" sz="1200" dirty="0" smtClean="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7</a:t>
            </a:fld>
            <a:endParaRPr lang="fr-FR"/>
          </a:p>
        </p:txBody>
      </p:sp>
    </p:spTree>
    <p:extLst>
      <p:ext uri="{BB962C8B-B14F-4D97-AF65-F5344CB8AC3E}">
        <p14:creationId xmlns:p14="http://schemas.microsoft.com/office/powerpoint/2010/main" val="287491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Et après comme on voit là, la réponse de l’ACA varie en fonction de l’expression du patient et de son choix de réponse précédent. </a:t>
            </a:r>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(conjonction multiplicative équivalent à ‘ET’)</a:t>
            </a:r>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sz="1200" baseline="0" dirty="0" smtClean="0"/>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Une fois que le sujet est fini (</a:t>
            </a:r>
            <a:r>
              <a:rPr lang="fr-FR" sz="1200" baseline="0" dirty="0" err="1" smtClean="0"/>
              <a:t>subjectDone</a:t>
            </a:r>
            <a:r>
              <a:rPr lang="fr-FR" sz="1200" baseline="0" dirty="0" smtClean="0"/>
              <a:t>), l’ACA peut parler d’un autre sujet. </a:t>
            </a:r>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Comme ca </a:t>
            </a:r>
            <a:r>
              <a:rPr lang="fr-FR" sz="1200" baseline="0" dirty="0" err="1" smtClean="0"/>
              <a:t>ca</a:t>
            </a:r>
            <a:r>
              <a:rPr lang="fr-FR" sz="1200" baseline="0" dirty="0" smtClean="0"/>
              <a:t> évite de passer du coq à l’</a:t>
            </a:r>
            <a:r>
              <a:rPr lang="fr-FR" sz="1200" baseline="0" dirty="0" err="1" smtClean="0"/>
              <a:t>ane</a:t>
            </a:r>
            <a:r>
              <a:rPr lang="fr-FR" sz="1200" baseline="0" dirty="0" smtClean="0"/>
              <a:t> et ca permet de garder une cohérence dans le discours.</a:t>
            </a:r>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sz="1200" baseline="0" dirty="0" smtClean="0"/>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Attention : c’est ces formules qui sont utilisées pour générer le dialogue après</a:t>
            </a:r>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sz="1200" baseline="0" dirty="0" smtClean="0"/>
          </a:p>
          <a:p>
            <a:pPr marL="342900" marR="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sz="1200" baseline="0" dirty="0" smtClean="0"/>
              <a:t>Transition : maintenant qu’on a proposé une modélisation de dialogue en LL, il a fallu mettre en place un système permettant de voir si ca fonctionne</a:t>
            </a:r>
            <a:endParaRPr lang="fr-FR" sz="1200" baseline="0" dirty="0" smtClean="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8</a:t>
            </a:fld>
            <a:endParaRPr lang="fr-FR"/>
          </a:p>
        </p:txBody>
      </p:sp>
    </p:spTree>
    <p:extLst>
      <p:ext uri="{BB962C8B-B14F-4D97-AF65-F5344CB8AC3E}">
        <p14:creationId xmlns:p14="http://schemas.microsoft.com/office/powerpoint/2010/main" val="122835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Symbol" panose="05050102010706020507" pitchFamily="18" charset="2"/>
              <a:buChar char="Þ"/>
            </a:pPr>
            <a:r>
              <a:rPr lang="fr-FR" dirty="0" smtClean="0"/>
              <a:t>Voilà l’architecture</a:t>
            </a:r>
            <a:r>
              <a:rPr lang="fr-FR" baseline="0" dirty="0" smtClean="0"/>
              <a:t> globale du système</a:t>
            </a:r>
            <a:endParaRPr lang="fr-FR" baseline="0" dirty="0" smtClean="0"/>
          </a:p>
          <a:p>
            <a:pPr marL="171450" indent="-171450">
              <a:buFont typeface="Symbol" panose="05050102010706020507" pitchFamily="18" charset="2"/>
              <a:buChar char="Þ"/>
            </a:pPr>
            <a:r>
              <a:rPr lang="fr-FR" baseline="0" dirty="0" smtClean="0"/>
              <a:t>On retrouve les 3 parties décrites précédemment</a:t>
            </a:r>
          </a:p>
          <a:p>
            <a:pPr marL="628650" lvl="1" indent="-171450">
              <a:buFont typeface="Symbol" panose="05050102010706020507" pitchFamily="18" charset="2"/>
              <a:buChar char="Þ"/>
            </a:pPr>
            <a:r>
              <a:rPr lang="fr-FR" baseline="0" dirty="0" smtClean="0"/>
              <a:t>Intel (gratuit &amp; facile a utiliser)</a:t>
            </a:r>
          </a:p>
          <a:p>
            <a:pPr marL="628650" lvl="1" indent="-171450">
              <a:buFont typeface="Symbol" panose="05050102010706020507" pitchFamily="18" charset="2"/>
              <a:buChar char="Þ"/>
            </a:pPr>
            <a:r>
              <a:rPr lang="fr-FR" baseline="0" dirty="0" smtClean="0"/>
              <a:t>Teller (</a:t>
            </a:r>
            <a:r>
              <a:rPr lang="fr-FR" baseline="0" dirty="0" err="1" smtClean="0"/>
              <a:t>teeside</a:t>
            </a:r>
            <a:r>
              <a:rPr lang="fr-FR" baseline="0" dirty="0" smtClean="0"/>
              <a:t>) système de génération narrative qui utilise la logique linéaire</a:t>
            </a:r>
            <a:endParaRPr lang="fr-FR" baseline="0" dirty="0" smtClean="0"/>
          </a:p>
          <a:p>
            <a:pPr marL="628650" lvl="1" indent="-171450">
              <a:buFont typeface="Symbol" panose="05050102010706020507" pitchFamily="18" charset="2"/>
              <a:buChar char="Þ"/>
            </a:pPr>
            <a:r>
              <a:rPr lang="fr-FR" baseline="0" dirty="0" err="1" smtClean="0"/>
              <a:t>hapFACS</a:t>
            </a:r>
            <a:r>
              <a:rPr lang="fr-FR" baseline="0" dirty="0" smtClean="0"/>
              <a:t> (</a:t>
            </a:r>
            <a:r>
              <a:rPr lang="fr-FR" baseline="0" dirty="0" err="1" smtClean="0"/>
              <a:t>miami</a:t>
            </a:r>
            <a:r>
              <a:rPr lang="fr-FR" baseline="0" dirty="0" smtClean="0"/>
              <a:t>)</a:t>
            </a:r>
          </a:p>
          <a:p>
            <a:pPr marL="171450" lvl="0" indent="-171450">
              <a:buFont typeface="Symbol" panose="05050102010706020507" pitchFamily="18" charset="2"/>
              <a:buChar char="Þ"/>
            </a:pPr>
            <a:r>
              <a:rPr lang="fr-FR" baseline="0" dirty="0" smtClean="0"/>
              <a:t>Je détaille par la suite</a:t>
            </a:r>
            <a:endParaRPr lang="fr-FR" dirty="0" smtClean="0"/>
          </a:p>
        </p:txBody>
      </p:sp>
      <p:sp>
        <p:nvSpPr>
          <p:cNvPr id="4" name="Espace réservé du numéro de diapositive 3"/>
          <p:cNvSpPr>
            <a:spLocks noGrp="1"/>
          </p:cNvSpPr>
          <p:nvPr>
            <p:ph type="sldNum" sz="quarter" idx="10"/>
          </p:nvPr>
        </p:nvSpPr>
        <p:spPr/>
        <p:txBody>
          <a:bodyPr/>
          <a:lstStyle/>
          <a:p>
            <a:fld id="{61005650-087B-46C6-BC0B-5B2C319F400F}" type="slidenum">
              <a:rPr lang="fr-FR" smtClean="0"/>
              <a:t>9</a:t>
            </a:fld>
            <a:endParaRPr lang="fr-FR"/>
          </a:p>
        </p:txBody>
      </p:sp>
    </p:spTree>
    <p:extLst>
      <p:ext uri="{BB962C8B-B14F-4D97-AF65-F5344CB8AC3E}">
        <p14:creationId xmlns:p14="http://schemas.microsoft.com/office/powerpoint/2010/main" val="635962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46593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21813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0346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7767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8642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1994853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79673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15796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1331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1836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48809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0470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2689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26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4094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0443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09A250-FF31-4206-8172-F9D3106AACB1}" type="datetimeFigureOut">
              <a:rPr lang="en-US" smtClean="0"/>
              <a:t>6/22/2015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194536235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Desktop/SocialSkillsTraining/SocialSkillsTraining/bin/x86/Debug/SocialSkillsTraining.ex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1632611" y="1422935"/>
            <a:ext cx="8915399" cy="2262781"/>
          </a:xfrm>
        </p:spPr>
        <p:txBody>
          <a:bodyPr>
            <a:noAutofit/>
          </a:bodyPr>
          <a:lstStyle/>
          <a:p>
            <a:pPr algn="ctr"/>
            <a:r>
              <a:rPr lang="en-US" sz="4400" dirty="0"/>
              <a:t>Therapeutic game based on</a:t>
            </a:r>
            <a:br>
              <a:rPr lang="en-US" sz="4400" dirty="0"/>
            </a:br>
            <a:r>
              <a:rPr lang="en-US" sz="4400" dirty="0"/>
              <a:t>narrative generation techniques</a:t>
            </a:r>
            <a:br>
              <a:rPr lang="en-US" sz="4400" dirty="0"/>
            </a:br>
            <a:r>
              <a:rPr lang="en-US" sz="4400" dirty="0"/>
              <a:t>for </a:t>
            </a:r>
            <a:r>
              <a:rPr lang="en-US" sz="4400" dirty="0" smtClean="0"/>
              <a:t>Schizophrenia</a:t>
            </a:r>
            <a:endParaRPr lang="fr-FR" sz="4400" dirty="0"/>
          </a:p>
        </p:txBody>
      </p:sp>
      <p:sp>
        <p:nvSpPr>
          <p:cNvPr id="3" name="Sous-titre 2"/>
          <p:cNvSpPr>
            <a:spLocks noGrp="1"/>
          </p:cNvSpPr>
          <p:nvPr>
            <p:ph type="subTitle" idx="1"/>
          </p:nvPr>
        </p:nvSpPr>
        <p:spPr>
          <a:xfrm>
            <a:off x="1632611" y="4121239"/>
            <a:ext cx="5227505" cy="2340158"/>
          </a:xfrm>
        </p:spPr>
        <p:txBody>
          <a:bodyPr/>
          <a:lstStyle/>
          <a:p>
            <a:r>
              <a:rPr lang="fr-FR" sz="2000" b="1" dirty="0"/>
              <a:t>Cindy </a:t>
            </a:r>
            <a:r>
              <a:rPr lang="fr-FR" sz="2000" b="1" dirty="0" err="1"/>
              <a:t>Even</a:t>
            </a:r>
            <a:r>
              <a:rPr lang="fr-FR" sz="2000" b="1" dirty="0"/>
              <a:t> - </a:t>
            </a:r>
            <a:r>
              <a:rPr lang="fr-FR" sz="2000" b="1" dirty="0" smtClean="0"/>
              <a:t>c9even@enib.fr</a:t>
            </a:r>
          </a:p>
          <a:p>
            <a:endParaRPr lang="fr-FR" sz="1000" b="1" dirty="0"/>
          </a:p>
          <a:p>
            <a:r>
              <a:rPr lang="de-DE" sz="1600" i="1" dirty="0" err="1"/>
              <a:t>Encadrants</a:t>
            </a:r>
            <a:r>
              <a:rPr lang="de-DE" sz="1600" i="1" dirty="0"/>
              <a:t> : </a:t>
            </a:r>
          </a:p>
          <a:p>
            <a:r>
              <a:rPr lang="de-DE" sz="1600" dirty="0"/>
              <a:t>Anne-Gwenn </a:t>
            </a:r>
            <a:r>
              <a:rPr lang="de-DE" sz="1600" dirty="0" err="1"/>
              <a:t>Bosser</a:t>
            </a:r>
            <a:r>
              <a:rPr lang="de-DE" sz="1600" dirty="0"/>
              <a:t> - bosser@enib.fr</a:t>
            </a:r>
          </a:p>
          <a:p>
            <a:r>
              <a:rPr lang="de-DE" sz="1600" dirty="0"/>
              <a:t>Cédric Buche - buche@enib.fr</a:t>
            </a:r>
          </a:p>
          <a:p>
            <a:r>
              <a:rPr lang="de-DE" sz="1600" dirty="0"/>
              <a:t>João F. Ferreira - j.ferreira@tees.ac.uk</a:t>
            </a:r>
          </a:p>
          <a:p>
            <a:endParaRPr lang="fr-FR" dirty="0"/>
          </a:p>
        </p:txBody>
      </p:sp>
      <p:pic>
        <p:nvPicPr>
          <p:cNvPr id="4" name="Shape 35"/>
          <p:cNvPicPr preferRelativeResize="0"/>
          <p:nvPr/>
        </p:nvPicPr>
        <p:blipFill>
          <a:blip r:embed="rId3">
            <a:alphaModFix/>
          </a:blip>
          <a:stretch>
            <a:fillRect/>
          </a:stretch>
        </p:blipFill>
        <p:spPr>
          <a:xfrm>
            <a:off x="8506655" y="3927335"/>
            <a:ext cx="2041356" cy="975831"/>
          </a:xfrm>
          <a:prstGeom prst="rect">
            <a:avLst/>
          </a:prstGeom>
          <a:noFill/>
          <a:ln>
            <a:noFill/>
          </a:ln>
        </p:spPr>
      </p:pic>
      <p:pic>
        <p:nvPicPr>
          <p:cNvPr id="5" name="Shape 36"/>
          <p:cNvPicPr preferRelativeResize="0"/>
          <p:nvPr/>
        </p:nvPicPr>
        <p:blipFill>
          <a:blip r:embed="rId4">
            <a:alphaModFix/>
          </a:blip>
          <a:stretch>
            <a:fillRect/>
          </a:stretch>
        </p:blipFill>
        <p:spPr>
          <a:xfrm>
            <a:off x="9234644" y="5227627"/>
            <a:ext cx="1313359" cy="1233770"/>
          </a:xfrm>
          <a:prstGeom prst="rect">
            <a:avLst/>
          </a:prstGeom>
          <a:noFill/>
          <a:ln>
            <a:noFill/>
          </a:ln>
        </p:spPr>
      </p:pic>
      <p:pic>
        <p:nvPicPr>
          <p:cNvPr id="6" name="Shape 37"/>
          <p:cNvPicPr preferRelativeResize="0"/>
          <p:nvPr/>
        </p:nvPicPr>
        <p:blipFill>
          <a:blip r:embed="rId5">
            <a:alphaModFix/>
          </a:blip>
          <a:stretch>
            <a:fillRect/>
          </a:stretch>
        </p:blipFill>
        <p:spPr>
          <a:xfrm>
            <a:off x="6527653" y="3927337"/>
            <a:ext cx="1906349" cy="975808"/>
          </a:xfrm>
          <a:prstGeom prst="rect">
            <a:avLst/>
          </a:prstGeom>
          <a:noFill/>
          <a:ln>
            <a:noFill/>
          </a:ln>
        </p:spPr>
      </p:pic>
      <p:pic>
        <p:nvPicPr>
          <p:cNvPr id="7" name="Shape 38"/>
          <p:cNvPicPr preferRelativeResize="0"/>
          <p:nvPr/>
        </p:nvPicPr>
        <p:blipFill>
          <a:blip r:embed="rId6">
            <a:alphaModFix/>
          </a:blip>
          <a:stretch>
            <a:fillRect/>
          </a:stretch>
        </p:blipFill>
        <p:spPr>
          <a:xfrm>
            <a:off x="6590729" y="5200178"/>
            <a:ext cx="2580969" cy="1288669"/>
          </a:xfrm>
          <a:prstGeom prst="rect">
            <a:avLst/>
          </a:prstGeom>
          <a:noFill/>
          <a:ln>
            <a:noFill/>
          </a:ln>
        </p:spPr>
      </p:pic>
      <p:pic>
        <p:nvPicPr>
          <p:cNvPr id="9" name="Image 8"/>
          <p:cNvPicPr>
            <a:picLocks noChangeAspect="1"/>
          </p:cNvPicPr>
          <p:nvPr/>
        </p:nvPicPr>
        <p:blipFill>
          <a:blip r:embed="rId7"/>
          <a:stretch>
            <a:fillRect/>
          </a:stretch>
        </p:blipFill>
        <p:spPr>
          <a:xfrm>
            <a:off x="180303" y="-167424"/>
            <a:ext cx="11593687" cy="1398924"/>
          </a:xfrm>
          <a:prstGeom prst="rect">
            <a:avLst/>
          </a:prstGeom>
        </p:spPr>
      </p:pic>
      <p:sp>
        <p:nvSpPr>
          <p:cNvPr id="10" name="Rectangle 9"/>
          <p:cNvSpPr/>
          <p:nvPr/>
        </p:nvSpPr>
        <p:spPr>
          <a:xfrm>
            <a:off x="0" y="0"/>
            <a:ext cx="168812"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7674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Détection de l’expression faciale</a:t>
            </a:r>
            <a:endParaRPr lang="fr-FR" sz="4000" dirty="0"/>
          </a:p>
        </p:txBody>
      </p:sp>
      <p:sp>
        <p:nvSpPr>
          <p:cNvPr id="3" name="Espace réservé du contenu 2"/>
          <p:cNvSpPr>
            <a:spLocks noGrp="1"/>
          </p:cNvSpPr>
          <p:nvPr>
            <p:ph idx="1"/>
          </p:nvPr>
        </p:nvSpPr>
        <p:spPr>
          <a:xfrm>
            <a:off x="2589212" y="1752600"/>
            <a:ext cx="8915400" cy="3777622"/>
          </a:xfrm>
        </p:spPr>
        <p:txBody>
          <a:bodyPr>
            <a:normAutofit/>
          </a:bodyPr>
          <a:lstStyle/>
          <a:p>
            <a:r>
              <a:rPr lang="fr-FR" sz="2400" dirty="0" smtClean="0"/>
              <a:t>Intel</a:t>
            </a:r>
            <a:r>
              <a:rPr lang="fr-FR" sz="2400" baseline="30000" dirty="0" smtClean="0"/>
              <a:t>®</a:t>
            </a:r>
            <a:r>
              <a:rPr lang="fr-FR" sz="2400" dirty="0" smtClean="0"/>
              <a:t> </a:t>
            </a:r>
            <a:r>
              <a:rPr lang="fr-FR" sz="2400" dirty="0" err="1" smtClean="0"/>
              <a:t>Perceptual</a:t>
            </a:r>
            <a:r>
              <a:rPr lang="fr-FR" sz="2400" dirty="0" smtClean="0"/>
              <a:t> </a:t>
            </a:r>
            <a:r>
              <a:rPr lang="fr-FR" sz="2400" dirty="0" err="1" smtClean="0"/>
              <a:t>Computing</a:t>
            </a:r>
            <a:r>
              <a:rPr lang="fr-FR" sz="2400" dirty="0" smtClean="0"/>
              <a:t> SDK</a:t>
            </a:r>
          </a:p>
          <a:p>
            <a:r>
              <a:rPr lang="fr-FR" sz="2400" dirty="0" smtClean="0"/>
              <a:t>Restriction de la liste d’</a:t>
            </a:r>
            <a:r>
              <a:rPr lang="fr-FR" sz="2400" dirty="0" err="1" smtClean="0"/>
              <a:t>Ekman</a:t>
            </a:r>
            <a:r>
              <a:rPr lang="fr-FR" sz="2000" dirty="0" smtClean="0"/>
              <a:t> </a:t>
            </a:r>
            <a:r>
              <a:rPr lang="fr-FR" dirty="0" smtClean="0">
                <a:solidFill>
                  <a:schemeClr val="tx1">
                    <a:lumMod val="50000"/>
                    <a:lumOff val="50000"/>
                  </a:schemeClr>
                </a:solidFill>
              </a:rPr>
              <a:t>[</a:t>
            </a:r>
            <a:r>
              <a:rPr lang="fr-FR" dirty="0" err="1" smtClean="0">
                <a:solidFill>
                  <a:schemeClr val="tx1">
                    <a:lumMod val="50000"/>
                    <a:lumOff val="50000"/>
                  </a:schemeClr>
                </a:solidFill>
              </a:rPr>
              <a:t>Ekman</a:t>
            </a:r>
            <a:r>
              <a:rPr lang="fr-FR" dirty="0">
                <a:solidFill>
                  <a:schemeClr val="tx1">
                    <a:lumMod val="50000"/>
                    <a:lumOff val="50000"/>
                  </a:schemeClr>
                </a:solidFill>
              </a:rPr>
              <a:t> </a:t>
            </a:r>
            <a:r>
              <a:rPr lang="en-US" dirty="0">
                <a:solidFill>
                  <a:schemeClr val="tx1">
                    <a:lumMod val="50000"/>
                    <a:lumOff val="50000"/>
                  </a:schemeClr>
                </a:solidFill>
              </a:rPr>
              <a:t>and </a:t>
            </a:r>
            <a:r>
              <a:rPr lang="en-US" dirty="0" smtClean="0">
                <a:solidFill>
                  <a:schemeClr val="tx1">
                    <a:lumMod val="50000"/>
                    <a:lumOff val="50000"/>
                  </a:schemeClr>
                </a:solidFill>
              </a:rPr>
              <a:t>Friesen, 1977</a:t>
            </a:r>
            <a:r>
              <a:rPr lang="fr-FR" dirty="0" smtClean="0">
                <a:solidFill>
                  <a:schemeClr val="tx1">
                    <a:lumMod val="50000"/>
                    <a:lumOff val="50000"/>
                  </a:schemeClr>
                </a:solidFill>
              </a:rPr>
              <a:t>]</a:t>
            </a:r>
            <a:endParaRPr lang="fr-FR" sz="2000" dirty="0" smtClean="0">
              <a:solidFill>
                <a:schemeClr val="tx1">
                  <a:lumMod val="50000"/>
                  <a:lumOff val="50000"/>
                </a:schemeClr>
              </a:solidFill>
            </a:endParaRPr>
          </a:p>
          <a:p>
            <a:pPr lvl="1">
              <a:spcBef>
                <a:spcPts val="600"/>
              </a:spcBef>
            </a:pPr>
            <a:r>
              <a:rPr lang="fr-FR" sz="1800" dirty="0" smtClean="0"/>
              <a:t>Joie</a:t>
            </a:r>
          </a:p>
          <a:p>
            <a:pPr lvl="1">
              <a:spcBef>
                <a:spcPts val="600"/>
              </a:spcBef>
            </a:pPr>
            <a:r>
              <a:rPr lang="fr-FR" sz="1800" dirty="0" smtClean="0"/>
              <a:t>Tristesse</a:t>
            </a:r>
          </a:p>
          <a:p>
            <a:pPr lvl="1">
              <a:spcBef>
                <a:spcPts val="600"/>
              </a:spcBef>
            </a:pPr>
            <a:r>
              <a:rPr lang="fr-FR" sz="1800" dirty="0" smtClean="0"/>
              <a:t>Colère</a:t>
            </a:r>
          </a:p>
          <a:p>
            <a:pPr lvl="1">
              <a:spcBef>
                <a:spcPts val="600"/>
              </a:spcBef>
            </a:pPr>
            <a:r>
              <a:rPr lang="fr-FR" sz="1800" dirty="0" smtClean="0"/>
              <a:t>+ Neutre</a:t>
            </a:r>
          </a:p>
          <a:p>
            <a:pPr>
              <a:spcBef>
                <a:spcPts val="600"/>
              </a:spcBef>
            </a:pPr>
            <a:endParaRPr lang="fr-FR" sz="2000" dirty="0"/>
          </a:p>
        </p:txBody>
      </p:sp>
      <p:sp>
        <p:nvSpPr>
          <p:cNvPr id="4" name="ZoneTexte 3"/>
          <p:cNvSpPr txBox="1"/>
          <p:nvPr/>
        </p:nvSpPr>
        <p:spPr>
          <a:xfrm>
            <a:off x="11258550" y="6477000"/>
            <a:ext cx="933450" cy="381000"/>
          </a:xfrm>
          <a:prstGeom prst="rect">
            <a:avLst/>
          </a:prstGeom>
          <a:noFill/>
        </p:spPr>
        <p:txBody>
          <a:bodyPr wrap="square" rtlCol="0">
            <a:spAutoFit/>
          </a:bodyPr>
          <a:lstStyle/>
          <a:p>
            <a:pPr algn="r"/>
            <a:r>
              <a:rPr lang="fr-FR" dirty="0"/>
              <a:t>8</a:t>
            </a:r>
            <a:r>
              <a:rPr lang="fr-FR" dirty="0" smtClean="0"/>
              <a:t>/13</a:t>
            </a:r>
            <a:endParaRPr lang="fr-FR" dirty="0"/>
          </a:p>
        </p:txBody>
      </p:sp>
      <p:pic>
        <p:nvPicPr>
          <p:cNvPr id="5" name="Image 4"/>
          <p:cNvPicPr>
            <a:picLocks noChangeAspect="1"/>
          </p:cNvPicPr>
          <p:nvPr/>
        </p:nvPicPr>
        <p:blipFill>
          <a:blip r:embed="rId3"/>
          <a:stretch>
            <a:fillRect/>
          </a:stretch>
        </p:blipFill>
        <p:spPr>
          <a:xfrm>
            <a:off x="4705879" y="3052540"/>
            <a:ext cx="7276571" cy="3274457"/>
          </a:xfrm>
          <a:prstGeom prst="rect">
            <a:avLst/>
          </a:prstGeom>
        </p:spPr>
      </p:pic>
      <p:cxnSp>
        <p:nvCxnSpPr>
          <p:cNvPr id="7" name="Connecteur droit 6"/>
          <p:cNvCxnSpPr/>
          <p:nvPr/>
        </p:nvCxnSpPr>
        <p:spPr>
          <a:xfrm flipV="1">
            <a:off x="4914900" y="3732619"/>
            <a:ext cx="97155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flipV="1">
            <a:off x="4914900" y="4149930"/>
            <a:ext cx="97155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4914900" y="4574574"/>
            <a:ext cx="97155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V="1">
            <a:off x="4914900" y="5928019"/>
            <a:ext cx="97155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7734300" y="3033490"/>
            <a:ext cx="0" cy="3731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734300" y="6396073"/>
            <a:ext cx="684803" cy="369332"/>
          </a:xfrm>
          <a:prstGeom prst="rect">
            <a:avLst/>
          </a:prstGeom>
          <a:noFill/>
        </p:spPr>
        <p:txBody>
          <a:bodyPr wrap="none" rtlCol="0">
            <a:spAutoFit/>
          </a:bodyPr>
          <a:lstStyle/>
          <a:p>
            <a:r>
              <a:rPr lang="fr-FR" dirty="0" smtClean="0">
                <a:solidFill>
                  <a:schemeClr val="tx2"/>
                </a:solidFill>
              </a:rPr>
              <a:t>Seuil</a:t>
            </a:r>
            <a:endParaRPr lang="fr-FR" dirty="0">
              <a:solidFill>
                <a:schemeClr val="tx2"/>
              </a:solidFill>
            </a:endParaRPr>
          </a:p>
        </p:txBody>
      </p:sp>
    </p:spTree>
    <p:extLst>
      <p:ext uri="{BB962C8B-B14F-4D97-AF65-F5344CB8AC3E}">
        <p14:creationId xmlns:p14="http://schemas.microsoft.com/office/powerpoint/2010/main" val="26114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err="1" smtClean="0"/>
              <a:t>TeLLer</a:t>
            </a:r>
            <a:endParaRPr lang="fr-FR" sz="4000" dirty="0"/>
          </a:p>
        </p:txBody>
      </p:sp>
      <p:sp>
        <p:nvSpPr>
          <p:cNvPr id="3" name="Espace réservé du contenu 2"/>
          <p:cNvSpPr>
            <a:spLocks noGrp="1"/>
          </p:cNvSpPr>
          <p:nvPr>
            <p:ph idx="1"/>
          </p:nvPr>
        </p:nvSpPr>
        <p:spPr/>
        <p:txBody>
          <a:bodyPr>
            <a:normAutofit/>
          </a:bodyPr>
          <a:lstStyle/>
          <a:p>
            <a:r>
              <a:rPr lang="fr-FR" sz="2400" dirty="0" smtClean="0"/>
              <a:t>Lit un fichier source</a:t>
            </a:r>
          </a:p>
          <a:p>
            <a:r>
              <a:rPr lang="fr-FR" sz="2400" dirty="0" smtClean="0"/>
              <a:t>Propose les actions possibles</a:t>
            </a:r>
            <a:endParaRPr lang="fr-FR" sz="2400" dirty="0" smtClean="0"/>
          </a:p>
          <a:p>
            <a:endParaRPr lang="fr-FR" sz="2400" dirty="0"/>
          </a:p>
          <a:p>
            <a:r>
              <a:rPr lang="fr-FR" sz="2400" dirty="0" smtClean="0"/>
              <a:t>Ajout </a:t>
            </a:r>
            <a:r>
              <a:rPr lang="fr-FR" sz="2400" dirty="0" smtClean="0"/>
              <a:t>/ suppression de </a:t>
            </a:r>
            <a:r>
              <a:rPr lang="fr-FR" sz="2400" dirty="0" smtClean="0"/>
              <a:t>ressources</a:t>
            </a:r>
            <a:endParaRPr lang="fr-FR" sz="2400" dirty="0" smtClean="0"/>
          </a:p>
          <a:p>
            <a:r>
              <a:rPr lang="fr-FR" sz="2400" dirty="0" smtClean="0"/>
              <a:t>Affichage des choix rencontrés</a:t>
            </a:r>
          </a:p>
          <a:p>
            <a:r>
              <a:rPr lang="fr-FR" sz="2400" dirty="0" smtClean="0"/>
              <a:t>Possibilité de retourner à un </a:t>
            </a:r>
            <a:r>
              <a:rPr lang="fr-FR" sz="2400" dirty="0" smtClean="0"/>
              <a:t>choix</a:t>
            </a:r>
            <a:endParaRPr lang="fr-FR" sz="2400" dirty="0" smtClean="0"/>
          </a:p>
        </p:txBody>
      </p:sp>
      <p:sp>
        <p:nvSpPr>
          <p:cNvPr id="4" name="ZoneTexte 3"/>
          <p:cNvSpPr txBox="1"/>
          <p:nvPr/>
        </p:nvSpPr>
        <p:spPr>
          <a:xfrm>
            <a:off x="11258550" y="6477000"/>
            <a:ext cx="933450" cy="381000"/>
          </a:xfrm>
          <a:prstGeom prst="rect">
            <a:avLst/>
          </a:prstGeom>
          <a:noFill/>
        </p:spPr>
        <p:txBody>
          <a:bodyPr wrap="square" rtlCol="0">
            <a:spAutoFit/>
          </a:bodyPr>
          <a:lstStyle/>
          <a:p>
            <a:pPr algn="r"/>
            <a:r>
              <a:rPr lang="fr-FR" dirty="0" smtClean="0"/>
              <a:t>9/13</a:t>
            </a:r>
            <a:endParaRPr lang="fr-FR" dirty="0"/>
          </a:p>
        </p:txBody>
      </p:sp>
      <p:sp>
        <p:nvSpPr>
          <p:cNvPr id="5" name="ZoneTexte 4"/>
          <p:cNvSpPr txBox="1"/>
          <p:nvPr/>
        </p:nvSpPr>
        <p:spPr>
          <a:xfrm>
            <a:off x="4689501" y="1442088"/>
            <a:ext cx="7203687" cy="408623"/>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dirty="0" err="1"/>
              <a:t>pCava</a:t>
            </a:r>
            <a:r>
              <a:rPr lang="fr-FR" dirty="0"/>
              <a:t> ⊕ </a:t>
            </a:r>
            <a:r>
              <a:rPr lang="fr-FR" dirty="0" err="1" smtClean="0"/>
              <a:t>pJoie</a:t>
            </a:r>
            <a:r>
              <a:rPr lang="fr-FR" dirty="0" smtClean="0"/>
              <a:t> </a:t>
            </a:r>
            <a:r>
              <a:rPr lang="fr-FR" dirty="0"/>
              <a:t>⊸ </a:t>
            </a:r>
            <a:r>
              <a:rPr lang="fr-FR" dirty="0" err="1"/>
              <a:t>subjectDone</a:t>
            </a:r>
            <a:r>
              <a:rPr lang="fr-FR" dirty="0"/>
              <a:t> "agent / Oui ça va. / </a:t>
            </a:r>
            <a:r>
              <a:rPr lang="fr-FR" dirty="0" err="1"/>
              <a:t>aHappy</a:t>
            </a:r>
            <a:r>
              <a:rPr lang="fr-FR" dirty="0"/>
              <a:t>"</a:t>
            </a:r>
            <a:endParaRPr lang="fr-FR" dirty="0"/>
          </a:p>
        </p:txBody>
      </p:sp>
      <p:sp>
        <p:nvSpPr>
          <p:cNvPr id="6" name="ZoneTexte 5"/>
          <p:cNvSpPr txBox="1"/>
          <p:nvPr/>
        </p:nvSpPr>
        <p:spPr>
          <a:xfrm>
            <a:off x="4689501" y="1442495"/>
            <a:ext cx="7203687" cy="408623"/>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dirty="0" err="1"/>
              <a:t>pCava</a:t>
            </a:r>
            <a:r>
              <a:rPr lang="fr-FR" dirty="0"/>
              <a:t> </a:t>
            </a:r>
            <a:r>
              <a:rPr lang="fr-FR" dirty="0" smtClean="0"/>
              <a:t>* </a:t>
            </a:r>
            <a:r>
              <a:rPr lang="fr-FR" dirty="0" err="1" smtClean="0"/>
              <a:t>pJoie</a:t>
            </a:r>
            <a:r>
              <a:rPr lang="fr-FR" dirty="0" smtClean="0"/>
              <a:t> -@ </a:t>
            </a:r>
            <a:r>
              <a:rPr lang="fr-FR" dirty="0" err="1"/>
              <a:t>subjectDone</a:t>
            </a:r>
            <a:r>
              <a:rPr lang="fr-FR" dirty="0"/>
              <a:t> "agent / Oui ça va. / </a:t>
            </a:r>
            <a:r>
              <a:rPr lang="fr-FR" dirty="0" err="1"/>
              <a:t>aHappy</a:t>
            </a:r>
            <a:r>
              <a:rPr lang="fr-FR" dirty="0"/>
              <a:t>"</a:t>
            </a:r>
            <a:endParaRPr lang="fr-FR" dirty="0"/>
          </a:p>
        </p:txBody>
      </p:sp>
    </p:spTree>
    <p:extLst>
      <p:ext uri="{BB962C8B-B14F-4D97-AF65-F5344CB8AC3E}">
        <p14:creationId xmlns:p14="http://schemas.microsoft.com/office/powerpoint/2010/main" val="4271434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err="1" smtClean="0"/>
              <a:t>HapFACS</a:t>
            </a:r>
            <a:r>
              <a:rPr lang="fr-FR" sz="4000" dirty="0" smtClean="0"/>
              <a:t> </a:t>
            </a:r>
            <a:r>
              <a:rPr lang="fr-FR" sz="2800" dirty="0">
                <a:solidFill>
                  <a:schemeClr val="accent2">
                    <a:lumMod val="60000"/>
                    <a:lumOff val="40000"/>
                  </a:schemeClr>
                </a:solidFill>
              </a:rPr>
              <a:t>[</a:t>
            </a:r>
            <a:r>
              <a:rPr lang="fr-FR" sz="2800" dirty="0" err="1">
                <a:solidFill>
                  <a:schemeClr val="accent2">
                    <a:lumMod val="60000"/>
                    <a:lumOff val="40000"/>
                  </a:schemeClr>
                </a:solidFill>
              </a:rPr>
              <a:t>Amini</a:t>
            </a:r>
            <a:r>
              <a:rPr lang="fr-FR" sz="2800" dirty="0">
                <a:solidFill>
                  <a:schemeClr val="accent2">
                    <a:lumMod val="60000"/>
                    <a:lumOff val="40000"/>
                  </a:schemeClr>
                </a:solidFill>
              </a:rPr>
              <a:t> and </a:t>
            </a:r>
            <a:r>
              <a:rPr lang="fr-FR" sz="2800" dirty="0" err="1">
                <a:solidFill>
                  <a:schemeClr val="accent2">
                    <a:lumMod val="60000"/>
                    <a:lumOff val="40000"/>
                  </a:schemeClr>
                </a:solidFill>
              </a:rPr>
              <a:t>Lisetti</a:t>
            </a:r>
            <a:r>
              <a:rPr lang="fr-FR" sz="2800" dirty="0">
                <a:solidFill>
                  <a:schemeClr val="accent2">
                    <a:lumMod val="60000"/>
                    <a:lumOff val="40000"/>
                  </a:schemeClr>
                </a:solidFill>
              </a:rPr>
              <a:t>, 2013]</a:t>
            </a:r>
          </a:p>
        </p:txBody>
      </p:sp>
      <p:sp>
        <p:nvSpPr>
          <p:cNvPr id="3" name="Espace réservé du contenu 2"/>
          <p:cNvSpPr>
            <a:spLocks noGrp="1"/>
          </p:cNvSpPr>
          <p:nvPr>
            <p:ph idx="1"/>
          </p:nvPr>
        </p:nvSpPr>
        <p:spPr>
          <a:xfrm>
            <a:off x="2589212" y="1905000"/>
            <a:ext cx="8915400" cy="1323238"/>
          </a:xfrm>
        </p:spPr>
        <p:txBody>
          <a:bodyPr>
            <a:normAutofit/>
          </a:bodyPr>
          <a:lstStyle/>
          <a:p>
            <a:r>
              <a:rPr lang="fr-FR" sz="2400" dirty="0" smtClean="0"/>
              <a:t>Synthèse </a:t>
            </a:r>
            <a:r>
              <a:rPr lang="fr-FR" sz="2400" dirty="0" smtClean="0"/>
              <a:t>vocale + Synchronisation labiale</a:t>
            </a:r>
          </a:p>
          <a:p>
            <a:r>
              <a:rPr lang="fr-FR" sz="2400" dirty="0" err="1"/>
              <a:t>Emotional</a:t>
            </a:r>
            <a:r>
              <a:rPr lang="fr-FR" sz="2400" dirty="0"/>
              <a:t> </a:t>
            </a:r>
            <a:r>
              <a:rPr lang="fr-FR" sz="2400" dirty="0" smtClean="0"/>
              <a:t>FACS (</a:t>
            </a:r>
            <a:r>
              <a:rPr lang="fr-FR" sz="2400" dirty="0" err="1" smtClean="0"/>
              <a:t>EmFACS</a:t>
            </a:r>
            <a:r>
              <a:rPr lang="fr-FR" sz="2400" dirty="0" smtClean="0"/>
              <a:t>) </a:t>
            </a:r>
            <a:r>
              <a:rPr lang="fr-FR" sz="2000" dirty="0" smtClean="0">
                <a:solidFill>
                  <a:schemeClr val="tx1">
                    <a:lumMod val="50000"/>
                    <a:lumOff val="50000"/>
                  </a:schemeClr>
                </a:solidFill>
              </a:rPr>
              <a:t>[</a:t>
            </a:r>
            <a:r>
              <a:rPr lang="en-US" sz="2000" dirty="0" smtClean="0">
                <a:solidFill>
                  <a:schemeClr val="tx1">
                    <a:lumMod val="50000"/>
                    <a:lumOff val="50000"/>
                  </a:schemeClr>
                </a:solidFill>
              </a:rPr>
              <a:t>Friesen and </a:t>
            </a:r>
            <a:r>
              <a:rPr lang="en-US" sz="2000" dirty="0">
                <a:solidFill>
                  <a:schemeClr val="tx1">
                    <a:lumMod val="50000"/>
                    <a:lumOff val="50000"/>
                  </a:schemeClr>
                </a:solidFill>
              </a:rPr>
              <a:t>Ekman, </a:t>
            </a:r>
            <a:r>
              <a:rPr lang="en-US" sz="2000" dirty="0" smtClean="0">
                <a:solidFill>
                  <a:schemeClr val="tx1">
                    <a:lumMod val="50000"/>
                    <a:lumOff val="50000"/>
                  </a:schemeClr>
                </a:solidFill>
              </a:rPr>
              <a:t>1983</a:t>
            </a:r>
            <a:r>
              <a:rPr lang="fr-FR" sz="2000" dirty="0" smtClean="0">
                <a:solidFill>
                  <a:schemeClr val="tx1">
                    <a:lumMod val="50000"/>
                    <a:lumOff val="50000"/>
                  </a:schemeClr>
                </a:solidFill>
              </a:rPr>
              <a:t>]</a:t>
            </a:r>
            <a:endParaRPr lang="fr-FR" sz="2400" dirty="0">
              <a:solidFill>
                <a:schemeClr val="tx1">
                  <a:lumMod val="50000"/>
                  <a:lumOff val="50000"/>
                </a:schemeClr>
              </a:solidFill>
            </a:endParaRPr>
          </a:p>
        </p:txBody>
      </p:sp>
      <p:sp>
        <p:nvSpPr>
          <p:cNvPr id="4" name="ZoneTexte 3"/>
          <p:cNvSpPr txBox="1"/>
          <p:nvPr/>
        </p:nvSpPr>
        <p:spPr>
          <a:xfrm>
            <a:off x="11258550" y="6477000"/>
            <a:ext cx="933450" cy="381000"/>
          </a:xfrm>
          <a:prstGeom prst="rect">
            <a:avLst/>
          </a:prstGeom>
          <a:noFill/>
        </p:spPr>
        <p:txBody>
          <a:bodyPr wrap="square" rtlCol="0">
            <a:spAutoFit/>
          </a:bodyPr>
          <a:lstStyle/>
          <a:p>
            <a:pPr algn="r"/>
            <a:r>
              <a:rPr lang="fr-FR" dirty="0" smtClean="0"/>
              <a:t>10/13</a:t>
            </a:r>
            <a:endParaRPr lang="fr-FR"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3228238"/>
            <a:ext cx="5548447" cy="3439262"/>
          </a:xfrm>
          <a:prstGeom prst="rect">
            <a:avLst/>
          </a:prstGeom>
        </p:spPr>
      </p:pic>
    </p:spTree>
    <p:extLst>
      <p:ext uri="{BB962C8B-B14F-4D97-AF65-F5344CB8AC3E}">
        <p14:creationId xmlns:p14="http://schemas.microsoft.com/office/powerpoint/2010/main" val="1697526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Démonstration</a:t>
            </a:r>
            <a:endParaRPr lang="fr-FR" dirty="0"/>
          </a:p>
        </p:txBody>
      </p:sp>
      <p:sp>
        <p:nvSpPr>
          <p:cNvPr id="4" name="ZoneTexte 3"/>
          <p:cNvSpPr txBox="1"/>
          <p:nvPr/>
        </p:nvSpPr>
        <p:spPr>
          <a:xfrm>
            <a:off x="11258550" y="6477000"/>
            <a:ext cx="933450" cy="381000"/>
          </a:xfrm>
          <a:prstGeom prst="rect">
            <a:avLst/>
          </a:prstGeom>
          <a:noFill/>
        </p:spPr>
        <p:txBody>
          <a:bodyPr wrap="square" rtlCol="0">
            <a:spAutoFit/>
          </a:bodyPr>
          <a:lstStyle/>
          <a:p>
            <a:pPr algn="r"/>
            <a:r>
              <a:rPr lang="fr-FR" dirty="0" smtClean="0"/>
              <a:t>11/13</a:t>
            </a:r>
            <a:endParaRPr lang="fr-FR" dirty="0"/>
          </a:p>
        </p:txBody>
      </p:sp>
      <p:pic>
        <p:nvPicPr>
          <p:cNvPr id="6" name="Image 5">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118" y="2384111"/>
            <a:ext cx="2438400" cy="2438400"/>
          </a:xfrm>
          <a:prstGeom prst="rect">
            <a:avLst/>
          </a:prstGeom>
        </p:spPr>
      </p:pic>
    </p:spTree>
    <p:extLst>
      <p:ext uri="{BB962C8B-B14F-4D97-AF65-F5344CB8AC3E}">
        <p14:creationId xmlns:p14="http://schemas.microsoft.com/office/powerpoint/2010/main" val="365837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Evaluations</a:t>
            </a:r>
            <a:endParaRPr lang="fr-FR" sz="4000" dirty="0"/>
          </a:p>
        </p:txBody>
      </p:sp>
      <p:sp>
        <p:nvSpPr>
          <p:cNvPr id="3" name="Espace réservé du contenu 2"/>
          <p:cNvSpPr>
            <a:spLocks noGrp="1"/>
          </p:cNvSpPr>
          <p:nvPr>
            <p:ph idx="1"/>
          </p:nvPr>
        </p:nvSpPr>
        <p:spPr/>
        <p:txBody>
          <a:bodyPr>
            <a:normAutofit/>
          </a:bodyPr>
          <a:lstStyle/>
          <a:p>
            <a:pPr>
              <a:lnSpc>
                <a:spcPct val="150000"/>
              </a:lnSpc>
            </a:pPr>
            <a:r>
              <a:rPr lang="fr-FR" sz="2400" dirty="0" smtClean="0"/>
              <a:t>Evaluation </a:t>
            </a:r>
            <a:r>
              <a:rPr lang="fr-FR" sz="2400" dirty="0" smtClean="0"/>
              <a:t>technique</a:t>
            </a:r>
          </a:p>
          <a:p>
            <a:pPr lvl="1">
              <a:lnSpc>
                <a:spcPct val="150000"/>
              </a:lnSpc>
              <a:spcBef>
                <a:spcPts val="0"/>
              </a:spcBef>
            </a:pPr>
            <a:r>
              <a:rPr lang="fr-FR" sz="2000" dirty="0" smtClean="0"/>
              <a:t>Vérification de la variabilité avec </a:t>
            </a:r>
            <a:r>
              <a:rPr lang="fr-FR" sz="2000" dirty="0" err="1" smtClean="0"/>
              <a:t>TeLLer</a:t>
            </a:r>
            <a:endParaRPr lang="fr-FR" sz="2000" dirty="0" smtClean="0"/>
          </a:p>
          <a:p>
            <a:pPr>
              <a:lnSpc>
                <a:spcPct val="150000"/>
              </a:lnSpc>
            </a:pPr>
            <a:r>
              <a:rPr lang="fr-FR" sz="2400" dirty="0" smtClean="0"/>
              <a:t>Evaluation de </a:t>
            </a:r>
            <a:r>
              <a:rPr lang="fr-FR" sz="2400" dirty="0" smtClean="0"/>
              <a:t>l’acceptabilité</a:t>
            </a:r>
          </a:p>
          <a:p>
            <a:pPr lvl="1">
              <a:lnSpc>
                <a:spcPct val="150000"/>
              </a:lnSpc>
              <a:spcBef>
                <a:spcPts val="0"/>
              </a:spcBef>
            </a:pPr>
            <a:r>
              <a:rPr lang="fr-FR" sz="2000" dirty="0"/>
              <a:t>System </a:t>
            </a:r>
            <a:r>
              <a:rPr lang="fr-FR" sz="2000" dirty="0" err="1"/>
              <a:t>Usability</a:t>
            </a:r>
            <a:r>
              <a:rPr lang="fr-FR" sz="2000" dirty="0"/>
              <a:t> </a:t>
            </a:r>
            <a:r>
              <a:rPr lang="fr-FR" sz="2000" dirty="0" err="1"/>
              <a:t>Scale</a:t>
            </a:r>
            <a:r>
              <a:rPr lang="fr-FR" sz="2000" dirty="0"/>
              <a:t> (SUS) </a:t>
            </a:r>
            <a:r>
              <a:rPr lang="fr-FR" sz="1800" dirty="0">
                <a:solidFill>
                  <a:schemeClr val="tx1">
                    <a:lumMod val="50000"/>
                    <a:lumOff val="50000"/>
                  </a:schemeClr>
                </a:solidFill>
              </a:rPr>
              <a:t>[Brooke, 1996]</a:t>
            </a:r>
            <a:endParaRPr lang="fr-FR" sz="2000" dirty="0">
              <a:solidFill>
                <a:schemeClr val="tx1">
                  <a:lumMod val="50000"/>
                  <a:lumOff val="50000"/>
                </a:schemeClr>
              </a:solidFill>
            </a:endParaRPr>
          </a:p>
          <a:p>
            <a:pPr>
              <a:lnSpc>
                <a:spcPct val="150000"/>
              </a:lnSpc>
            </a:pPr>
            <a:r>
              <a:rPr lang="fr-FR" sz="2400" dirty="0" smtClean="0"/>
              <a:t>Evaluation de l’efficacité</a:t>
            </a:r>
          </a:p>
          <a:p>
            <a:pPr lvl="1">
              <a:lnSpc>
                <a:spcPct val="150000"/>
              </a:lnSpc>
              <a:spcBef>
                <a:spcPts val="0"/>
              </a:spcBef>
            </a:pPr>
            <a:endParaRPr lang="fr-FR" sz="2000" dirty="0" smtClean="0"/>
          </a:p>
          <a:p>
            <a:pPr>
              <a:lnSpc>
                <a:spcPct val="150000"/>
              </a:lnSpc>
            </a:pPr>
            <a:endParaRPr lang="fr-FR" sz="2400" dirty="0"/>
          </a:p>
        </p:txBody>
      </p:sp>
      <p:sp>
        <p:nvSpPr>
          <p:cNvPr id="4" name="ZoneTexte 3"/>
          <p:cNvSpPr txBox="1"/>
          <p:nvPr/>
        </p:nvSpPr>
        <p:spPr>
          <a:xfrm>
            <a:off x="11258550" y="6477000"/>
            <a:ext cx="933450" cy="381000"/>
          </a:xfrm>
          <a:prstGeom prst="rect">
            <a:avLst/>
          </a:prstGeom>
          <a:noFill/>
        </p:spPr>
        <p:txBody>
          <a:bodyPr wrap="square" rtlCol="0">
            <a:spAutoFit/>
          </a:bodyPr>
          <a:lstStyle/>
          <a:p>
            <a:pPr algn="r"/>
            <a:r>
              <a:rPr lang="fr-FR" dirty="0" smtClean="0"/>
              <a:t>12/13</a:t>
            </a:r>
            <a:endParaRPr lang="fr-FR" dirty="0"/>
          </a:p>
        </p:txBody>
      </p:sp>
    </p:spTree>
    <p:extLst>
      <p:ext uri="{BB962C8B-B14F-4D97-AF65-F5344CB8AC3E}">
        <p14:creationId xmlns:p14="http://schemas.microsoft.com/office/powerpoint/2010/main" val="3697664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Conclusion et perspectives</a:t>
            </a:r>
            <a:endParaRPr lang="fr-FR" sz="4000" dirty="0"/>
          </a:p>
        </p:txBody>
      </p:sp>
      <p:sp>
        <p:nvSpPr>
          <p:cNvPr id="3" name="Espace réservé du contenu 2"/>
          <p:cNvSpPr>
            <a:spLocks noGrp="1"/>
          </p:cNvSpPr>
          <p:nvPr>
            <p:ph idx="1"/>
          </p:nvPr>
        </p:nvSpPr>
        <p:spPr/>
        <p:txBody>
          <a:bodyPr>
            <a:normAutofit/>
          </a:bodyPr>
          <a:lstStyle/>
          <a:p>
            <a:r>
              <a:rPr lang="fr-FR" sz="2400" dirty="0" smtClean="0"/>
              <a:t>Modélisation d’un dialogue en </a:t>
            </a:r>
            <a:r>
              <a:rPr lang="fr-FR" sz="2400" dirty="0" smtClean="0"/>
              <a:t>LL</a:t>
            </a:r>
          </a:p>
          <a:p>
            <a:r>
              <a:rPr lang="fr-FR" sz="2400" dirty="0" smtClean="0"/>
              <a:t>Evolution du programme </a:t>
            </a:r>
            <a:r>
              <a:rPr lang="fr-FR" sz="2400" dirty="0" err="1" smtClean="0"/>
              <a:t>TeLLer</a:t>
            </a:r>
            <a:endParaRPr lang="fr-FR" sz="2400" dirty="0" smtClean="0"/>
          </a:p>
          <a:p>
            <a:r>
              <a:rPr lang="fr-FR" sz="2400" dirty="0" smtClean="0"/>
              <a:t>Utilisation dans un contexte thérapeutique</a:t>
            </a:r>
          </a:p>
          <a:p>
            <a:endParaRPr lang="fr-FR" sz="2400" dirty="0" smtClean="0"/>
          </a:p>
          <a:p>
            <a:r>
              <a:rPr lang="fr-FR" sz="2400" dirty="0" smtClean="0"/>
              <a:t>Ajouter de la variabilité</a:t>
            </a:r>
            <a:endParaRPr lang="fr-FR" sz="2400" dirty="0" smtClean="0"/>
          </a:p>
          <a:p>
            <a:r>
              <a:rPr lang="fr-FR" sz="2400" dirty="0" smtClean="0"/>
              <a:t>Amélioration des transitions entre les expressions</a:t>
            </a:r>
          </a:p>
          <a:p>
            <a:r>
              <a:rPr lang="fr-FR" sz="2400" dirty="0" smtClean="0"/>
              <a:t>Ajout de </a:t>
            </a:r>
            <a:r>
              <a:rPr lang="fr-FR" sz="2400" dirty="0" smtClean="0"/>
              <a:t>nouveaux </a:t>
            </a:r>
            <a:r>
              <a:rPr lang="fr-FR" sz="2400" dirty="0" smtClean="0"/>
              <a:t>modules plus </a:t>
            </a:r>
            <a:r>
              <a:rPr lang="fr-FR" sz="2400" dirty="0" smtClean="0"/>
              <a:t>complexes</a:t>
            </a:r>
            <a:endParaRPr lang="fr-FR" sz="2400" dirty="0" smtClean="0"/>
          </a:p>
        </p:txBody>
      </p:sp>
      <p:sp>
        <p:nvSpPr>
          <p:cNvPr id="4" name="ZoneTexte 3"/>
          <p:cNvSpPr txBox="1"/>
          <p:nvPr/>
        </p:nvSpPr>
        <p:spPr>
          <a:xfrm>
            <a:off x="11258550" y="6477000"/>
            <a:ext cx="933450" cy="381000"/>
          </a:xfrm>
          <a:prstGeom prst="rect">
            <a:avLst/>
          </a:prstGeom>
          <a:noFill/>
        </p:spPr>
        <p:txBody>
          <a:bodyPr wrap="square" rtlCol="0">
            <a:spAutoFit/>
          </a:bodyPr>
          <a:lstStyle/>
          <a:p>
            <a:pPr algn="r"/>
            <a:r>
              <a:rPr lang="fr-FR" dirty="0" smtClean="0"/>
              <a:t>13/13</a:t>
            </a:r>
            <a:endParaRPr lang="fr-FR" dirty="0"/>
          </a:p>
        </p:txBody>
      </p:sp>
    </p:spTree>
    <p:extLst>
      <p:ext uri="{BB962C8B-B14F-4D97-AF65-F5344CB8AC3E}">
        <p14:creationId xmlns:p14="http://schemas.microsoft.com/office/powerpoint/2010/main" val="3249457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1632611" y="1422935"/>
            <a:ext cx="8915399" cy="2262781"/>
          </a:xfrm>
        </p:spPr>
        <p:txBody>
          <a:bodyPr>
            <a:noAutofit/>
          </a:bodyPr>
          <a:lstStyle/>
          <a:p>
            <a:pPr algn="ctr"/>
            <a:r>
              <a:rPr lang="en-US" sz="4400" dirty="0"/>
              <a:t>Therapeutic game based on</a:t>
            </a:r>
            <a:br>
              <a:rPr lang="en-US" sz="4400" dirty="0"/>
            </a:br>
            <a:r>
              <a:rPr lang="en-US" sz="4400" dirty="0"/>
              <a:t>narrative generation techniques</a:t>
            </a:r>
            <a:br>
              <a:rPr lang="en-US" sz="4400" dirty="0"/>
            </a:br>
            <a:r>
              <a:rPr lang="en-US" sz="4400" dirty="0"/>
              <a:t>for </a:t>
            </a:r>
            <a:r>
              <a:rPr lang="en-US" sz="4400" dirty="0" smtClean="0"/>
              <a:t>Schizophrenia</a:t>
            </a:r>
            <a:endParaRPr lang="fr-FR" sz="4400" dirty="0"/>
          </a:p>
        </p:txBody>
      </p:sp>
      <p:sp>
        <p:nvSpPr>
          <p:cNvPr id="3" name="Sous-titre 2"/>
          <p:cNvSpPr>
            <a:spLocks noGrp="1"/>
          </p:cNvSpPr>
          <p:nvPr>
            <p:ph type="subTitle" idx="1"/>
          </p:nvPr>
        </p:nvSpPr>
        <p:spPr>
          <a:xfrm>
            <a:off x="1632611" y="4121239"/>
            <a:ext cx="5227505" cy="2340158"/>
          </a:xfrm>
        </p:spPr>
        <p:txBody>
          <a:bodyPr/>
          <a:lstStyle/>
          <a:p>
            <a:r>
              <a:rPr lang="fr-FR" sz="2000" b="1" dirty="0"/>
              <a:t>Cindy </a:t>
            </a:r>
            <a:r>
              <a:rPr lang="fr-FR" sz="2000" b="1" dirty="0" err="1"/>
              <a:t>Even</a:t>
            </a:r>
            <a:r>
              <a:rPr lang="fr-FR" sz="2000" b="1" dirty="0"/>
              <a:t> - </a:t>
            </a:r>
            <a:r>
              <a:rPr lang="fr-FR" sz="2000" b="1" dirty="0" smtClean="0"/>
              <a:t>c9even@enib.fr</a:t>
            </a:r>
          </a:p>
          <a:p>
            <a:endParaRPr lang="fr-FR" sz="1000" b="1" dirty="0"/>
          </a:p>
          <a:p>
            <a:r>
              <a:rPr lang="de-DE" sz="1600" i="1" dirty="0" err="1"/>
              <a:t>Encadrants</a:t>
            </a:r>
            <a:r>
              <a:rPr lang="de-DE" sz="1600" i="1" dirty="0"/>
              <a:t> : </a:t>
            </a:r>
          </a:p>
          <a:p>
            <a:r>
              <a:rPr lang="de-DE" sz="1600" dirty="0"/>
              <a:t>Anne-Gwenn </a:t>
            </a:r>
            <a:r>
              <a:rPr lang="de-DE" sz="1600" dirty="0" err="1"/>
              <a:t>Bosser</a:t>
            </a:r>
            <a:r>
              <a:rPr lang="de-DE" sz="1600" dirty="0"/>
              <a:t> - bosser@enib.fr</a:t>
            </a:r>
          </a:p>
          <a:p>
            <a:r>
              <a:rPr lang="de-DE" sz="1600" dirty="0"/>
              <a:t>Cédric Buche - buche@enib.fr</a:t>
            </a:r>
          </a:p>
          <a:p>
            <a:r>
              <a:rPr lang="de-DE" sz="1600" dirty="0"/>
              <a:t>João F. Ferreira - j.ferreira@tees.ac.uk</a:t>
            </a:r>
          </a:p>
          <a:p>
            <a:endParaRPr lang="fr-FR" dirty="0"/>
          </a:p>
        </p:txBody>
      </p:sp>
      <p:pic>
        <p:nvPicPr>
          <p:cNvPr id="4" name="Shape 35"/>
          <p:cNvPicPr preferRelativeResize="0"/>
          <p:nvPr/>
        </p:nvPicPr>
        <p:blipFill>
          <a:blip r:embed="rId3">
            <a:alphaModFix/>
          </a:blip>
          <a:stretch>
            <a:fillRect/>
          </a:stretch>
        </p:blipFill>
        <p:spPr>
          <a:xfrm>
            <a:off x="8506655" y="3927335"/>
            <a:ext cx="2041356" cy="975831"/>
          </a:xfrm>
          <a:prstGeom prst="rect">
            <a:avLst/>
          </a:prstGeom>
          <a:noFill/>
          <a:ln>
            <a:noFill/>
          </a:ln>
        </p:spPr>
      </p:pic>
      <p:pic>
        <p:nvPicPr>
          <p:cNvPr id="5" name="Shape 36"/>
          <p:cNvPicPr preferRelativeResize="0"/>
          <p:nvPr/>
        </p:nvPicPr>
        <p:blipFill>
          <a:blip r:embed="rId4">
            <a:alphaModFix/>
          </a:blip>
          <a:stretch>
            <a:fillRect/>
          </a:stretch>
        </p:blipFill>
        <p:spPr>
          <a:xfrm>
            <a:off x="9234644" y="5227627"/>
            <a:ext cx="1313359" cy="1233770"/>
          </a:xfrm>
          <a:prstGeom prst="rect">
            <a:avLst/>
          </a:prstGeom>
          <a:noFill/>
          <a:ln>
            <a:noFill/>
          </a:ln>
        </p:spPr>
      </p:pic>
      <p:pic>
        <p:nvPicPr>
          <p:cNvPr id="6" name="Shape 37"/>
          <p:cNvPicPr preferRelativeResize="0"/>
          <p:nvPr/>
        </p:nvPicPr>
        <p:blipFill>
          <a:blip r:embed="rId5">
            <a:alphaModFix/>
          </a:blip>
          <a:stretch>
            <a:fillRect/>
          </a:stretch>
        </p:blipFill>
        <p:spPr>
          <a:xfrm>
            <a:off x="6527653" y="3927337"/>
            <a:ext cx="1906349" cy="975808"/>
          </a:xfrm>
          <a:prstGeom prst="rect">
            <a:avLst/>
          </a:prstGeom>
          <a:noFill/>
          <a:ln>
            <a:noFill/>
          </a:ln>
        </p:spPr>
      </p:pic>
      <p:pic>
        <p:nvPicPr>
          <p:cNvPr id="7" name="Shape 38"/>
          <p:cNvPicPr preferRelativeResize="0"/>
          <p:nvPr/>
        </p:nvPicPr>
        <p:blipFill>
          <a:blip r:embed="rId6">
            <a:alphaModFix/>
          </a:blip>
          <a:stretch>
            <a:fillRect/>
          </a:stretch>
        </p:blipFill>
        <p:spPr>
          <a:xfrm>
            <a:off x="6590729" y="5200178"/>
            <a:ext cx="2580969" cy="1288669"/>
          </a:xfrm>
          <a:prstGeom prst="rect">
            <a:avLst/>
          </a:prstGeom>
          <a:noFill/>
          <a:ln>
            <a:noFill/>
          </a:ln>
        </p:spPr>
      </p:pic>
      <p:pic>
        <p:nvPicPr>
          <p:cNvPr id="9" name="Image 8"/>
          <p:cNvPicPr>
            <a:picLocks noChangeAspect="1"/>
          </p:cNvPicPr>
          <p:nvPr/>
        </p:nvPicPr>
        <p:blipFill>
          <a:blip r:embed="rId7"/>
          <a:stretch>
            <a:fillRect/>
          </a:stretch>
        </p:blipFill>
        <p:spPr>
          <a:xfrm>
            <a:off x="180303" y="-167424"/>
            <a:ext cx="11593687" cy="1398924"/>
          </a:xfrm>
          <a:prstGeom prst="rect">
            <a:avLst/>
          </a:prstGeom>
        </p:spPr>
      </p:pic>
      <p:sp>
        <p:nvSpPr>
          <p:cNvPr id="10" name="Rectangle 9"/>
          <p:cNvSpPr/>
          <p:nvPr/>
        </p:nvSpPr>
        <p:spPr>
          <a:xfrm>
            <a:off x="0" y="0"/>
            <a:ext cx="168812"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26233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Références</a:t>
            </a:r>
            <a:endParaRPr lang="fr-FR" sz="4000" dirty="0"/>
          </a:p>
        </p:txBody>
      </p:sp>
      <p:sp>
        <p:nvSpPr>
          <p:cNvPr id="3" name="Espace réservé du contenu 2"/>
          <p:cNvSpPr>
            <a:spLocks noGrp="1"/>
          </p:cNvSpPr>
          <p:nvPr>
            <p:ph idx="1"/>
          </p:nvPr>
        </p:nvSpPr>
        <p:spPr>
          <a:xfrm>
            <a:off x="190500" y="1219200"/>
            <a:ext cx="12001500" cy="5638800"/>
          </a:xfrm>
          <a:solidFill>
            <a:schemeClr val="bg1">
              <a:alpha val="67000"/>
            </a:schemeClr>
          </a:solidFill>
        </p:spPr>
        <p:txBody>
          <a:bodyPr>
            <a:normAutofit fontScale="92500" lnSpcReduction="10000"/>
          </a:bodyPr>
          <a:lstStyle/>
          <a:p>
            <a:pPr marL="0" indent="0">
              <a:buNone/>
            </a:pPr>
            <a:endParaRPr lang="fr-FR" sz="400" dirty="0" smtClean="0"/>
          </a:p>
          <a:p>
            <a:r>
              <a:rPr lang="en-US" dirty="0" err="1"/>
              <a:t>Amini</a:t>
            </a:r>
            <a:r>
              <a:rPr lang="en-US" dirty="0"/>
              <a:t>, R. and </a:t>
            </a:r>
            <a:r>
              <a:rPr lang="en-US" dirty="0" err="1"/>
              <a:t>Lisetti</a:t>
            </a:r>
            <a:r>
              <a:rPr lang="en-US" dirty="0"/>
              <a:t>, C. (2013). </a:t>
            </a:r>
            <a:r>
              <a:rPr lang="en-US" dirty="0" err="1" smtClean="0"/>
              <a:t>HapFACS</a:t>
            </a:r>
            <a:r>
              <a:rPr lang="en-US" dirty="0" smtClean="0"/>
              <a:t>: </a:t>
            </a:r>
            <a:r>
              <a:rPr lang="en-US" dirty="0"/>
              <a:t>An open source </a:t>
            </a:r>
            <a:r>
              <a:rPr lang="en-US" dirty="0" smtClean="0"/>
              <a:t>API/Software </a:t>
            </a:r>
            <a:r>
              <a:rPr lang="en-US" dirty="0"/>
              <a:t>to generate </a:t>
            </a:r>
            <a:r>
              <a:rPr lang="en-US" dirty="0" smtClean="0"/>
              <a:t>FACS-based expressions for ECAs </a:t>
            </a:r>
            <a:r>
              <a:rPr lang="en-US" dirty="0"/>
              <a:t>animation and for corpus generation. In </a:t>
            </a:r>
            <a:r>
              <a:rPr lang="en-US" dirty="0" smtClean="0"/>
              <a:t>Affective </a:t>
            </a:r>
            <a:r>
              <a:rPr lang="en-US" dirty="0"/>
              <a:t>Computing and Intelligent Interaction (ACII</a:t>
            </a:r>
            <a:r>
              <a:rPr lang="en-US" dirty="0" smtClean="0"/>
              <a:t>), </a:t>
            </a:r>
            <a:r>
              <a:rPr lang="fr-FR" dirty="0" smtClean="0"/>
              <a:t>2013 </a:t>
            </a:r>
            <a:r>
              <a:rPr lang="fr-FR" dirty="0"/>
              <a:t>Humaine Association </a:t>
            </a:r>
            <a:r>
              <a:rPr lang="fr-FR" dirty="0" err="1"/>
              <a:t>Conference</a:t>
            </a:r>
            <a:r>
              <a:rPr lang="fr-FR" dirty="0"/>
              <a:t> on, pages 270–275. IEEE.</a:t>
            </a:r>
            <a:endParaRPr lang="en-US" dirty="0" smtClean="0"/>
          </a:p>
          <a:p>
            <a:r>
              <a:rPr lang="en-US" dirty="0" smtClean="0"/>
              <a:t>Ekman</a:t>
            </a:r>
            <a:r>
              <a:rPr lang="en-US" dirty="0"/>
              <a:t>, P. and </a:t>
            </a:r>
            <a:r>
              <a:rPr lang="en-US" dirty="0" err="1"/>
              <a:t>Friesen,W</a:t>
            </a:r>
            <a:r>
              <a:rPr lang="en-US" dirty="0"/>
              <a:t>. V. (1977). Facial action coding system. Consulting Psychologists Press, </a:t>
            </a:r>
            <a:r>
              <a:rPr lang="en-US" dirty="0" smtClean="0"/>
              <a:t>Stanford </a:t>
            </a:r>
            <a:r>
              <a:rPr lang="fr-FR" dirty="0" err="1" smtClean="0"/>
              <a:t>University</a:t>
            </a:r>
            <a:r>
              <a:rPr lang="fr-FR" dirty="0"/>
              <a:t>, </a:t>
            </a:r>
            <a:r>
              <a:rPr lang="fr-FR" dirty="0" err="1"/>
              <a:t>Palo</a:t>
            </a:r>
            <a:r>
              <a:rPr lang="fr-FR" dirty="0"/>
              <a:t> Alto</a:t>
            </a:r>
            <a:r>
              <a:rPr lang="fr-FR" dirty="0" smtClean="0"/>
              <a:t>.</a:t>
            </a:r>
          </a:p>
          <a:p>
            <a:r>
              <a:rPr lang="en-US" dirty="0"/>
              <a:t>Friesen, W. V. and Ekman, P. (1983). Emfacs-7: Emotional facial action coding system. </a:t>
            </a:r>
            <a:r>
              <a:rPr lang="en-US" dirty="0" smtClean="0"/>
              <a:t>Unpublished manuscript</a:t>
            </a:r>
            <a:r>
              <a:rPr lang="en-US" dirty="0"/>
              <a:t>, University of California at San Francisco</a:t>
            </a:r>
            <a:r>
              <a:rPr lang="en-US" dirty="0" smtClean="0"/>
              <a:t>.</a:t>
            </a:r>
          </a:p>
          <a:p>
            <a:r>
              <a:rPr lang="fr-FR" dirty="0" err="1"/>
              <a:t>Hamdi</a:t>
            </a:r>
            <a:r>
              <a:rPr lang="fr-FR" dirty="0"/>
              <a:t>, H. (2012). Plate-forme multimodale pour la reconnaissance </a:t>
            </a:r>
            <a:r>
              <a:rPr lang="fr-FR" dirty="0" smtClean="0"/>
              <a:t>d’émotions </a:t>
            </a:r>
            <a:r>
              <a:rPr lang="fr-FR" dirty="0"/>
              <a:t>via l’analyse de </a:t>
            </a:r>
            <a:r>
              <a:rPr lang="fr-FR" dirty="0" smtClean="0"/>
              <a:t>signaux physiologiques</a:t>
            </a:r>
            <a:r>
              <a:rPr lang="fr-FR" dirty="0"/>
              <a:t>: application à</a:t>
            </a:r>
            <a:r>
              <a:rPr lang="fr-FR" dirty="0" smtClean="0"/>
              <a:t> </a:t>
            </a:r>
            <a:r>
              <a:rPr lang="fr-FR" dirty="0"/>
              <a:t>la simulation d’entretiens d’embauche. PhD </a:t>
            </a:r>
            <a:r>
              <a:rPr lang="fr-FR" dirty="0" err="1"/>
              <a:t>t</a:t>
            </a:r>
            <a:r>
              <a:rPr lang="fr-FR" dirty="0" err="1" smtClean="0"/>
              <a:t>hesis</a:t>
            </a:r>
            <a:r>
              <a:rPr lang="fr-FR" dirty="0"/>
              <a:t>, </a:t>
            </a:r>
            <a:r>
              <a:rPr lang="fr-FR" dirty="0" smtClean="0"/>
              <a:t>Universit</a:t>
            </a:r>
            <a:r>
              <a:rPr lang="fr-FR" dirty="0"/>
              <a:t>é</a:t>
            </a:r>
            <a:r>
              <a:rPr lang="fr-FR" dirty="0" smtClean="0"/>
              <a:t> </a:t>
            </a:r>
            <a:r>
              <a:rPr lang="fr-FR" dirty="0"/>
              <a:t>d’Angers.</a:t>
            </a:r>
            <a:endParaRPr lang="en-US" dirty="0" smtClean="0"/>
          </a:p>
          <a:p>
            <a:r>
              <a:rPr lang="fr-FR" dirty="0" err="1"/>
              <a:t>Liberman</a:t>
            </a:r>
            <a:r>
              <a:rPr lang="fr-FR" dirty="0"/>
              <a:t>, R. P., </a:t>
            </a:r>
            <a:r>
              <a:rPr lang="fr-FR" dirty="0" err="1"/>
              <a:t>DeRisi</a:t>
            </a:r>
            <a:r>
              <a:rPr lang="fr-FR" dirty="0"/>
              <a:t>, W. J., and </a:t>
            </a:r>
            <a:r>
              <a:rPr lang="fr-FR" dirty="0" err="1"/>
              <a:t>Mueser</a:t>
            </a:r>
            <a:r>
              <a:rPr lang="fr-FR" dirty="0"/>
              <a:t>, K. T. (2005). </a:t>
            </a:r>
            <a:r>
              <a:rPr lang="fr-FR" dirty="0" smtClean="0"/>
              <a:t>Entra</a:t>
            </a:r>
            <a:r>
              <a:rPr lang="fr-FR" dirty="0"/>
              <a:t>î</a:t>
            </a:r>
            <a:r>
              <a:rPr lang="fr-FR" dirty="0" smtClean="0"/>
              <a:t>nement </a:t>
            </a:r>
            <a:r>
              <a:rPr lang="fr-FR" dirty="0"/>
              <a:t>aux </a:t>
            </a:r>
            <a:r>
              <a:rPr lang="fr-FR" dirty="0" smtClean="0"/>
              <a:t>habiletés </a:t>
            </a:r>
            <a:r>
              <a:rPr lang="fr-FR" dirty="0"/>
              <a:t>sociales pour </a:t>
            </a:r>
            <a:r>
              <a:rPr lang="fr-FR" dirty="0" smtClean="0"/>
              <a:t>les patients </a:t>
            </a:r>
            <a:r>
              <a:rPr lang="fr-FR" dirty="0"/>
              <a:t>psychiatriques. Savoir Faire Psy. Editions Retz.</a:t>
            </a:r>
            <a:endParaRPr lang="en-US" dirty="0" smtClean="0"/>
          </a:p>
          <a:p>
            <a:r>
              <a:rPr lang="en-US" dirty="0" err="1" smtClean="0"/>
              <a:t>Pelachaud</a:t>
            </a:r>
            <a:r>
              <a:rPr lang="en-US" dirty="0"/>
              <a:t>, C. (2005). Multimodal expressive embodied conversational agents. In Proceedings of the </a:t>
            </a:r>
            <a:r>
              <a:rPr lang="en-US" dirty="0" smtClean="0"/>
              <a:t>13</a:t>
            </a:r>
            <a:r>
              <a:rPr lang="en-US" baseline="30000" dirty="0" smtClean="0"/>
              <a:t>th</a:t>
            </a:r>
            <a:r>
              <a:rPr lang="en-US" dirty="0" smtClean="0"/>
              <a:t> Annual </a:t>
            </a:r>
            <a:r>
              <a:rPr lang="en-US" dirty="0"/>
              <a:t>ACM International Conference on Multimedia, MULTIMEDIA ’05, pages 683–689, New York</a:t>
            </a:r>
            <a:r>
              <a:rPr lang="en-US" dirty="0" smtClean="0"/>
              <a:t>, </a:t>
            </a:r>
            <a:r>
              <a:rPr lang="fr-FR" dirty="0" smtClean="0"/>
              <a:t>NY</a:t>
            </a:r>
            <a:r>
              <a:rPr lang="fr-FR" dirty="0"/>
              <a:t>, USA. ACM.</a:t>
            </a:r>
            <a:endParaRPr lang="fr-FR" dirty="0" smtClean="0"/>
          </a:p>
          <a:p>
            <a:r>
              <a:rPr lang="fr-FR" dirty="0" err="1" smtClean="0"/>
              <a:t>Péneau</a:t>
            </a:r>
            <a:r>
              <a:rPr lang="fr-FR" dirty="0"/>
              <a:t>, E. and Franck, N. (2015). </a:t>
            </a:r>
            <a:r>
              <a:rPr lang="fr-FR" dirty="0" smtClean="0"/>
              <a:t>Remédiation </a:t>
            </a:r>
            <a:r>
              <a:rPr lang="fr-FR" dirty="0"/>
              <a:t>cognitive dans la </a:t>
            </a:r>
            <a:r>
              <a:rPr lang="fr-FR" dirty="0" smtClean="0"/>
              <a:t>schizophrénie </a:t>
            </a:r>
            <a:r>
              <a:rPr lang="fr-FR" dirty="0"/>
              <a:t>et les troubles </a:t>
            </a:r>
            <a:r>
              <a:rPr lang="fr-FR" dirty="0" smtClean="0"/>
              <a:t>apparentés en </a:t>
            </a:r>
            <a:r>
              <a:rPr lang="fr-FR" dirty="0"/>
              <a:t>pratique quotidienne. Annales </a:t>
            </a:r>
            <a:r>
              <a:rPr lang="fr-FR" dirty="0" smtClean="0"/>
              <a:t>Médico-psychologiques</a:t>
            </a:r>
            <a:r>
              <a:rPr lang="fr-FR" dirty="0"/>
              <a:t>, revue </a:t>
            </a:r>
            <a:r>
              <a:rPr lang="fr-FR" dirty="0" smtClean="0"/>
              <a:t>psychiatrique, 173(3</a:t>
            </a:r>
            <a:r>
              <a:rPr lang="fr-FR" dirty="0"/>
              <a:t>):279–293.</a:t>
            </a:r>
            <a:endParaRPr lang="fr-FR" dirty="0" smtClean="0"/>
          </a:p>
          <a:p>
            <a:r>
              <a:rPr lang="fr-FR" dirty="0" smtClean="0"/>
              <a:t>Weiss</a:t>
            </a:r>
            <a:r>
              <a:rPr lang="fr-FR" dirty="0"/>
              <a:t>, T., Baudouin, J.-Y., and </a:t>
            </a:r>
            <a:r>
              <a:rPr lang="fr-FR" dirty="0" err="1"/>
              <a:t>Demily</a:t>
            </a:r>
            <a:r>
              <a:rPr lang="fr-FR" dirty="0"/>
              <a:t>, C. (2009). Production </a:t>
            </a:r>
            <a:r>
              <a:rPr lang="fr-FR" dirty="0" smtClean="0"/>
              <a:t>d’émotions </a:t>
            </a:r>
            <a:r>
              <a:rPr lang="fr-FR" dirty="0"/>
              <a:t>faciales dans la </a:t>
            </a:r>
            <a:r>
              <a:rPr lang="fr-FR" dirty="0" smtClean="0"/>
              <a:t>schizophrénie. L’Evolution </a:t>
            </a:r>
            <a:r>
              <a:rPr lang="fr-FR" dirty="0"/>
              <a:t>psychiatrique, 74(1):137–144.</a:t>
            </a:r>
          </a:p>
        </p:txBody>
      </p:sp>
    </p:spTree>
    <p:extLst>
      <p:ext uri="{BB962C8B-B14F-4D97-AF65-F5344CB8AC3E}">
        <p14:creationId xmlns:p14="http://schemas.microsoft.com/office/powerpoint/2010/main" val="439258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La Schizophrénie</a:t>
            </a:r>
            <a:endParaRPr lang="fr-FR" sz="4000" dirty="0"/>
          </a:p>
        </p:txBody>
      </p:sp>
      <p:sp>
        <p:nvSpPr>
          <p:cNvPr id="3" name="Espace réservé du contenu 2"/>
          <p:cNvSpPr>
            <a:spLocks noGrp="1"/>
          </p:cNvSpPr>
          <p:nvPr>
            <p:ph idx="1"/>
          </p:nvPr>
        </p:nvSpPr>
        <p:spPr>
          <a:xfrm>
            <a:off x="2589212" y="1855310"/>
            <a:ext cx="8915400" cy="1387748"/>
          </a:xfrm>
        </p:spPr>
        <p:txBody>
          <a:bodyPr>
            <a:noAutofit/>
          </a:bodyPr>
          <a:lstStyle/>
          <a:p>
            <a:r>
              <a:rPr lang="fr-FR" sz="2400" dirty="0" smtClean="0"/>
              <a:t>Symptômes positifs : </a:t>
            </a:r>
            <a:r>
              <a:rPr lang="fr-FR" sz="2400" dirty="0"/>
              <a:t> hallucination, délire, agitation</a:t>
            </a:r>
            <a:endParaRPr lang="fr-FR" sz="2400" dirty="0" smtClean="0"/>
          </a:p>
          <a:p>
            <a:r>
              <a:rPr lang="fr-FR" sz="2400" dirty="0" smtClean="0"/>
              <a:t>Symptômes négatifs : </a:t>
            </a:r>
            <a:r>
              <a:rPr lang="fr-FR" sz="2400" dirty="0"/>
              <a:t>apathie, anhédonie</a:t>
            </a:r>
            <a:r>
              <a:rPr lang="fr-FR" sz="2400" dirty="0" smtClean="0"/>
              <a:t>, </a:t>
            </a:r>
            <a:r>
              <a:rPr lang="fr-FR" sz="2400" dirty="0"/>
              <a:t>retrait </a:t>
            </a:r>
            <a:r>
              <a:rPr lang="fr-FR" sz="2400" dirty="0" smtClean="0"/>
              <a:t>social</a:t>
            </a:r>
          </a:p>
          <a:p>
            <a:pPr marL="0" indent="0" algn="r">
              <a:buNone/>
            </a:pPr>
            <a:r>
              <a:rPr lang="fr-FR" sz="2000" dirty="0" smtClean="0">
                <a:solidFill>
                  <a:schemeClr val="tx1">
                    <a:lumMod val="50000"/>
                    <a:lumOff val="50000"/>
                  </a:schemeClr>
                </a:solidFill>
              </a:rPr>
              <a:t>[Weiss et al., 2009]</a:t>
            </a:r>
            <a:endParaRPr lang="fr-FR" sz="2000" dirty="0">
              <a:solidFill>
                <a:schemeClr val="tx1">
                  <a:lumMod val="50000"/>
                  <a:lumOff val="50000"/>
                </a:schemeClr>
              </a:solidFill>
            </a:endParaRPr>
          </a:p>
        </p:txBody>
      </p:sp>
      <p:sp>
        <p:nvSpPr>
          <p:cNvPr id="4" name="ZoneTexte 3"/>
          <p:cNvSpPr txBox="1"/>
          <p:nvPr/>
        </p:nvSpPr>
        <p:spPr>
          <a:xfrm>
            <a:off x="11258550" y="6477000"/>
            <a:ext cx="933450" cy="381000"/>
          </a:xfrm>
          <a:prstGeom prst="rect">
            <a:avLst/>
          </a:prstGeom>
          <a:noFill/>
        </p:spPr>
        <p:txBody>
          <a:bodyPr wrap="square" rtlCol="0">
            <a:spAutoFit/>
          </a:bodyPr>
          <a:lstStyle/>
          <a:p>
            <a:pPr algn="r"/>
            <a:r>
              <a:rPr lang="fr-FR" dirty="0" smtClean="0"/>
              <a:t>2/13</a:t>
            </a:r>
            <a:endParaRPr lang="fr-FR" dirty="0"/>
          </a:p>
        </p:txBody>
      </p:sp>
      <p:sp>
        <p:nvSpPr>
          <p:cNvPr id="6" name="Espace réservé du contenu 2"/>
          <p:cNvSpPr txBox="1">
            <a:spLocks/>
          </p:cNvSpPr>
          <p:nvPr/>
        </p:nvSpPr>
        <p:spPr>
          <a:xfrm>
            <a:off x="2589212" y="3564220"/>
            <a:ext cx="8915400" cy="13115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400" dirty="0" smtClean="0"/>
              <a:t>Traitements </a:t>
            </a:r>
            <a:r>
              <a:rPr lang="fr-FR" sz="2400" dirty="0"/>
              <a:t>psychothérapiques et médicamenteux </a:t>
            </a:r>
            <a:endParaRPr lang="fr-FR" sz="2400" dirty="0" smtClean="0"/>
          </a:p>
          <a:p>
            <a:pPr marL="0" indent="0">
              <a:buNone/>
            </a:pPr>
            <a:r>
              <a:rPr lang="fr-FR" sz="2400" b="1" dirty="0" smtClean="0">
                <a:solidFill>
                  <a:srgbClr val="FF0000"/>
                </a:solidFill>
              </a:rPr>
              <a:t>+</a:t>
            </a:r>
            <a:r>
              <a:rPr lang="fr-FR" sz="2400" dirty="0" smtClean="0"/>
              <a:t> Remédiation cognitive</a:t>
            </a:r>
          </a:p>
          <a:p>
            <a:pPr marL="0" indent="0" algn="r">
              <a:spcBef>
                <a:spcPts val="0"/>
              </a:spcBef>
              <a:buNone/>
            </a:pPr>
            <a:r>
              <a:rPr lang="fr-FR" sz="2000" dirty="0">
                <a:solidFill>
                  <a:schemeClr val="tx1">
                    <a:lumMod val="50000"/>
                    <a:lumOff val="50000"/>
                  </a:schemeClr>
                </a:solidFill>
              </a:rPr>
              <a:t>[</a:t>
            </a:r>
            <a:r>
              <a:rPr lang="fr-FR" sz="2000" dirty="0" err="1">
                <a:solidFill>
                  <a:schemeClr val="tx1">
                    <a:lumMod val="50000"/>
                    <a:lumOff val="50000"/>
                  </a:schemeClr>
                </a:solidFill>
              </a:rPr>
              <a:t>Péneau</a:t>
            </a:r>
            <a:r>
              <a:rPr lang="fr-FR" sz="2000" dirty="0">
                <a:solidFill>
                  <a:schemeClr val="tx1">
                    <a:lumMod val="50000"/>
                    <a:lumOff val="50000"/>
                  </a:schemeClr>
                </a:solidFill>
              </a:rPr>
              <a:t> and Frank, 2015]</a:t>
            </a:r>
          </a:p>
        </p:txBody>
      </p:sp>
      <p:sp>
        <p:nvSpPr>
          <p:cNvPr id="7" name="Espace réservé du contenu 2"/>
          <p:cNvSpPr txBox="1">
            <a:spLocks/>
          </p:cNvSpPr>
          <p:nvPr/>
        </p:nvSpPr>
        <p:spPr>
          <a:xfrm>
            <a:off x="2589212" y="5196931"/>
            <a:ext cx="8915400" cy="7976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400" dirty="0"/>
              <a:t>Entraînement aux habiletés sociales </a:t>
            </a:r>
          </a:p>
          <a:p>
            <a:pPr marL="0" indent="0" algn="r">
              <a:spcBef>
                <a:spcPts val="0"/>
              </a:spcBef>
              <a:buNone/>
            </a:pPr>
            <a:r>
              <a:rPr lang="fr-FR" sz="2000" dirty="0">
                <a:solidFill>
                  <a:schemeClr val="tx1">
                    <a:lumMod val="50000"/>
                    <a:lumOff val="50000"/>
                  </a:schemeClr>
                </a:solidFill>
              </a:rPr>
              <a:t>[</a:t>
            </a:r>
            <a:r>
              <a:rPr lang="fr-FR" sz="2000" dirty="0" err="1" smtClean="0">
                <a:solidFill>
                  <a:schemeClr val="tx1">
                    <a:lumMod val="50000"/>
                    <a:lumOff val="50000"/>
                  </a:schemeClr>
                </a:solidFill>
              </a:rPr>
              <a:t>Liberman</a:t>
            </a:r>
            <a:r>
              <a:rPr lang="fr-FR" sz="2000" dirty="0" smtClean="0">
                <a:solidFill>
                  <a:schemeClr val="tx1">
                    <a:lumMod val="50000"/>
                    <a:lumOff val="50000"/>
                  </a:schemeClr>
                </a:solidFill>
              </a:rPr>
              <a:t> et al., 2005</a:t>
            </a:r>
            <a:r>
              <a:rPr lang="fr-FR" sz="2000" dirty="0">
                <a:solidFill>
                  <a:schemeClr val="tx1">
                    <a:lumMod val="50000"/>
                    <a:lumOff val="50000"/>
                  </a:schemeClr>
                </a:solidFill>
              </a:rPr>
              <a:t>]</a:t>
            </a:r>
          </a:p>
        </p:txBody>
      </p:sp>
    </p:spTree>
    <p:extLst>
      <p:ext uri="{BB962C8B-B14F-4D97-AF65-F5344CB8AC3E}">
        <p14:creationId xmlns:p14="http://schemas.microsoft.com/office/powerpoint/2010/main" val="2501470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4000" dirty="0" smtClean="0"/>
              <a:t>Question scientifique</a:t>
            </a:r>
            <a:endParaRPr lang="fr-FR" sz="4000" dirty="0"/>
          </a:p>
        </p:txBody>
      </p:sp>
      <p:sp>
        <p:nvSpPr>
          <p:cNvPr id="5" name="Espace réservé du contenu 4"/>
          <p:cNvSpPr>
            <a:spLocks noGrp="1"/>
          </p:cNvSpPr>
          <p:nvPr>
            <p:ph idx="1"/>
          </p:nvPr>
        </p:nvSpPr>
        <p:spPr>
          <a:xfrm>
            <a:off x="2247374" y="1719169"/>
            <a:ext cx="9602788" cy="4757831"/>
          </a:xfrm>
        </p:spPr>
        <p:txBody>
          <a:bodyPr>
            <a:noAutofit/>
          </a:bodyPr>
          <a:lstStyle/>
          <a:p>
            <a:r>
              <a:rPr lang="fr-FR" sz="2400" dirty="0" smtClean="0">
                <a:solidFill>
                  <a:schemeClr val="tx1"/>
                </a:solidFill>
              </a:rPr>
              <a:t>Génération narrative</a:t>
            </a:r>
          </a:p>
          <a:p>
            <a:r>
              <a:rPr lang="fr-FR" sz="2400" dirty="0" smtClean="0">
                <a:solidFill>
                  <a:schemeClr val="tx1"/>
                </a:solidFill>
              </a:rPr>
              <a:t>Scénarios pour</a:t>
            </a:r>
            <a:r>
              <a:rPr lang="fr-FR" sz="2400" dirty="0" smtClean="0">
                <a:solidFill>
                  <a:schemeClr val="bg1"/>
                </a:solidFill>
              </a:rPr>
              <a:t> </a:t>
            </a:r>
            <a:r>
              <a:rPr lang="fr-FR" sz="2400" dirty="0" smtClean="0">
                <a:solidFill>
                  <a:schemeClr val="tx1"/>
                </a:solidFill>
              </a:rPr>
              <a:t>l’entraînement </a:t>
            </a:r>
            <a:r>
              <a:rPr lang="fr-FR" sz="2400" dirty="0">
                <a:solidFill>
                  <a:schemeClr val="tx1"/>
                </a:solidFill>
              </a:rPr>
              <a:t>aux habiletés </a:t>
            </a:r>
            <a:r>
              <a:rPr lang="fr-FR" sz="2400" dirty="0" smtClean="0">
                <a:solidFill>
                  <a:schemeClr val="tx1"/>
                </a:solidFill>
              </a:rPr>
              <a:t>sociales</a:t>
            </a:r>
          </a:p>
          <a:p>
            <a:r>
              <a:rPr lang="fr-FR" sz="2400" dirty="0" smtClean="0">
                <a:solidFill>
                  <a:schemeClr val="tx1"/>
                </a:solidFill>
              </a:rPr>
              <a:t>Niveau </a:t>
            </a:r>
            <a:r>
              <a:rPr lang="fr-FR" sz="2400" dirty="0">
                <a:solidFill>
                  <a:schemeClr val="tx1"/>
                </a:solidFill>
              </a:rPr>
              <a:t>de variabilité </a:t>
            </a:r>
            <a:r>
              <a:rPr lang="fr-FR" sz="2400" dirty="0" smtClean="0">
                <a:solidFill>
                  <a:schemeClr val="tx1"/>
                </a:solidFill>
              </a:rPr>
              <a:t>suffisant</a:t>
            </a:r>
          </a:p>
          <a:p>
            <a:endParaRPr lang="fr-FR" sz="2400" dirty="0">
              <a:solidFill>
                <a:schemeClr val="tx1"/>
              </a:solidFill>
            </a:endParaRPr>
          </a:p>
          <a:p>
            <a:r>
              <a:rPr lang="fr-FR" sz="2400" dirty="0" smtClean="0">
                <a:solidFill>
                  <a:schemeClr val="tx1"/>
                </a:solidFill>
              </a:rPr>
              <a:t>Générer un dialogue </a:t>
            </a:r>
          </a:p>
          <a:p>
            <a:pPr lvl="1"/>
            <a:r>
              <a:rPr lang="fr-FR" sz="2200" dirty="0" smtClean="0">
                <a:solidFill>
                  <a:schemeClr val="tx1"/>
                </a:solidFill>
              </a:rPr>
              <a:t>Contenu verbal et non verbal</a:t>
            </a:r>
            <a:endParaRPr lang="fr-FR" sz="2200" dirty="0" smtClean="0">
              <a:solidFill>
                <a:schemeClr val="tx1"/>
              </a:solidFill>
            </a:endParaRPr>
          </a:p>
          <a:p>
            <a:r>
              <a:rPr lang="fr-FR" sz="2400" dirty="0" smtClean="0">
                <a:solidFill>
                  <a:schemeClr val="tx1"/>
                </a:solidFill>
              </a:rPr>
              <a:t>Outil de génération narrative</a:t>
            </a:r>
          </a:p>
          <a:p>
            <a:pPr lvl="1"/>
            <a:r>
              <a:rPr lang="fr-FR" sz="2200" dirty="0" smtClean="0">
                <a:solidFill>
                  <a:schemeClr val="tx1"/>
                </a:solidFill>
              </a:rPr>
              <a:t>Interactivité</a:t>
            </a:r>
          </a:p>
          <a:p>
            <a:pPr lvl="1"/>
            <a:r>
              <a:rPr lang="fr-FR" sz="2200" dirty="0" smtClean="0">
                <a:solidFill>
                  <a:schemeClr val="tx1"/>
                </a:solidFill>
              </a:rPr>
              <a:t>Variabilité</a:t>
            </a:r>
          </a:p>
          <a:p>
            <a:pPr lvl="1"/>
            <a:r>
              <a:rPr lang="fr-FR" sz="2200" dirty="0" smtClean="0">
                <a:solidFill>
                  <a:schemeClr val="tx1"/>
                </a:solidFill>
              </a:rPr>
              <a:t>Ressources</a:t>
            </a:r>
            <a:endParaRPr lang="fr-FR" sz="2200" dirty="0">
              <a:solidFill>
                <a:schemeClr val="tx1"/>
              </a:solidFill>
            </a:endParaRPr>
          </a:p>
        </p:txBody>
      </p:sp>
      <p:sp>
        <p:nvSpPr>
          <p:cNvPr id="6" name="ZoneTexte 5"/>
          <p:cNvSpPr txBox="1"/>
          <p:nvPr/>
        </p:nvSpPr>
        <p:spPr>
          <a:xfrm>
            <a:off x="11258550" y="6477000"/>
            <a:ext cx="933450" cy="381000"/>
          </a:xfrm>
          <a:prstGeom prst="rect">
            <a:avLst/>
          </a:prstGeom>
          <a:noFill/>
        </p:spPr>
        <p:txBody>
          <a:bodyPr wrap="square" rtlCol="0">
            <a:spAutoFit/>
          </a:bodyPr>
          <a:lstStyle/>
          <a:p>
            <a:pPr algn="r"/>
            <a:r>
              <a:rPr lang="fr-FR" dirty="0"/>
              <a:t>3</a:t>
            </a:r>
            <a:r>
              <a:rPr lang="fr-FR" dirty="0" smtClean="0"/>
              <a:t>/13</a:t>
            </a:r>
            <a:endParaRPr lang="fr-FR" dirty="0"/>
          </a:p>
        </p:txBody>
      </p:sp>
      <p:cxnSp>
        <p:nvCxnSpPr>
          <p:cNvPr id="3" name="Connecteur droit 2"/>
          <p:cNvCxnSpPr/>
          <p:nvPr/>
        </p:nvCxnSpPr>
        <p:spPr>
          <a:xfrm flipV="1">
            <a:off x="2247374" y="1719169"/>
            <a:ext cx="8089322" cy="149456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83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24110"/>
            <a:ext cx="9599076" cy="1280890"/>
          </a:xfrm>
        </p:spPr>
        <p:txBody>
          <a:bodyPr>
            <a:noAutofit/>
          </a:bodyPr>
          <a:lstStyle/>
          <a:p>
            <a:r>
              <a:rPr lang="fr-FR" sz="4000" dirty="0" smtClean="0"/>
              <a:t>Agent </a:t>
            </a:r>
            <a:r>
              <a:rPr lang="fr-FR" sz="4000" dirty="0"/>
              <a:t>Conversationnel </a:t>
            </a:r>
            <a:r>
              <a:rPr lang="fr-FR" sz="4000" dirty="0" smtClean="0"/>
              <a:t>Animé </a:t>
            </a:r>
            <a:r>
              <a:rPr lang="fr-FR" sz="4000" dirty="0"/>
              <a:t>(ACA)</a:t>
            </a:r>
            <a:br>
              <a:rPr lang="fr-FR" sz="4000" dirty="0"/>
            </a:br>
            <a:r>
              <a:rPr lang="fr-FR" sz="2800" dirty="0">
                <a:solidFill>
                  <a:schemeClr val="accent2">
                    <a:lumMod val="60000"/>
                    <a:lumOff val="40000"/>
                  </a:schemeClr>
                </a:solidFill>
              </a:rPr>
              <a:t>[</a:t>
            </a:r>
            <a:r>
              <a:rPr lang="fr-FR" sz="2800" dirty="0" err="1" smtClean="0">
                <a:solidFill>
                  <a:schemeClr val="accent2">
                    <a:lumMod val="60000"/>
                    <a:lumOff val="40000"/>
                  </a:schemeClr>
                </a:solidFill>
              </a:rPr>
              <a:t>Pelachaud</a:t>
            </a:r>
            <a:r>
              <a:rPr lang="fr-FR" sz="2800" dirty="0" smtClean="0">
                <a:solidFill>
                  <a:schemeClr val="accent2">
                    <a:lumMod val="60000"/>
                    <a:lumOff val="40000"/>
                  </a:schemeClr>
                </a:solidFill>
              </a:rPr>
              <a:t>, 2005]</a:t>
            </a:r>
            <a:endParaRPr lang="fr-FR" sz="2800" dirty="0">
              <a:solidFill>
                <a:schemeClr val="accent2">
                  <a:lumMod val="60000"/>
                  <a:lumOff val="40000"/>
                </a:schemeClr>
              </a:solidFill>
            </a:endParaRPr>
          </a:p>
        </p:txBody>
      </p:sp>
      <p:sp>
        <p:nvSpPr>
          <p:cNvPr id="5" name="Espace réservé du contenu 4"/>
          <p:cNvSpPr>
            <a:spLocks noGrp="1"/>
          </p:cNvSpPr>
          <p:nvPr>
            <p:ph sz="half" idx="1"/>
          </p:nvPr>
        </p:nvSpPr>
        <p:spPr>
          <a:xfrm>
            <a:off x="2589212" y="2457450"/>
            <a:ext cx="6301612" cy="3453772"/>
          </a:xfrm>
        </p:spPr>
        <p:txBody>
          <a:bodyPr>
            <a:normAutofit/>
          </a:bodyPr>
          <a:lstStyle/>
          <a:p>
            <a:r>
              <a:rPr lang="fr-FR" sz="2400" dirty="0" smtClean="0"/>
              <a:t>Capacités nécessaires :</a:t>
            </a:r>
          </a:p>
          <a:p>
            <a:pPr marL="0" indent="0">
              <a:buNone/>
            </a:pPr>
            <a:endParaRPr lang="fr-FR" sz="100" dirty="0" smtClean="0"/>
          </a:p>
          <a:p>
            <a:pPr lvl="1"/>
            <a:r>
              <a:rPr lang="fr-FR" sz="2000" dirty="0"/>
              <a:t>Perception </a:t>
            </a:r>
            <a:r>
              <a:rPr lang="fr-FR" sz="1800" dirty="0">
                <a:solidFill>
                  <a:schemeClr val="tx1">
                    <a:lumMod val="50000"/>
                    <a:lumOff val="50000"/>
                  </a:schemeClr>
                </a:solidFill>
              </a:rPr>
              <a:t>[</a:t>
            </a:r>
            <a:r>
              <a:rPr lang="fr-FR" sz="1800" dirty="0" err="1" smtClean="0">
                <a:solidFill>
                  <a:schemeClr val="tx1">
                    <a:lumMod val="50000"/>
                    <a:lumOff val="50000"/>
                  </a:schemeClr>
                </a:solidFill>
              </a:rPr>
              <a:t>Hamdi</a:t>
            </a:r>
            <a:r>
              <a:rPr lang="fr-FR" sz="1800" dirty="0" smtClean="0">
                <a:solidFill>
                  <a:schemeClr val="tx1">
                    <a:lumMod val="50000"/>
                    <a:lumOff val="50000"/>
                  </a:schemeClr>
                </a:solidFill>
              </a:rPr>
              <a:t>, 2014]</a:t>
            </a:r>
            <a:endParaRPr lang="fr-FR" sz="2000" dirty="0" smtClean="0">
              <a:solidFill>
                <a:schemeClr val="tx1">
                  <a:lumMod val="50000"/>
                  <a:lumOff val="50000"/>
                </a:schemeClr>
              </a:solidFill>
            </a:endParaRPr>
          </a:p>
          <a:p>
            <a:pPr lvl="1"/>
            <a:r>
              <a:rPr lang="fr-FR" sz="2000" dirty="0" smtClean="0"/>
              <a:t>Emission</a:t>
            </a:r>
          </a:p>
          <a:p>
            <a:pPr lvl="1"/>
            <a:r>
              <a:rPr lang="fr-FR" sz="2000" dirty="0" smtClean="0"/>
              <a:t>Interaction</a:t>
            </a:r>
          </a:p>
        </p:txBody>
      </p:sp>
      <p:pic>
        <p:nvPicPr>
          <p:cNvPr id="7" name="Espace réservé du contenu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557932" y="1905000"/>
            <a:ext cx="3634068" cy="4159250"/>
          </a:xfr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0736" y="5088648"/>
            <a:ext cx="2008691" cy="1487032"/>
          </a:xfrm>
          <a:prstGeom prst="rect">
            <a:avLst/>
          </a:prstGeom>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0728" y="3961168"/>
            <a:ext cx="1220220" cy="1220220"/>
          </a:xfrm>
          <a:prstGeom prst="rect">
            <a:avLst/>
          </a:prstGeom>
        </p:spPr>
      </p:pic>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1133" y="4092196"/>
            <a:ext cx="1285979" cy="1000403"/>
          </a:xfrm>
          <a:prstGeom prst="rect">
            <a:avLst/>
          </a:prstGeom>
        </p:spPr>
      </p:pic>
      <p:pic>
        <p:nvPicPr>
          <p:cNvPr id="13" name="Image 12"/>
          <p:cNvPicPr>
            <a:picLocks noChangeAspect="1"/>
          </p:cNvPicPr>
          <p:nvPr/>
        </p:nvPicPr>
        <p:blipFill>
          <a:blip r:embed="rId7"/>
          <a:stretch>
            <a:fillRect/>
          </a:stretch>
        </p:blipFill>
        <p:spPr>
          <a:xfrm>
            <a:off x="5308623" y="5369196"/>
            <a:ext cx="1187427" cy="1201397"/>
          </a:xfrm>
          <a:prstGeom prst="rect">
            <a:avLst/>
          </a:prstGeom>
        </p:spPr>
      </p:pic>
      <p:sp>
        <p:nvSpPr>
          <p:cNvPr id="19" name="ZoneTexte 18"/>
          <p:cNvSpPr txBox="1"/>
          <p:nvPr/>
        </p:nvSpPr>
        <p:spPr>
          <a:xfrm>
            <a:off x="11258550" y="6477000"/>
            <a:ext cx="933450" cy="381000"/>
          </a:xfrm>
          <a:prstGeom prst="rect">
            <a:avLst/>
          </a:prstGeom>
          <a:noFill/>
        </p:spPr>
        <p:txBody>
          <a:bodyPr wrap="square" rtlCol="0">
            <a:spAutoFit/>
          </a:bodyPr>
          <a:lstStyle/>
          <a:p>
            <a:pPr algn="r"/>
            <a:r>
              <a:rPr lang="fr-FR" dirty="0" smtClean="0"/>
              <a:t>4/13</a:t>
            </a:r>
            <a:endParaRPr lang="fr-FR" dirty="0"/>
          </a:p>
        </p:txBody>
      </p:sp>
    </p:spTree>
    <p:extLst>
      <p:ext uri="{BB962C8B-B14F-4D97-AF65-F5344CB8AC3E}">
        <p14:creationId xmlns:p14="http://schemas.microsoft.com/office/powerpoint/2010/main" val="310742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Génération Narrative</a:t>
            </a:r>
            <a:endParaRPr lang="fr-FR" dirty="0"/>
          </a:p>
        </p:txBody>
      </p:sp>
      <p:sp>
        <p:nvSpPr>
          <p:cNvPr id="3" name="Espace réservé du contenu 2"/>
          <p:cNvSpPr>
            <a:spLocks noGrp="1"/>
          </p:cNvSpPr>
          <p:nvPr>
            <p:ph idx="1"/>
          </p:nvPr>
        </p:nvSpPr>
        <p:spPr/>
        <p:txBody>
          <a:bodyPr>
            <a:normAutofit/>
          </a:bodyPr>
          <a:lstStyle/>
          <a:p>
            <a:r>
              <a:rPr lang="fr-FR" sz="2400" dirty="0" smtClean="0"/>
              <a:t>Génération de scénarios</a:t>
            </a:r>
          </a:p>
          <a:p>
            <a:r>
              <a:rPr lang="fr-FR" sz="2400" dirty="0" smtClean="0"/>
              <a:t>Grande variabilité</a:t>
            </a:r>
          </a:p>
          <a:p>
            <a:r>
              <a:rPr lang="fr-FR" sz="2400" dirty="0" smtClean="0"/>
              <a:t>Données initiales identiques</a:t>
            </a:r>
          </a:p>
          <a:p>
            <a:pPr marL="0" indent="0">
              <a:buNone/>
            </a:pPr>
            <a:endParaRPr lang="fr-FR" sz="2400" dirty="0" smtClean="0"/>
          </a:p>
          <a:p>
            <a:r>
              <a:rPr lang="fr-FR" sz="2400" dirty="0" smtClean="0"/>
              <a:t>Planification </a:t>
            </a:r>
            <a:r>
              <a:rPr lang="fr-FR" sz="2000" dirty="0">
                <a:solidFill>
                  <a:schemeClr val="tx1">
                    <a:lumMod val="50000"/>
                    <a:lumOff val="50000"/>
                  </a:schemeClr>
                </a:solidFill>
              </a:rPr>
              <a:t>[Young, 1999</a:t>
            </a:r>
            <a:r>
              <a:rPr lang="fr-FR" sz="2000" dirty="0" smtClean="0">
                <a:solidFill>
                  <a:schemeClr val="tx1">
                    <a:lumMod val="50000"/>
                    <a:lumOff val="50000"/>
                  </a:schemeClr>
                </a:solidFill>
              </a:rPr>
              <a:t>]</a:t>
            </a:r>
          </a:p>
          <a:p>
            <a:r>
              <a:rPr lang="fr-FR" sz="2400" dirty="0" smtClean="0"/>
              <a:t>Logique Linéaire (LL</a:t>
            </a:r>
            <a:r>
              <a:rPr lang="fr-FR" sz="2400" dirty="0"/>
              <a:t>) </a:t>
            </a:r>
            <a:r>
              <a:rPr lang="fr-FR" sz="2000" dirty="0">
                <a:solidFill>
                  <a:schemeClr val="tx1">
                    <a:lumMod val="50000"/>
                    <a:lumOff val="50000"/>
                  </a:schemeClr>
                </a:solidFill>
              </a:rPr>
              <a:t>[Bosser et al., 2010</a:t>
            </a:r>
            <a:r>
              <a:rPr lang="fr-FR" sz="2000" dirty="0" smtClean="0">
                <a:solidFill>
                  <a:schemeClr val="tx1">
                    <a:lumMod val="50000"/>
                    <a:lumOff val="50000"/>
                  </a:schemeClr>
                </a:solidFill>
              </a:rPr>
              <a:t>]</a:t>
            </a:r>
          </a:p>
          <a:p>
            <a:pPr marL="0" indent="0">
              <a:buNone/>
            </a:pPr>
            <a:endParaRPr lang="fr-FR" sz="2400" dirty="0"/>
          </a:p>
        </p:txBody>
      </p:sp>
      <p:sp>
        <p:nvSpPr>
          <p:cNvPr id="4" name="ZoneTexte 3"/>
          <p:cNvSpPr txBox="1"/>
          <p:nvPr/>
        </p:nvSpPr>
        <p:spPr>
          <a:xfrm>
            <a:off x="11258550" y="6477000"/>
            <a:ext cx="933450" cy="381000"/>
          </a:xfrm>
          <a:prstGeom prst="rect">
            <a:avLst/>
          </a:prstGeom>
          <a:noFill/>
        </p:spPr>
        <p:txBody>
          <a:bodyPr wrap="square" rtlCol="0">
            <a:spAutoFit/>
          </a:bodyPr>
          <a:lstStyle/>
          <a:p>
            <a:pPr algn="r"/>
            <a:r>
              <a:rPr lang="fr-FR" dirty="0" smtClean="0"/>
              <a:t>5/13</a:t>
            </a:r>
            <a:endParaRPr lang="fr-FR" dirty="0"/>
          </a:p>
        </p:txBody>
      </p:sp>
    </p:spTree>
    <p:extLst>
      <p:ext uri="{BB962C8B-B14F-4D97-AF65-F5344CB8AC3E}">
        <p14:creationId xmlns:p14="http://schemas.microsoft.com/office/powerpoint/2010/main" val="936067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contenu 2"/>
          <p:cNvSpPr txBox="1">
            <a:spLocks/>
          </p:cNvSpPr>
          <p:nvPr/>
        </p:nvSpPr>
        <p:spPr>
          <a:xfrm>
            <a:off x="1445686" y="3419040"/>
            <a:ext cx="10058926" cy="3295650"/>
          </a:xfrm>
          <a:prstGeom prst="rect">
            <a:avLst/>
          </a:prstGeom>
          <a:solidFill>
            <a:schemeClr val="bg1">
              <a:alpha val="74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a:p>
        </p:txBody>
      </p:sp>
      <p:sp>
        <p:nvSpPr>
          <p:cNvPr id="4" name="Titre 3"/>
          <p:cNvSpPr>
            <a:spLocks noGrp="1"/>
          </p:cNvSpPr>
          <p:nvPr>
            <p:ph type="title"/>
          </p:nvPr>
        </p:nvSpPr>
        <p:spPr/>
        <p:txBody>
          <a:bodyPr>
            <a:normAutofit/>
          </a:bodyPr>
          <a:lstStyle/>
          <a:p>
            <a:r>
              <a:rPr lang="fr-FR" sz="4000" dirty="0" smtClean="0"/>
              <a:t>Dialogue en LL</a:t>
            </a:r>
            <a:endParaRPr lang="fr-FR" sz="4000" dirty="0"/>
          </a:p>
        </p:txBody>
      </p:sp>
      <p:sp>
        <p:nvSpPr>
          <p:cNvPr id="8" name="Espace réservé du contenu 7"/>
          <p:cNvSpPr>
            <a:spLocks noGrp="1"/>
          </p:cNvSpPr>
          <p:nvPr>
            <p:ph idx="1"/>
          </p:nvPr>
        </p:nvSpPr>
        <p:spPr>
          <a:xfrm>
            <a:off x="2589212" y="1500422"/>
            <a:ext cx="8915400" cy="2907570"/>
          </a:xfrm>
        </p:spPr>
        <p:txBody>
          <a:bodyPr>
            <a:normAutofit/>
          </a:bodyPr>
          <a:lstStyle/>
          <a:p>
            <a:r>
              <a:rPr lang="fr-FR" sz="2400" dirty="0" smtClean="0"/>
              <a:t>Modélisation du dialogue en ressources</a:t>
            </a:r>
            <a:endParaRPr lang="fr-FR" sz="2200" dirty="0" smtClean="0"/>
          </a:p>
          <a:p>
            <a:pPr lvl="1"/>
            <a:r>
              <a:rPr lang="fr-FR" sz="2200" dirty="0" smtClean="0"/>
              <a:t>Interactivité et variabilité</a:t>
            </a:r>
          </a:p>
          <a:p>
            <a:pPr lvl="2"/>
            <a:r>
              <a:rPr lang="fr-FR" sz="2000" dirty="0" smtClean="0"/>
              <a:t>Expression du patient</a:t>
            </a:r>
          </a:p>
          <a:p>
            <a:pPr lvl="2"/>
            <a:r>
              <a:rPr lang="fr-FR" sz="2000" dirty="0" smtClean="0"/>
              <a:t>Choix du patient</a:t>
            </a:r>
          </a:p>
        </p:txBody>
      </p:sp>
      <p:sp>
        <p:nvSpPr>
          <p:cNvPr id="5" name="ZoneTexte 4"/>
          <p:cNvSpPr txBox="1"/>
          <p:nvPr/>
        </p:nvSpPr>
        <p:spPr>
          <a:xfrm>
            <a:off x="11258550" y="6477000"/>
            <a:ext cx="933450" cy="381000"/>
          </a:xfrm>
          <a:prstGeom prst="rect">
            <a:avLst/>
          </a:prstGeom>
          <a:noFill/>
        </p:spPr>
        <p:txBody>
          <a:bodyPr wrap="square" rtlCol="0">
            <a:spAutoFit/>
          </a:bodyPr>
          <a:lstStyle/>
          <a:p>
            <a:pPr algn="r"/>
            <a:r>
              <a:rPr lang="fr-FR" dirty="0"/>
              <a:t>6</a:t>
            </a:r>
            <a:r>
              <a:rPr lang="fr-FR" dirty="0" smtClean="0"/>
              <a:t>/13</a:t>
            </a:r>
            <a:endParaRPr lang="fr-FR" dirty="0"/>
          </a:p>
        </p:txBody>
      </p:sp>
      <p:sp>
        <p:nvSpPr>
          <p:cNvPr id="2" name="Ellipse 1"/>
          <p:cNvSpPr/>
          <p:nvPr/>
        </p:nvSpPr>
        <p:spPr>
          <a:xfrm>
            <a:off x="2112135" y="4254539"/>
            <a:ext cx="1326804"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r>
              <a:rPr lang="fr-FR" dirty="0" smtClean="0"/>
              <a:t>aluer</a:t>
            </a:r>
            <a:endParaRPr lang="fr-FR" dirty="0"/>
          </a:p>
        </p:txBody>
      </p:sp>
      <p:sp>
        <p:nvSpPr>
          <p:cNvPr id="12" name="Ellipse 11"/>
          <p:cNvSpPr/>
          <p:nvPr/>
        </p:nvSpPr>
        <p:spPr>
          <a:xfrm>
            <a:off x="3916017" y="3937128"/>
            <a:ext cx="1073426"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a:t>
            </a:r>
            <a:r>
              <a:rPr lang="fr-FR" dirty="0" smtClean="0"/>
              <a:t>ob</a:t>
            </a:r>
            <a:endParaRPr lang="fr-FR" dirty="0"/>
          </a:p>
        </p:txBody>
      </p:sp>
      <p:sp>
        <p:nvSpPr>
          <p:cNvPr id="13" name="Ellipse 12"/>
          <p:cNvSpPr/>
          <p:nvPr/>
        </p:nvSpPr>
        <p:spPr>
          <a:xfrm>
            <a:off x="5262699" y="4588129"/>
            <a:ext cx="1495909" cy="58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a:t>
            </a:r>
            <a:r>
              <a:rPr lang="fr-FR" dirty="0" err="1" smtClean="0"/>
              <a:t>b</a:t>
            </a:r>
            <a:r>
              <a:rPr lang="fr-FR" dirty="0" smtClean="0"/>
              <a:t> voiture</a:t>
            </a:r>
            <a:endParaRPr lang="fr-FR" dirty="0"/>
          </a:p>
        </p:txBody>
      </p:sp>
      <p:sp>
        <p:nvSpPr>
          <p:cNvPr id="14" name="Ellipse 13"/>
          <p:cNvSpPr/>
          <p:nvPr/>
        </p:nvSpPr>
        <p:spPr>
          <a:xfrm>
            <a:off x="3402493" y="5013521"/>
            <a:ext cx="1272209"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pJoie</a:t>
            </a:r>
            <a:endParaRPr lang="fr-FR" dirty="0"/>
          </a:p>
        </p:txBody>
      </p:sp>
      <p:sp>
        <p:nvSpPr>
          <p:cNvPr id="3" name="ZoneTexte 2"/>
          <p:cNvSpPr txBox="1"/>
          <p:nvPr/>
        </p:nvSpPr>
        <p:spPr>
          <a:xfrm>
            <a:off x="5262699" y="6166079"/>
            <a:ext cx="6072807" cy="408623"/>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dirty="0" smtClean="0"/>
              <a:t>saluer </a:t>
            </a:r>
            <a:r>
              <a:rPr lang="fr-FR" dirty="0"/>
              <a:t>⊸ </a:t>
            </a:r>
            <a:r>
              <a:rPr lang="fr-FR" dirty="0" err="1"/>
              <a:t>askCava</a:t>
            </a:r>
            <a:r>
              <a:rPr lang="fr-FR" dirty="0"/>
              <a:t> "agent / Salut, ça va ? / </a:t>
            </a:r>
            <a:r>
              <a:rPr lang="fr-FR" dirty="0" err="1"/>
              <a:t>aHappy</a:t>
            </a:r>
            <a:r>
              <a:rPr lang="fr-FR" dirty="0" smtClean="0"/>
              <a:t>"</a:t>
            </a:r>
            <a:endParaRPr lang="fr-FR" dirty="0"/>
          </a:p>
        </p:txBody>
      </p:sp>
      <p:cxnSp>
        <p:nvCxnSpPr>
          <p:cNvPr id="7" name="Connecteur droit 6"/>
          <p:cNvCxnSpPr/>
          <p:nvPr/>
        </p:nvCxnSpPr>
        <p:spPr>
          <a:xfrm flipV="1">
            <a:off x="2385392" y="4167446"/>
            <a:ext cx="715617" cy="679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6972227" y="4130752"/>
            <a:ext cx="1803885" cy="58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askCava</a:t>
            </a:r>
            <a:endParaRPr lang="fr-FR" dirty="0"/>
          </a:p>
        </p:txBody>
      </p:sp>
      <p:cxnSp>
        <p:nvCxnSpPr>
          <p:cNvPr id="23" name="Connecteur en angle 22"/>
          <p:cNvCxnSpPr>
            <a:stCxn id="2" idx="4"/>
            <a:endCxn id="3" idx="1"/>
          </p:cNvCxnSpPr>
          <p:nvPr/>
        </p:nvCxnSpPr>
        <p:spPr>
          <a:xfrm rot="16200000" flipH="1">
            <a:off x="3219610" y="4327301"/>
            <a:ext cx="1599017" cy="2487162"/>
          </a:xfrm>
          <a:prstGeom prst="bentConnector2">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endCxn id="17" idx="4"/>
          </p:cNvCxnSpPr>
          <p:nvPr/>
        </p:nvCxnSpPr>
        <p:spPr>
          <a:xfrm flipV="1">
            <a:off x="7874169" y="4712330"/>
            <a:ext cx="1" cy="1453749"/>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851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animBg="1"/>
      <p:bldP spid="2" grpId="1" animBg="1"/>
      <p:bldP spid="12" grpId="0" animBg="1"/>
      <p:bldP spid="13" grpId="0" animBg="1"/>
      <p:bldP spid="14" grpId="0" animBg="1"/>
      <p:bldP spid="3" grpId="0" animBg="1"/>
      <p:bldP spid="3" grpId="1"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contenu 2"/>
          <p:cNvSpPr txBox="1">
            <a:spLocks/>
          </p:cNvSpPr>
          <p:nvPr/>
        </p:nvSpPr>
        <p:spPr>
          <a:xfrm>
            <a:off x="1445686" y="3419040"/>
            <a:ext cx="10058926" cy="3295650"/>
          </a:xfrm>
          <a:prstGeom prst="rect">
            <a:avLst/>
          </a:prstGeom>
          <a:solidFill>
            <a:schemeClr val="bg1">
              <a:alpha val="74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a:p>
        </p:txBody>
      </p:sp>
      <p:sp>
        <p:nvSpPr>
          <p:cNvPr id="4" name="Titre 3"/>
          <p:cNvSpPr>
            <a:spLocks noGrp="1"/>
          </p:cNvSpPr>
          <p:nvPr>
            <p:ph type="title"/>
          </p:nvPr>
        </p:nvSpPr>
        <p:spPr/>
        <p:txBody>
          <a:bodyPr>
            <a:normAutofit/>
          </a:bodyPr>
          <a:lstStyle/>
          <a:p>
            <a:r>
              <a:rPr lang="fr-FR" sz="4000" dirty="0" smtClean="0"/>
              <a:t>Dialogue en LL</a:t>
            </a:r>
            <a:endParaRPr lang="fr-FR" sz="4000" dirty="0"/>
          </a:p>
        </p:txBody>
      </p:sp>
      <p:sp>
        <p:nvSpPr>
          <p:cNvPr id="8" name="Espace réservé du contenu 7"/>
          <p:cNvSpPr>
            <a:spLocks noGrp="1"/>
          </p:cNvSpPr>
          <p:nvPr>
            <p:ph idx="1"/>
          </p:nvPr>
        </p:nvSpPr>
        <p:spPr>
          <a:xfrm>
            <a:off x="2589212" y="1500422"/>
            <a:ext cx="8915400" cy="2907570"/>
          </a:xfrm>
        </p:spPr>
        <p:txBody>
          <a:bodyPr>
            <a:normAutofit/>
          </a:bodyPr>
          <a:lstStyle/>
          <a:p>
            <a:r>
              <a:rPr lang="fr-FR" sz="2400" dirty="0" smtClean="0"/>
              <a:t>Modélisation du dialogue en ressources</a:t>
            </a:r>
            <a:endParaRPr lang="fr-FR" sz="2200" dirty="0" smtClean="0"/>
          </a:p>
          <a:p>
            <a:pPr lvl="1"/>
            <a:r>
              <a:rPr lang="fr-FR" sz="2200" dirty="0" smtClean="0"/>
              <a:t>Interactivité et variabilité</a:t>
            </a:r>
          </a:p>
          <a:p>
            <a:pPr lvl="2"/>
            <a:r>
              <a:rPr lang="fr-FR" sz="2000" dirty="0" smtClean="0"/>
              <a:t>Expression du patient</a:t>
            </a:r>
          </a:p>
          <a:p>
            <a:pPr lvl="2"/>
            <a:r>
              <a:rPr lang="fr-FR" sz="2000" dirty="0" smtClean="0"/>
              <a:t>Choix du patient</a:t>
            </a:r>
          </a:p>
        </p:txBody>
      </p:sp>
      <p:sp>
        <p:nvSpPr>
          <p:cNvPr id="5" name="ZoneTexte 4"/>
          <p:cNvSpPr txBox="1"/>
          <p:nvPr/>
        </p:nvSpPr>
        <p:spPr>
          <a:xfrm>
            <a:off x="11258550" y="6477000"/>
            <a:ext cx="933450" cy="381000"/>
          </a:xfrm>
          <a:prstGeom prst="rect">
            <a:avLst/>
          </a:prstGeom>
          <a:noFill/>
        </p:spPr>
        <p:txBody>
          <a:bodyPr wrap="square" rtlCol="0">
            <a:spAutoFit/>
          </a:bodyPr>
          <a:lstStyle/>
          <a:p>
            <a:pPr algn="r"/>
            <a:r>
              <a:rPr lang="fr-FR" dirty="0"/>
              <a:t>6</a:t>
            </a:r>
            <a:r>
              <a:rPr lang="fr-FR" dirty="0" smtClean="0"/>
              <a:t>/13</a:t>
            </a:r>
            <a:endParaRPr lang="fr-FR" dirty="0"/>
          </a:p>
        </p:txBody>
      </p:sp>
      <p:sp>
        <p:nvSpPr>
          <p:cNvPr id="12" name="Ellipse 11"/>
          <p:cNvSpPr/>
          <p:nvPr/>
        </p:nvSpPr>
        <p:spPr>
          <a:xfrm>
            <a:off x="3916017" y="3937128"/>
            <a:ext cx="1073426"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a:t>
            </a:r>
            <a:r>
              <a:rPr lang="fr-FR" dirty="0" smtClean="0"/>
              <a:t>ob</a:t>
            </a:r>
            <a:endParaRPr lang="fr-FR" dirty="0"/>
          </a:p>
        </p:txBody>
      </p:sp>
      <p:sp>
        <p:nvSpPr>
          <p:cNvPr id="13" name="Ellipse 12"/>
          <p:cNvSpPr/>
          <p:nvPr/>
        </p:nvSpPr>
        <p:spPr>
          <a:xfrm>
            <a:off x="5262699" y="4588129"/>
            <a:ext cx="1495909" cy="58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a:t>
            </a:r>
            <a:r>
              <a:rPr lang="fr-FR" dirty="0" err="1" smtClean="0"/>
              <a:t>b</a:t>
            </a:r>
            <a:r>
              <a:rPr lang="fr-FR" dirty="0" smtClean="0"/>
              <a:t> voiture</a:t>
            </a:r>
            <a:endParaRPr lang="fr-FR" dirty="0"/>
          </a:p>
        </p:txBody>
      </p:sp>
      <p:sp>
        <p:nvSpPr>
          <p:cNvPr id="14" name="Ellipse 13"/>
          <p:cNvSpPr/>
          <p:nvPr/>
        </p:nvSpPr>
        <p:spPr>
          <a:xfrm>
            <a:off x="3402493" y="5013521"/>
            <a:ext cx="1272209"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pJoie</a:t>
            </a:r>
            <a:endParaRPr lang="fr-FR" dirty="0"/>
          </a:p>
        </p:txBody>
      </p:sp>
      <p:sp>
        <p:nvSpPr>
          <p:cNvPr id="3" name="ZoneTexte 2"/>
          <p:cNvSpPr txBox="1"/>
          <p:nvPr/>
        </p:nvSpPr>
        <p:spPr>
          <a:xfrm>
            <a:off x="5262699" y="6166079"/>
            <a:ext cx="6072807" cy="408623"/>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dirty="0" err="1"/>
              <a:t>askCava</a:t>
            </a:r>
            <a:r>
              <a:rPr lang="fr-FR" dirty="0"/>
              <a:t> ⊸ </a:t>
            </a:r>
            <a:r>
              <a:rPr lang="fr-FR" dirty="0" err="1"/>
              <a:t>pCava</a:t>
            </a:r>
            <a:r>
              <a:rPr lang="fr-FR" dirty="0"/>
              <a:t> "patient / Ca va et toi ?"</a:t>
            </a:r>
            <a:endParaRPr lang="fr-FR" dirty="0"/>
          </a:p>
        </p:txBody>
      </p:sp>
      <p:sp>
        <p:nvSpPr>
          <p:cNvPr id="17" name="Ellipse 16"/>
          <p:cNvSpPr/>
          <p:nvPr/>
        </p:nvSpPr>
        <p:spPr>
          <a:xfrm>
            <a:off x="6972227" y="4130752"/>
            <a:ext cx="1803885" cy="58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askCava</a:t>
            </a:r>
            <a:endParaRPr lang="fr-FR" dirty="0"/>
          </a:p>
        </p:txBody>
      </p:sp>
      <p:cxnSp>
        <p:nvCxnSpPr>
          <p:cNvPr id="9" name="Connecteur droit avec flèche 8"/>
          <p:cNvCxnSpPr>
            <a:stCxn id="17" idx="4"/>
          </p:cNvCxnSpPr>
          <p:nvPr/>
        </p:nvCxnSpPr>
        <p:spPr>
          <a:xfrm flipH="1">
            <a:off x="7871791" y="4712330"/>
            <a:ext cx="2379" cy="1449931"/>
          </a:xfrm>
          <a:prstGeom prst="straightConnector1">
            <a:avLst/>
          </a:prstGeom>
          <a:ln>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10480883" y="4712330"/>
            <a:ext cx="2379" cy="1449931"/>
          </a:xfrm>
          <a:prstGeom prst="straightConnector1">
            <a:avLst/>
          </a:prstGeom>
          <a:ln>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9578940" y="4100653"/>
            <a:ext cx="1803885" cy="58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pCava</a:t>
            </a:r>
            <a:endParaRPr lang="fr-FR" dirty="0"/>
          </a:p>
        </p:txBody>
      </p:sp>
      <p:cxnSp>
        <p:nvCxnSpPr>
          <p:cNvPr id="11" name="Connecteur droit 10"/>
          <p:cNvCxnSpPr/>
          <p:nvPr/>
        </p:nvCxnSpPr>
        <p:spPr>
          <a:xfrm flipV="1">
            <a:off x="7324303" y="4087980"/>
            <a:ext cx="1210985" cy="665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6966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contenu 2"/>
          <p:cNvSpPr txBox="1">
            <a:spLocks/>
          </p:cNvSpPr>
          <p:nvPr/>
        </p:nvSpPr>
        <p:spPr>
          <a:xfrm>
            <a:off x="1445686" y="3419040"/>
            <a:ext cx="10058926" cy="3295650"/>
          </a:xfrm>
          <a:prstGeom prst="rect">
            <a:avLst/>
          </a:prstGeom>
          <a:solidFill>
            <a:schemeClr val="bg1">
              <a:alpha val="74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a:p>
        </p:txBody>
      </p:sp>
      <p:sp>
        <p:nvSpPr>
          <p:cNvPr id="4" name="Titre 3"/>
          <p:cNvSpPr>
            <a:spLocks noGrp="1"/>
          </p:cNvSpPr>
          <p:nvPr>
            <p:ph type="title"/>
          </p:nvPr>
        </p:nvSpPr>
        <p:spPr/>
        <p:txBody>
          <a:bodyPr>
            <a:normAutofit/>
          </a:bodyPr>
          <a:lstStyle/>
          <a:p>
            <a:r>
              <a:rPr lang="fr-FR" sz="4000" dirty="0" smtClean="0"/>
              <a:t>Dialogue en LL</a:t>
            </a:r>
            <a:endParaRPr lang="fr-FR" sz="4000" dirty="0"/>
          </a:p>
        </p:txBody>
      </p:sp>
      <p:sp>
        <p:nvSpPr>
          <p:cNvPr id="8" name="Espace réservé du contenu 7"/>
          <p:cNvSpPr>
            <a:spLocks noGrp="1"/>
          </p:cNvSpPr>
          <p:nvPr>
            <p:ph idx="1"/>
          </p:nvPr>
        </p:nvSpPr>
        <p:spPr>
          <a:xfrm>
            <a:off x="2589212" y="1500422"/>
            <a:ext cx="8915400" cy="2907570"/>
          </a:xfrm>
        </p:spPr>
        <p:txBody>
          <a:bodyPr>
            <a:normAutofit/>
          </a:bodyPr>
          <a:lstStyle/>
          <a:p>
            <a:r>
              <a:rPr lang="fr-FR" sz="2400" dirty="0" smtClean="0"/>
              <a:t>Modélisation du dialogue en ressources</a:t>
            </a:r>
            <a:endParaRPr lang="fr-FR" sz="2200" dirty="0" smtClean="0"/>
          </a:p>
          <a:p>
            <a:pPr lvl="1"/>
            <a:r>
              <a:rPr lang="fr-FR" sz="2200" dirty="0" smtClean="0"/>
              <a:t>Interactivité et variabilité</a:t>
            </a:r>
          </a:p>
          <a:p>
            <a:pPr lvl="2"/>
            <a:r>
              <a:rPr lang="fr-FR" sz="2000" dirty="0" smtClean="0"/>
              <a:t>Expression du patient</a:t>
            </a:r>
          </a:p>
          <a:p>
            <a:pPr lvl="2"/>
            <a:r>
              <a:rPr lang="fr-FR" sz="2000" dirty="0" smtClean="0"/>
              <a:t>Choix du patient</a:t>
            </a:r>
          </a:p>
        </p:txBody>
      </p:sp>
      <p:sp>
        <p:nvSpPr>
          <p:cNvPr id="5" name="ZoneTexte 4"/>
          <p:cNvSpPr txBox="1"/>
          <p:nvPr/>
        </p:nvSpPr>
        <p:spPr>
          <a:xfrm>
            <a:off x="11258550" y="6477000"/>
            <a:ext cx="933450" cy="381000"/>
          </a:xfrm>
          <a:prstGeom prst="rect">
            <a:avLst/>
          </a:prstGeom>
          <a:noFill/>
        </p:spPr>
        <p:txBody>
          <a:bodyPr wrap="square" rtlCol="0">
            <a:spAutoFit/>
          </a:bodyPr>
          <a:lstStyle/>
          <a:p>
            <a:pPr algn="r"/>
            <a:r>
              <a:rPr lang="fr-FR" dirty="0"/>
              <a:t>6</a:t>
            </a:r>
            <a:r>
              <a:rPr lang="fr-FR" dirty="0" smtClean="0"/>
              <a:t>/13</a:t>
            </a:r>
            <a:endParaRPr lang="fr-FR" dirty="0"/>
          </a:p>
        </p:txBody>
      </p:sp>
      <p:sp>
        <p:nvSpPr>
          <p:cNvPr id="12" name="Ellipse 11"/>
          <p:cNvSpPr/>
          <p:nvPr/>
        </p:nvSpPr>
        <p:spPr>
          <a:xfrm>
            <a:off x="3916017" y="3937128"/>
            <a:ext cx="1073426"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a:t>
            </a:r>
            <a:r>
              <a:rPr lang="fr-FR" dirty="0" smtClean="0"/>
              <a:t>ob</a:t>
            </a:r>
            <a:endParaRPr lang="fr-FR" dirty="0"/>
          </a:p>
        </p:txBody>
      </p:sp>
      <p:sp>
        <p:nvSpPr>
          <p:cNvPr id="13" name="Ellipse 12"/>
          <p:cNvSpPr/>
          <p:nvPr/>
        </p:nvSpPr>
        <p:spPr>
          <a:xfrm>
            <a:off x="5262699" y="4588129"/>
            <a:ext cx="1495909" cy="58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a:t>
            </a:r>
            <a:r>
              <a:rPr lang="fr-FR" dirty="0" err="1" smtClean="0"/>
              <a:t>b</a:t>
            </a:r>
            <a:r>
              <a:rPr lang="fr-FR" dirty="0" smtClean="0"/>
              <a:t> voiture</a:t>
            </a:r>
            <a:endParaRPr lang="fr-FR" dirty="0"/>
          </a:p>
        </p:txBody>
      </p:sp>
      <p:sp>
        <p:nvSpPr>
          <p:cNvPr id="14" name="Ellipse 13"/>
          <p:cNvSpPr/>
          <p:nvPr/>
        </p:nvSpPr>
        <p:spPr>
          <a:xfrm>
            <a:off x="3402493" y="5013521"/>
            <a:ext cx="1272209"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pJoie</a:t>
            </a:r>
            <a:endParaRPr lang="fr-FR" dirty="0"/>
          </a:p>
        </p:txBody>
      </p:sp>
      <p:sp>
        <p:nvSpPr>
          <p:cNvPr id="3" name="ZoneTexte 2"/>
          <p:cNvSpPr txBox="1"/>
          <p:nvPr/>
        </p:nvSpPr>
        <p:spPr>
          <a:xfrm>
            <a:off x="4179138" y="6168269"/>
            <a:ext cx="7203687" cy="408623"/>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dirty="0" err="1"/>
              <a:t>pCava</a:t>
            </a:r>
            <a:r>
              <a:rPr lang="fr-FR" dirty="0"/>
              <a:t> ⊕ </a:t>
            </a:r>
            <a:r>
              <a:rPr lang="fr-FR" dirty="0" err="1" smtClean="0"/>
              <a:t>pJoie</a:t>
            </a:r>
            <a:r>
              <a:rPr lang="fr-FR" dirty="0" smtClean="0"/>
              <a:t> </a:t>
            </a:r>
            <a:r>
              <a:rPr lang="fr-FR" dirty="0"/>
              <a:t>⊸ </a:t>
            </a:r>
            <a:r>
              <a:rPr lang="fr-FR" dirty="0" err="1"/>
              <a:t>subjectDone</a:t>
            </a:r>
            <a:r>
              <a:rPr lang="fr-FR" dirty="0"/>
              <a:t> "agent / Oui ça va. / </a:t>
            </a:r>
            <a:r>
              <a:rPr lang="fr-FR" dirty="0" err="1"/>
              <a:t>aHappy</a:t>
            </a:r>
            <a:r>
              <a:rPr lang="fr-FR" dirty="0"/>
              <a:t>"</a:t>
            </a:r>
            <a:endParaRPr lang="fr-FR" dirty="0"/>
          </a:p>
        </p:txBody>
      </p:sp>
      <p:sp>
        <p:nvSpPr>
          <p:cNvPr id="20" name="Ellipse 19"/>
          <p:cNvSpPr/>
          <p:nvPr/>
        </p:nvSpPr>
        <p:spPr>
          <a:xfrm>
            <a:off x="9578940" y="4100653"/>
            <a:ext cx="1803885" cy="58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pCava</a:t>
            </a:r>
            <a:endParaRPr lang="fr-FR" dirty="0"/>
          </a:p>
        </p:txBody>
      </p:sp>
      <p:cxnSp>
        <p:nvCxnSpPr>
          <p:cNvPr id="6" name="Connecteur droit avec flèche 5"/>
          <p:cNvCxnSpPr/>
          <p:nvPr/>
        </p:nvCxnSpPr>
        <p:spPr>
          <a:xfrm>
            <a:off x="4179138" y="5530356"/>
            <a:ext cx="325955" cy="637913"/>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10480882" y="4694564"/>
            <a:ext cx="0" cy="1473705"/>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8157712" y="5066865"/>
            <a:ext cx="0" cy="1101404"/>
          </a:xfrm>
          <a:prstGeom prst="straightConnector1">
            <a:avLst/>
          </a:prstGeom>
          <a:ln>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23" name="Ellipse 22"/>
          <p:cNvSpPr/>
          <p:nvPr/>
        </p:nvSpPr>
        <p:spPr>
          <a:xfrm>
            <a:off x="7428504" y="4477965"/>
            <a:ext cx="1495909" cy="58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subjectDone</a:t>
            </a:r>
            <a:endParaRPr lang="fr-FR" dirty="0"/>
          </a:p>
        </p:txBody>
      </p:sp>
      <p:cxnSp>
        <p:nvCxnSpPr>
          <p:cNvPr id="16" name="Connecteur droit 15"/>
          <p:cNvCxnSpPr/>
          <p:nvPr/>
        </p:nvCxnSpPr>
        <p:spPr>
          <a:xfrm flipV="1">
            <a:off x="3702205" y="4993680"/>
            <a:ext cx="802888" cy="6238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flipV="1">
            <a:off x="10079438" y="4057979"/>
            <a:ext cx="802888" cy="6238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5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1"/>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4"/>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animBg="1"/>
      <p:bldP spid="3" grpId="1" animBg="1"/>
      <p:bldP spid="20"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Architecture du système</a:t>
            </a:r>
            <a:endParaRPr lang="fr-FR" sz="4000" dirty="0"/>
          </a:p>
        </p:txBody>
      </p:sp>
      <p:pic>
        <p:nvPicPr>
          <p:cNvPr id="18" name="Espace réservé du contenu 1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 y="1599734"/>
            <a:ext cx="12186096" cy="4801065"/>
          </a:xfrm>
        </p:spPr>
      </p:pic>
      <p:sp>
        <p:nvSpPr>
          <p:cNvPr id="21" name="Ellipse 20"/>
          <p:cNvSpPr/>
          <p:nvPr/>
        </p:nvSpPr>
        <p:spPr>
          <a:xfrm rot="18927731">
            <a:off x="-477186" y="2027335"/>
            <a:ext cx="4527211" cy="3745261"/>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p:cNvSpPr txBox="1"/>
          <p:nvPr/>
        </p:nvSpPr>
        <p:spPr>
          <a:xfrm>
            <a:off x="1295400" y="2100310"/>
            <a:ext cx="1798890" cy="461665"/>
          </a:xfrm>
          <a:prstGeom prst="rect">
            <a:avLst/>
          </a:prstGeom>
          <a:noFill/>
        </p:spPr>
        <p:txBody>
          <a:bodyPr wrap="none" rtlCol="0">
            <a:spAutoFit/>
          </a:bodyPr>
          <a:lstStyle/>
          <a:p>
            <a:r>
              <a:rPr lang="fr-FR" sz="2400" b="1" dirty="0" smtClean="0">
                <a:solidFill>
                  <a:srgbClr val="00B050"/>
                </a:solidFill>
              </a:rPr>
              <a:t>Perception</a:t>
            </a:r>
            <a:endParaRPr lang="fr-FR" sz="2400" b="1" dirty="0">
              <a:solidFill>
                <a:srgbClr val="00B050"/>
              </a:solidFill>
            </a:endParaRPr>
          </a:p>
        </p:txBody>
      </p:sp>
      <p:sp>
        <p:nvSpPr>
          <p:cNvPr id="23" name="Ellipse 22"/>
          <p:cNvSpPr/>
          <p:nvPr/>
        </p:nvSpPr>
        <p:spPr>
          <a:xfrm>
            <a:off x="4057650" y="2239369"/>
            <a:ext cx="1821491" cy="113247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4045136" y="1817767"/>
            <a:ext cx="1792478" cy="461665"/>
          </a:xfrm>
          <a:prstGeom prst="rect">
            <a:avLst/>
          </a:prstGeom>
          <a:noFill/>
        </p:spPr>
        <p:txBody>
          <a:bodyPr wrap="none" rtlCol="0">
            <a:spAutoFit/>
          </a:bodyPr>
          <a:lstStyle/>
          <a:p>
            <a:r>
              <a:rPr lang="fr-FR" sz="2400" b="1" dirty="0">
                <a:solidFill>
                  <a:srgbClr val="FF0000"/>
                </a:solidFill>
              </a:rPr>
              <a:t>Interaction</a:t>
            </a:r>
          </a:p>
        </p:txBody>
      </p:sp>
      <p:sp>
        <p:nvSpPr>
          <p:cNvPr id="25" name="Ellipse 24"/>
          <p:cNvSpPr/>
          <p:nvPr/>
        </p:nvSpPr>
        <p:spPr>
          <a:xfrm>
            <a:off x="5891655" y="1317827"/>
            <a:ext cx="1574938" cy="2488295"/>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7255328" y="1335090"/>
            <a:ext cx="1431802" cy="461665"/>
          </a:xfrm>
          <a:prstGeom prst="rect">
            <a:avLst/>
          </a:prstGeom>
          <a:noFill/>
        </p:spPr>
        <p:txBody>
          <a:bodyPr wrap="none" rtlCol="0">
            <a:spAutoFit/>
          </a:bodyPr>
          <a:lstStyle/>
          <a:p>
            <a:r>
              <a:rPr lang="fr-FR" sz="2400" b="1" dirty="0" smtClean="0">
                <a:solidFill>
                  <a:srgbClr val="7030A0"/>
                </a:solidFill>
              </a:rPr>
              <a:t>Emission</a:t>
            </a:r>
            <a:endParaRPr lang="fr-FR" sz="2400" b="1" dirty="0">
              <a:solidFill>
                <a:srgbClr val="7030A0"/>
              </a:solidFill>
            </a:endParaRPr>
          </a:p>
        </p:txBody>
      </p:sp>
      <p:sp>
        <p:nvSpPr>
          <p:cNvPr id="27" name="ZoneTexte 26"/>
          <p:cNvSpPr txBox="1"/>
          <p:nvPr/>
        </p:nvSpPr>
        <p:spPr>
          <a:xfrm>
            <a:off x="11258550" y="6477000"/>
            <a:ext cx="933450" cy="381000"/>
          </a:xfrm>
          <a:prstGeom prst="rect">
            <a:avLst/>
          </a:prstGeom>
          <a:noFill/>
        </p:spPr>
        <p:txBody>
          <a:bodyPr wrap="square" rtlCol="0">
            <a:spAutoFit/>
          </a:bodyPr>
          <a:lstStyle/>
          <a:p>
            <a:pPr algn="r"/>
            <a:r>
              <a:rPr lang="fr-FR" dirty="0"/>
              <a:t>7</a:t>
            </a:r>
            <a:r>
              <a:rPr lang="fr-FR" dirty="0" smtClean="0"/>
              <a:t>/13</a:t>
            </a:r>
            <a:endParaRPr lang="fr-FR" dirty="0"/>
          </a:p>
        </p:txBody>
      </p:sp>
    </p:spTree>
    <p:extLst>
      <p:ext uri="{BB962C8B-B14F-4D97-AF65-F5344CB8AC3E}">
        <p14:creationId xmlns:p14="http://schemas.microsoft.com/office/powerpoint/2010/main" val="213842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animBg="1"/>
      <p:bldP spid="24" grpId="0"/>
      <p:bldP spid="25" grpId="0" animBg="1"/>
      <p:bldP spid="26" grpId="0"/>
    </p:bldLst>
  </p:timing>
</p:sld>
</file>

<file path=ppt/theme/theme1.xml><?xml version="1.0" encoding="utf-8"?>
<a:theme xmlns:a="http://schemas.openxmlformats.org/drawingml/2006/main" name="Brin">
  <a:themeElements>
    <a:clrScheme name="Personnalisé 5">
      <a:dk1>
        <a:sysClr val="windowText" lastClr="000000"/>
      </a:dk1>
      <a:lt1>
        <a:sysClr val="window" lastClr="FFFFFF"/>
      </a:lt1>
      <a:dk2>
        <a:srgbClr val="2E2B63"/>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10841</TotalTime>
  <Words>2423</Words>
  <Application>Microsoft Office PowerPoint</Application>
  <PresentationFormat>Grand écran</PresentationFormat>
  <Paragraphs>276</Paragraphs>
  <Slides>17</Slides>
  <Notes>17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Century Gothic</vt:lpstr>
      <vt:lpstr>Symbol</vt:lpstr>
      <vt:lpstr>Wingdings 3</vt:lpstr>
      <vt:lpstr>Brin</vt:lpstr>
      <vt:lpstr>Therapeutic game based on narrative generation techniques for Schizophrenia</vt:lpstr>
      <vt:lpstr>La Schizophrénie</vt:lpstr>
      <vt:lpstr>Question scientifique</vt:lpstr>
      <vt:lpstr>Agent Conversationnel Animé (ACA) [Pelachaud, 2005]</vt:lpstr>
      <vt:lpstr>Génération Narrative</vt:lpstr>
      <vt:lpstr>Dialogue en LL</vt:lpstr>
      <vt:lpstr>Dialogue en LL</vt:lpstr>
      <vt:lpstr>Dialogue en LL</vt:lpstr>
      <vt:lpstr>Architecture du système</vt:lpstr>
      <vt:lpstr>Détection de l’expression faciale</vt:lpstr>
      <vt:lpstr>TeLLer</vt:lpstr>
      <vt:lpstr>HapFACS [Amini and Lisetti, 2013]</vt:lpstr>
      <vt:lpstr>Démonstration</vt:lpstr>
      <vt:lpstr>Evaluations</vt:lpstr>
      <vt:lpstr>Conclusion et perspectives</vt:lpstr>
      <vt:lpstr>Therapeutic game based on narrative generation techniques for Schizophrenia</vt:lpstr>
      <vt:lpstr>Références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Therapeutic game based on narrative generation techniques for Schizophrenia</dc:title>
  <dc:creator>Cindy</dc:creator>
  <cp:lastModifiedBy>Cindy</cp:lastModifiedBy>
  <cp:revision>152</cp:revision>
  <dcterms:created xsi:type="dcterms:W3CDTF">2015-06-17T08:20:32Z</dcterms:created>
  <dcterms:modified xsi:type="dcterms:W3CDTF">2015-06-25T09:37:46Z</dcterms:modified>
</cp:coreProperties>
</file>