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Lexend SemiBold"/>
      <p:regular r:id="rId18"/>
      <p:bold r:id="rId19"/>
    </p:embeddedFont>
    <p:embeddedFont>
      <p:font typeface="Nunito"/>
      <p:regular r:id="rId20"/>
      <p:bold r:id="rId21"/>
      <p:italic r:id="rId22"/>
      <p:boldItalic r:id="rId23"/>
    </p:embeddedFont>
    <p:embeddedFont>
      <p:font typeface="Lexend Medium"/>
      <p:regular r:id="rId24"/>
      <p:bold r:id="rId25"/>
    </p:embeddedFont>
    <p:embeddedFont>
      <p:font typeface="Lexend"/>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22" Type="http://schemas.openxmlformats.org/officeDocument/2006/relationships/font" Target="fonts/Nunito-italic.fntdata"/><Relationship Id="rId21" Type="http://schemas.openxmlformats.org/officeDocument/2006/relationships/font" Target="fonts/Nunito-bold.fntdata"/><Relationship Id="rId24" Type="http://schemas.openxmlformats.org/officeDocument/2006/relationships/font" Target="fonts/LexendMedium-regular.fntdata"/><Relationship Id="rId23" Type="http://schemas.openxmlformats.org/officeDocument/2006/relationships/font" Target="fonts/Nuni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exend-regular.fntdata"/><Relationship Id="rId25" Type="http://schemas.openxmlformats.org/officeDocument/2006/relationships/font" Target="fonts/LexendMedium-bold.fntdata"/><Relationship Id="rId27" Type="http://schemas.openxmlformats.org/officeDocument/2006/relationships/font" Target="fonts/Lexen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LexendSemiBold-bold.fntdata"/><Relationship Id="rId18" Type="http://schemas.openxmlformats.org/officeDocument/2006/relationships/font" Target="fonts/LexendSemiBold-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a6c994264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a6c994264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a6a106e86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a6a106e86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a6a106e86c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a6a106e86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a6a106e86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a6a106e86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a6a106e86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a6a106e86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a6a106e86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a6a106e86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a6a106e86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a6a106e86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a6c994264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a6c994264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a6a106e86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a6a106e86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a6a106e86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a6a106e86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a6a106e86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a6a106e86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7" name="Google Shape;37;p2"/>
          <p:cNvSpPr txBox="1"/>
          <p:nvPr/>
        </p:nvSpPr>
        <p:spPr>
          <a:xfrm>
            <a:off x="489850" y="4354950"/>
            <a:ext cx="1487400" cy="52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dk2"/>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10" name="Shape 110"/>
        <p:cNvGrpSpPr/>
        <p:nvPr/>
      </p:nvGrpSpPr>
      <p:grpSpPr>
        <a:xfrm>
          <a:off x="0" y="0"/>
          <a:ext cx="0" cy="0"/>
          <a:chOff x="0" y="0"/>
          <a:chExt cx="0" cy="0"/>
        </a:xfrm>
      </p:grpSpPr>
      <p:sp>
        <p:nvSpPr>
          <p:cNvPr id="111" name="Google Shape;111;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 name="Google Shape;112;p11"/>
          <p:cNvGrpSpPr/>
          <p:nvPr/>
        </p:nvGrpSpPr>
        <p:grpSpPr>
          <a:xfrm>
            <a:off x="5959222" y="4119576"/>
            <a:ext cx="2520952" cy="1024165"/>
            <a:chOff x="6917201" y="0"/>
            <a:chExt cx="2227777" cy="863400"/>
          </a:xfrm>
        </p:grpSpPr>
        <p:sp>
          <p:nvSpPr>
            <p:cNvPr id="113" name="Google Shape;113;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 name="Google Shape;116;p11"/>
          <p:cNvGrpSpPr/>
          <p:nvPr/>
        </p:nvGrpSpPr>
        <p:grpSpPr>
          <a:xfrm>
            <a:off x="199149" y="2"/>
            <a:ext cx="2795414" cy="1083308"/>
            <a:chOff x="6917201" y="0"/>
            <a:chExt cx="2227777" cy="863400"/>
          </a:xfrm>
        </p:grpSpPr>
        <p:sp>
          <p:nvSpPr>
            <p:cNvPr id="117" name="Google Shape;117;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 name="Google Shape;120;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1" name="Google Shape;121;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2" name="Google Shape;122;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3" name="Shape 123"/>
        <p:cNvGrpSpPr/>
        <p:nvPr/>
      </p:nvGrpSpPr>
      <p:grpSpPr>
        <a:xfrm>
          <a:off x="0" y="0"/>
          <a:ext cx="0" cy="0"/>
          <a:chOff x="0" y="0"/>
          <a:chExt cx="0" cy="0"/>
        </a:xfrm>
      </p:grpSpPr>
      <p:sp>
        <p:nvSpPr>
          <p:cNvPr id="124" name="Google Shape;124;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8" name="Shape 38"/>
        <p:cNvGrpSpPr/>
        <p:nvPr/>
      </p:nvGrpSpPr>
      <p:grpSpPr>
        <a:xfrm>
          <a:off x="0" y="0"/>
          <a:ext cx="0" cy="0"/>
          <a:chOff x="0" y="0"/>
          <a:chExt cx="0" cy="0"/>
        </a:xfrm>
      </p:grpSpPr>
      <p:sp>
        <p:nvSpPr>
          <p:cNvPr id="39" name="Google Shape;39;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 name="Google Shape;40;p3"/>
          <p:cNvGrpSpPr/>
          <p:nvPr/>
        </p:nvGrpSpPr>
        <p:grpSpPr>
          <a:xfrm>
            <a:off x="5594191" y="3961115"/>
            <a:ext cx="2910145" cy="1182340"/>
            <a:chOff x="6917201" y="0"/>
            <a:chExt cx="2227777" cy="863400"/>
          </a:xfrm>
        </p:grpSpPr>
        <p:sp>
          <p:nvSpPr>
            <p:cNvPr id="41" name="Google Shape;41;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 name="Google Shape;44;p3"/>
          <p:cNvGrpSpPr/>
          <p:nvPr/>
        </p:nvGrpSpPr>
        <p:grpSpPr>
          <a:xfrm>
            <a:off x="199149" y="2"/>
            <a:ext cx="2795414" cy="1083308"/>
            <a:chOff x="6917201" y="0"/>
            <a:chExt cx="2227777" cy="863400"/>
          </a:xfrm>
        </p:grpSpPr>
        <p:sp>
          <p:nvSpPr>
            <p:cNvPr id="45" name="Google Shape;45;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 name="Google Shape;48;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9" name="Google Shape;49;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50" name="Shape 50"/>
        <p:cNvGrpSpPr/>
        <p:nvPr/>
      </p:nvGrpSpPr>
      <p:grpSpPr>
        <a:xfrm>
          <a:off x="0" y="0"/>
          <a:ext cx="0" cy="0"/>
          <a:chOff x="0" y="0"/>
          <a:chExt cx="0" cy="0"/>
        </a:xfrm>
      </p:grpSpPr>
      <p:sp>
        <p:nvSpPr>
          <p:cNvPr id="51" name="Google Shape;51;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5" name="Google Shape;55;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pic>
        <p:nvPicPr>
          <p:cNvPr id="56" name="Google Shape;56;p4"/>
          <p:cNvPicPr preferRelativeResize="0"/>
          <p:nvPr/>
        </p:nvPicPr>
        <p:blipFill>
          <a:blip r:embed="rId2">
            <a:alphaModFix/>
          </a:blip>
          <a:stretch>
            <a:fillRect/>
          </a:stretch>
        </p:blipFill>
        <p:spPr>
          <a:xfrm>
            <a:off x="6997625" y="206250"/>
            <a:ext cx="1943100" cy="18288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7" name="Shape 57"/>
        <p:cNvGrpSpPr/>
        <p:nvPr/>
      </p:nvGrpSpPr>
      <p:grpSpPr>
        <a:xfrm>
          <a:off x="0" y="0"/>
          <a:ext cx="0" cy="0"/>
          <a:chOff x="0" y="0"/>
          <a:chExt cx="0" cy="0"/>
        </a:xfrm>
      </p:grpSpPr>
      <p:sp>
        <p:nvSpPr>
          <p:cNvPr id="58" name="Google Shape;58;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2" name="Google Shape;62;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4" name="Google Shape;64;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5" name="Shape 65"/>
        <p:cNvGrpSpPr/>
        <p:nvPr/>
      </p:nvGrpSpPr>
      <p:grpSpPr>
        <a:xfrm>
          <a:off x="0" y="0"/>
          <a:ext cx="0" cy="0"/>
          <a:chOff x="0" y="0"/>
          <a:chExt cx="0" cy="0"/>
        </a:xfrm>
      </p:grpSpPr>
      <p:sp>
        <p:nvSpPr>
          <p:cNvPr id="66" name="Google Shape;66;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0" name="Google Shape;70;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1" name="Shape 71"/>
        <p:cNvGrpSpPr/>
        <p:nvPr/>
      </p:nvGrpSpPr>
      <p:grpSpPr>
        <a:xfrm>
          <a:off x="0" y="0"/>
          <a:ext cx="0" cy="0"/>
          <a:chOff x="0" y="0"/>
          <a:chExt cx="0" cy="0"/>
        </a:xfrm>
      </p:grpSpPr>
      <p:sp>
        <p:nvSpPr>
          <p:cNvPr id="72" name="Google Shape;72;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6" name="Google Shape;76;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7" name="Google Shape;77;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8" name="Shape 78"/>
        <p:cNvGrpSpPr/>
        <p:nvPr/>
      </p:nvGrpSpPr>
      <p:grpSpPr>
        <a:xfrm>
          <a:off x="0" y="0"/>
          <a:ext cx="0" cy="0"/>
          <a:chOff x="0" y="0"/>
          <a:chExt cx="0" cy="0"/>
        </a:xfrm>
      </p:grpSpPr>
      <p:sp>
        <p:nvSpPr>
          <p:cNvPr id="79" name="Google Shape;79;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 name="Google Shape;81;p8"/>
          <p:cNvGrpSpPr/>
          <p:nvPr/>
        </p:nvGrpSpPr>
        <p:grpSpPr>
          <a:xfrm>
            <a:off x="255991" y="-118"/>
            <a:ext cx="2251347" cy="1043408"/>
            <a:chOff x="3961956" y="4383950"/>
            <a:chExt cx="1160548" cy="548700"/>
          </a:xfrm>
        </p:grpSpPr>
        <p:sp>
          <p:nvSpPr>
            <p:cNvPr id="82" name="Google Shape;82;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 name="Google Shape;85;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 name="Google Shape;86;p8"/>
          <p:cNvGrpSpPr/>
          <p:nvPr/>
        </p:nvGrpSpPr>
        <p:grpSpPr>
          <a:xfrm>
            <a:off x="34934" y="4522125"/>
            <a:ext cx="1593306" cy="617072"/>
            <a:chOff x="6917201" y="0"/>
            <a:chExt cx="2227777" cy="863400"/>
          </a:xfrm>
        </p:grpSpPr>
        <p:sp>
          <p:nvSpPr>
            <p:cNvPr id="87" name="Google Shape;87;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 name="Google Shape;90;p8"/>
          <p:cNvGrpSpPr/>
          <p:nvPr/>
        </p:nvGrpSpPr>
        <p:grpSpPr>
          <a:xfrm>
            <a:off x="5886353" y="1243"/>
            <a:ext cx="3257455" cy="1261514"/>
            <a:chOff x="6917201" y="0"/>
            <a:chExt cx="2227777" cy="863400"/>
          </a:xfrm>
        </p:grpSpPr>
        <p:sp>
          <p:nvSpPr>
            <p:cNvPr id="91" name="Google Shape;91;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5" name="Google Shape;95;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6" name="Shape 96"/>
        <p:cNvGrpSpPr/>
        <p:nvPr/>
      </p:nvGrpSpPr>
      <p:grpSpPr>
        <a:xfrm>
          <a:off x="0" y="0"/>
          <a:ext cx="0" cy="0"/>
          <a:chOff x="0" y="0"/>
          <a:chExt cx="0" cy="0"/>
        </a:xfrm>
      </p:grpSpPr>
      <p:sp>
        <p:nvSpPr>
          <p:cNvPr id="97" name="Google Shape;97;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1" name="Google Shape;101;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2" name="Google Shape;102;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3" name="Google Shape;103;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4" name="Shape 104"/>
        <p:cNvGrpSpPr/>
        <p:nvPr/>
      </p:nvGrpSpPr>
      <p:grpSpPr>
        <a:xfrm>
          <a:off x="0" y="0"/>
          <a:ext cx="0" cy="0"/>
          <a:chOff x="0" y="0"/>
          <a:chExt cx="0" cy="0"/>
        </a:xfrm>
      </p:grpSpPr>
      <p:sp>
        <p:nvSpPr>
          <p:cNvPr id="105" name="Google Shape;105;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9" name="Google Shape;109;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b="1" lang="en" sz="3000">
                <a:latin typeface="Lexend"/>
                <a:ea typeface="Lexend"/>
                <a:cs typeface="Lexend"/>
                <a:sym typeface="Lexend"/>
              </a:rPr>
              <a:t>WHICH PARTY DO VOTERS FAVOUR FOR CONGRESS: REPUBLICAN OR DEMOCRAT?</a:t>
            </a:r>
            <a:endParaRPr b="1" sz="3000">
              <a:latin typeface="Lexend"/>
              <a:ea typeface="Lexend"/>
              <a:cs typeface="Lexend"/>
              <a:sym typeface="Lexend"/>
            </a:endParaRPr>
          </a:p>
          <a:p>
            <a:pPr indent="0" lvl="0" marL="0" rtl="0" algn="ctr">
              <a:spcBef>
                <a:spcPts val="0"/>
              </a:spcBef>
              <a:spcAft>
                <a:spcPts val="0"/>
              </a:spcAft>
              <a:buNone/>
            </a:pPr>
            <a:r>
              <a:t/>
            </a:r>
            <a:endParaRPr/>
          </a:p>
        </p:txBody>
      </p:sp>
      <p:sp>
        <p:nvSpPr>
          <p:cNvPr id="130" name="Google Shape;130;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E69138"/>
                </a:solidFill>
              </a:rPr>
              <a:t>TIME SERIES MODELLING</a:t>
            </a:r>
            <a:endParaRPr b="1">
              <a:solidFill>
                <a:srgbClr val="E69138"/>
              </a:solidFill>
            </a:endParaRPr>
          </a:p>
        </p:txBody>
      </p:sp>
      <p:sp>
        <p:nvSpPr>
          <p:cNvPr id="131" name="Google Shape;131;p13"/>
          <p:cNvSpPr txBox="1"/>
          <p:nvPr/>
        </p:nvSpPr>
        <p:spPr>
          <a:xfrm>
            <a:off x="870975" y="4395975"/>
            <a:ext cx="7571100" cy="32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dk2"/>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Lexend SemiBold"/>
                <a:ea typeface="Lexend SemiBold"/>
                <a:cs typeface="Lexend SemiBold"/>
                <a:sym typeface="Lexend SemiBold"/>
              </a:rPr>
              <a:t>Modelling and Evaluation</a:t>
            </a:r>
            <a:endParaRPr/>
          </a:p>
        </p:txBody>
      </p:sp>
      <p:sp>
        <p:nvSpPr>
          <p:cNvPr id="191" name="Google Shape;191;p22"/>
          <p:cNvSpPr txBox="1"/>
          <p:nvPr>
            <p:ph idx="1" type="body"/>
          </p:nvPr>
        </p:nvSpPr>
        <p:spPr>
          <a:xfrm>
            <a:off x="819150" y="1506225"/>
            <a:ext cx="7938900" cy="1150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850">
                <a:solidFill>
                  <a:srgbClr val="45818E"/>
                </a:solidFill>
                <a:latin typeface="Lexend SemiBold"/>
                <a:ea typeface="Lexend SemiBold"/>
                <a:cs typeface="Lexend SemiBold"/>
                <a:sym typeface="Lexend SemiBold"/>
              </a:rPr>
              <a:t>ARIMA Model (AutoRegressive Integrated Moving Average)</a:t>
            </a:r>
            <a:endParaRPr sz="1850"/>
          </a:p>
        </p:txBody>
      </p:sp>
      <p:sp>
        <p:nvSpPr>
          <p:cNvPr id="192" name="Google Shape;192;p22"/>
          <p:cNvSpPr txBox="1"/>
          <p:nvPr>
            <p:ph idx="1" type="body"/>
          </p:nvPr>
        </p:nvSpPr>
        <p:spPr>
          <a:xfrm>
            <a:off x="819150" y="1996350"/>
            <a:ext cx="3945900" cy="1150800"/>
          </a:xfrm>
          <a:prstGeom prst="rect">
            <a:avLst/>
          </a:prstGeom>
        </p:spPr>
        <p:txBody>
          <a:bodyPr anchorCtr="0" anchor="t" bIns="91425" lIns="91425" spcFirstLastPara="1" rIns="91425" wrap="square" tIns="91425">
            <a:noAutofit/>
          </a:bodyPr>
          <a:lstStyle/>
          <a:p>
            <a:pPr indent="-290750" lvl="0" marL="457200" rtl="0" algn="l">
              <a:lnSpc>
                <a:spcPct val="95000"/>
              </a:lnSpc>
              <a:spcBef>
                <a:spcPts val="0"/>
              </a:spcBef>
              <a:spcAft>
                <a:spcPts val="0"/>
              </a:spcAft>
              <a:buClr>
                <a:srgbClr val="45818E"/>
              </a:buClr>
              <a:buSzPts val="979"/>
              <a:buFont typeface="Lexend"/>
              <a:buChar char="❖"/>
            </a:pPr>
            <a:r>
              <a:rPr b="1" lang="en" sz="978">
                <a:solidFill>
                  <a:srgbClr val="45818E"/>
                </a:solidFill>
                <a:latin typeface="Lexend"/>
                <a:ea typeface="Lexend"/>
                <a:cs typeface="Lexend"/>
                <a:sym typeface="Lexend"/>
              </a:rPr>
              <a:t>Voter Distribution Trends:</a:t>
            </a:r>
            <a:endParaRPr b="1" sz="978">
              <a:solidFill>
                <a:srgbClr val="45818E"/>
              </a:solidFill>
              <a:latin typeface="Lexend"/>
              <a:ea typeface="Lexend"/>
              <a:cs typeface="Lexend"/>
              <a:sym typeface="Lexend"/>
            </a:endParaRPr>
          </a:p>
          <a:p>
            <a:pPr indent="0" lvl="0" marL="457200" rtl="0" algn="l">
              <a:lnSpc>
                <a:spcPct val="95000"/>
              </a:lnSpc>
              <a:spcBef>
                <a:spcPts val="1200"/>
              </a:spcBef>
              <a:spcAft>
                <a:spcPts val="1200"/>
              </a:spcAft>
              <a:buSzPts val="523"/>
              <a:buNone/>
            </a:pPr>
            <a:r>
              <a:rPr lang="en" sz="978">
                <a:solidFill>
                  <a:srgbClr val="45818E"/>
                </a:solidFill>
                <a:latin typeface="Lexend Medium"/>
                <a:ea typeface="Lexend Medium"/>
                <a:cs typeface="Lexend Medium"/>
                <a:sym typeface="Lexend Medium"/>
              </a:rPr>
              <a:t>The ARIMA model analysis revealed a consistent pattern wherein the Democratic party consistently attracted a higher number of voters compared to the Republican party. This observation is discerned from the distinct voter distribution quartiles depicted in trend graphs.</a:t>
            </a:r>
            <a:endParaRPr sz="978">
              <a:solidFill>
                <a:srgbClr val="45818E"/>
              </a:solidFill>
              <a:latin typeface="Lexend Medium"/>
              <a:ea typeface="Lexend Medium"/>
              <a:cs typeface="Lexend Medium"/>
              <a:sym typeface="Lexend Medium"/>
            </a:endParaRPr>
          </a:p>
        </p:txBody>
      </p:sp>
      <p:sp>
        <p:nvSpPr>
          <p:cNvPr id="193" name="Google Shape;193;p22"/>
          <p:cNvSpPr txBox="1"/>
          <p:nvPr>
            <p:ph idx="1" type="body"/>
          </p:nvPr>
        </p:nvSpPr>
        <p:spPr>
          <a:xfrm>
            <a:off x="994400" y="3436550"/>
            <a:ext cx="3945900" cy="1150800"/>
          </a:xfrm>
          <a:prstGeom prst="rect">
            <a:avLst/>
          </a:prstGeom>
        </p:spPr>
        <p:txBody>
          <a:bodyPr anchorCtr="0" anchor="t" bIns="91425" lIns="91425" spcFirstLastPara="1" rIns="91425" wrap="square" tIns="91425">
            <a:noAutofit/>
          </a:bodyPr>
          <a:lstStyle/>
          <a:p>
            <a:pPr indent="-290750" lvl="0" marL="457200" rtl="0" algn="l">
              <a:lnSpc>
                <a:spcPct val="95000"/>
              </a:lnSpc>
              <a:spcBef>
                <a:spcPts val="0"/>
              </a:spcBef>
              <a:spcAft>
                <a:spcPts val="0"/>
              </a:spcAft>
              <a:buClr>
                <a:srgbClr val="45818E"/>
              </a:buClr>
              <a:buSzPts val="979"/>
              <a:buFont typeface="Lexend"/>
              <a:buChar char="❖"/>
            </a:pPr>
            <a:r>
              <a:rPr b="1" lang="en" sz="978">
                <a:solidFill>
                  <a:srgbClr val="45818E"/>
                </a:solidFill>
                <a:latin typeface="Lexend"/>
                <a:ea typeface="Lexend"/>
                <a:cs typeface="Lexend"/>
                <a:sym typeface="Lexend"/>
              </a:rPr>
              <a:t>Effect of Normalization/Scaling:</a:t>
            </a:r>
            <a:endParaRPr b="1" sz="978">
              <a:solidFill>
                <a:srgbClr val="45818E"/>
              </a:solidFill>
              <a:latin typeface="Lexend"/>
              <a:ea typeface="Lexend"/>
              <a:cs typeface="Lexend"/>
              <a:sym typeface="Lexend"/>
            </a:endParaRPr>
          </a:p>
          <a:p>
            <a:pPr indent="0" lvl="0" marL="0" rtl="0" algn="l">
              <a:lnSpc>
                <a:spcPct val="95000"/>
              </a:lnSpc>
              <a:spcBef>
                <a:spcPts val="1200"/>
              </a:spcBef>
              <a:spcAft>
                <a:spcPts val="1200"/>
              </a:spcAft>
              <a:buSzPts val="523"/>
              <a:buNone/>
            </a:pPr>
            <a:r>
              <a:rPr lang="en" sz="978">
                <a:solidFill>
                  <a:srgbClr val="45818E"/>
                </a:solidFill>
                <a:latin typeface="Lexend Medium"/>
                <a:ea typeface="Lexend Medium"/>
                <a:cs typeface="Lexend Medium"/>
                <a:sym typeface="Lexend Medium"/>
              </a:rPr>
              <a:t>Despite the normalization or scaling applied to the data, the ARIMA model indicated an absence of any discernible trend. The normalization process did not reveal distinct patterns, suggesting that the voter distribution characteristics remained consistent after adjusting for scale.</a:t>
            </a:r>
            <a:endParaRPr sz="978">
              <a:solidFill>
                <a:srgbClr val="45818E"/>
              </a:solidFill>
              <a:latin typeface="Lexend Medium"/>
              <a:ea typeface="Lexend Medium"/>
              <a:cs typeface="Lexend Medium"/>
              <a:sym typeface="Lexend Medium"/>
            </a:endParaRPr>
          </a:p>
        </p:txBody>
      </p:sp>
      <p:sp>
        <p:nvSpPr>
          <p:cNvPr id="194" name="Google Shape;194;p22"/>
          <p:cNvSpPr txBox="1"/>
          <p:nvPr>
            <p:ph idx="1" type="body"/>
          </p:nvPr>
        </p:nvSpPr>
        <p:spPr>
          <a:xfrm>
            <a:off x="5040600" y="2657025"/>
            <a:ext cx="3945900" cy="1150800"/>
          </a:xfrm>
          <a:prstGeom prst="rect">
            <a:avLst/>
          </a:prstGeom>
        </p:spPr>
        <p:txBody>
          <a:bodyPr anchorCtr="0" anchor="t" bIns="91425" lIns="91425" spcFirstLastPara="1" rIns="91425" wrap="square" tIns="91425">
            <a:noAutofit/>
          </a:bodyPr>
          <a:lstStyle/>
          <a:p>
            <a:pPr indent="-290750" lvl="0" marL="457200" rtl="0" algn="l">
              <a:lnSpc>
                <a:spcPct val="95000"/>
              </a:lnSpc>
              <a:spcBef>
                <a:spcPts val="0"/>
              </a:spcBef>
              <a:spcAft>
                <a:spcPts val="0"/>
              </a:spcAft>
              <a:buClr>
                <a:srgbClr val="45818E"/>
              </a:buClr>
              <a:buSzPts val="979"/>
              <a:buFont typeface="Lexend"/>
              <a:buChar char="❖"/>
            </a:pPr>
            <a:r>
              <a:rPr b="1" lang="en" sz="978">
                <a:solidFill>
                  <a:srgbClr val="45818E"/>
                </a:solidFill>
                <a:latin typeface="Lexend"/>
                <a:ea typeface="Lexend"/>
                <a:cs typeface="Lexend"/>
                <a:sym typeface="Lexend"/>
              </a:rPr>
              <a:t>Population Impact on Upward Trend:</a:t>
            </a:r>
            <a:endParaRPr b="1" sz="978">
              <a:solidFill>
                <a:srgbClr val="45818E"/>
              </a:solidFill>
              <a:latin typeface="Lexend"/>
              <a:ea typeface="Lexend"/>
              <a:cs typeface="Lexend"/>
              <a:sym typeface="Lexend"/>
            </a:endParaRPr>
          </a:p>
          <a:p>
            <a:pPr indent="0" lvl="0" marL="0" rtl="0" algn="l">
              <a:lnSpc>
                <a:spcPct val="95000"/>
              </a:lnSpc>
              <a:spcBef>
                <a:spcPts val="1200"/>
              </a:spcBef>
              <a:spcAft>
                <a:spcPts val="1200"/>
              </a:spcAft>
              <a:buSzPts val="523"/>
              <a:buNone/>
            </a:pPr>
            <a:r>
              <a:rPr lang="en" sz="978">
                <a:solidFill>
                  <a:srgbClr val="45818E"/>
                </a:solidFill>
                <a:latin typeface="Lexend Medium"/>
                <a:ea typeface="Lexend Medium"/>
                <a:cs typeface="Lexend Medium"/>
                <a:sym typeface="Lexend Medium"/>
              </a:rPr>
              <a:t>Notably, the upward trend identified by the ARIMA model was associated with a rise in the number of voters. This trend was directly correlated with an increased voting population, indicating a significant influence of population growth on the observed surge in voter numbers.</a:t>
            </a:r>
            <a:endParaRPr sz="978">
              <a:solidFill>
                <a:srgbClr val="45818E"/>
              </a:solidFill>
              <a:latin typeface="Lexend Medium"/>
              <a:ea typeface="Lexend Medium"/>
              <a:cs typeface="Lexend Medium"/>
              <a:sym typeface="Lexend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Lexend SemiBold"/>
                <a:ea typeface="Lexend SemiBold"/>
                <a:cs typeface="Lexend SemiBold"/>
                <a:sym typeface="Lexend SemiBold"/>
              </a:rPr>
              <a:t>Recommendation</a:t>
            </a:r>
            <a:endParaRPr>
              <a:latin typeface="Lexend SemiBold"/>
              <a:ea typeface="Lexend SemiBold"/>
              <a:cs typeface="Lexend SemiBold"/>
              <a:sym typeface="Lexend SemiBold"/>
            </a:endParaRPr>
          </a:p>
        </p:txBody>
      </p:sp>
      <p:sp>
        <p:nvSpPr>
          <p:cNvPr id="200" name="Google Shape;200;p23"/>
          <p:cNvSpPr txBox="1"/>
          <p:nvPr>
            <p:ph idx="1" type="body"/>
          </p:nvPr>
        </p:nvSpPr>
        <p:spPr>
          <a:xfrm>
            <a:off x="819150" y="19983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solidFill>
                  <a:srgbClr val="45818E"/>
                </a:solidFill>
                <a:latin typeface="Lexend Medium"/>
                <a:ea typeface="Lexend Medium"/>
                <a:cs typeface="Lexend Medium"/>
                <a:sym typeface="Lexend Medium"/>
              </a:rPr>
              <a:t>Based on the significant JB test statistic, departure from normality in the residuals, and significant skewness and kurtosis, further diagnostic checks are recommended. We shall Consider refining the model and exploring alternative modeling techniques.</a:t>
            </a:r>
            <a:endParaRPr sz="1600">
              <a:solidFill>
                <a:srgbClr val="45818E"/>
              </a:solidFill>
              <a:latin typeface="Lexend Medium"/>
              <a:ea typeface="Lexend Medium"/>
              <a:cs typeface="Lexend Medium"/>
              <a:sym typeface="Lexend Medium"/>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4"/>
          <p:cNvSpPr txBox="1"/>
          <p:nvPr>
            <p:ph type="title"/>
          </p:nvPr>
        </p:nvSpPr>
        <p:spPr>
          <a:xfrm>
            <a:off x="819150" y="1683825"/>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exend Medium"/>
                <a:ea typeface="Lexend Medium"/>
                <a:cs typeface="Lexend Medium"/>
                <a:sym typeface="Lexend Medium"/>
              </a:rPr>
              <a:t>THANK YOU!</a:t>
            </a:r>
            <a:endParaRPr>
              <a:latin typeface="Lexend Medium"/>
              <a:ea typeface="Lexend Medium"/>
              <a:cs typeface="Lexend Medium"/>
              <a:sym typeface="Lexend Medium"/>
            </a:endParaRPr>
          </a:p>
          <a:p>
            <a:pPr indent="0" lvl="0" marL="0" rtl="0" algn="l">
              <a:spcBef>
                <a:spcPts val="0"/>
              </a:spcBef>
              <a:spcAft>
                <a:spcPts val="0"/>
              </a:spcAft>
              <a:buNone/>
            </a:pPr>
            <a:r>
              <a:t/>
            </a:r>
            <a:endParaRPr>
              <a:latin typeface="Lexend Medium"/>
              <a:ea typeface="Lexend Medium"/>
              <a:cs typeface="Lexend Medium"/>
              <a:sym typeface="Lexend Medium"/>
            </a:endParaRPr>
          </a:p>
          <a:p>
            <a:pPr indent="0" lvl="0" marL="0" rtl="0" algn="l">
              <a:spcBef>
                <a:spcPts val="0"/>
              </a:spcBef>
              <a:spcAft>
                <a:spcPts val="0"/>
              </a:spcAft>
              <a:buNone/>
            </a:pPr>
            <a:r>
              <a:rPr lang="en" sz="2000">
                <a:latin typeface="Lexend Medium"/>
                <a:ea typeface="Lexend Medium"/>
                <a:cs typeface="Lexend Medium"/>
                <a:sym typeface="Lexend Medium"/>
              </a:rPr>
              <a:t>Project done by:</a:t>
            </a:r>
            <a:endParaRPr sz="2000">
              <a:latin typeface="Lexend Medium"/>
              <a:ea typeface="Lexend Medium"/>
              <a:cs typeface="Lexend Medium"/>
              <a:sym typeface="Lexend Medium"/>
            </a:endParaRPr>
          </a:p>
          <a:p>
            <a:pPr indent="-323850" lvl="0" marL="457200" rtl="0" algn="l">
              <a:spcBef>
                <a:spcPts val="0"/>
              </a:spcBef>
              <a:spcAft>
                <a:spcPts val="0"/>
              </a:spcAft>
              <a:buSzPct val="100000"/>
              <a:buFont typeface="Lexend Medium"/>
              <a:buChar char="★"/>
            </a:pPr>
            <a:r>
              <a:rPr lang="en" sz="1666">
                <a:latin typeface="Lexend Medium"/>
                <a:ea typeface="Lexend Medium"/>
                <a:cs typeface="Lexend Medium"/>
                <a:sym typeface="Lexend Medium"/>
              </a:rPr>
              <a:t>Cindy King’ori</a:t>
            </a:r>
            <a:endParaRPr sz="1666">
              <a:latin typeface="Lexend Medium"/>
              <a:ea typeface="Lexend Medium"/>
              <a:cs typeface="Lexend Medium"/>
              <a:sym typeface="Lexend Medium"/>
            </a:endParaRPr>
          </a:p>
          <a:p>
            <a:pPr indent="-323850" lvl="0" marL="457200" rtl="0" algn="l">
              <a:spcBef>
                <a:spcPts val="0"/>
              </a:spcBef>
              <a:spcAft>
                <a:spcPts val="0"/>
              </a:spcAft>
              <a:buSzPct val="100000"/>
              <a:buFont typeface="Lexend Medium"/>
              <a:buChar char="★"/>
            </a:pPr>
            <a:r>
              <a:rPr lang="en" sz="1666">
                <a:latin typeface="Lexend Medium"/>
                <a:ea typeface="Lexend Medium"/>
                <a:cs typeface="Lexend Medium"/>
                <a:sym typeface="Lexend Medium"/>
              </a:rPr>
              <a:t>Matilda Odalo</a:t>
            </a:r>
            <a:endParaRPr sz="1666">
              <a:latin typeface="Lexend Medium"/>
              <a:ea typeface="Lexend Medium"/>
              <a:cs typeface="Lexend Medium"/>
              <a:sym typeface="Lexend Medium"/>
            </a:endParaRPr>
          </a:p>
          <a:p>
            <a:pPr indent="-323850" lvl="0" marL="457200" rtl="0" algn="l">
              <a:spcBef>
                <a:spcPts val="0"/>
              </a:spcBef>
              <a:spcAft>
                <a:spcPts val="0"/>
              </a:spcAft>
              <a:buSzPct val="100000"/>
              <a:buFont typeface="Lexend Medium"/>
              <a:buChar char="★"/>
            </a:pPr>
            <a:r>
              <a:rPr lang="en" sz="1666">
                <a:latin typeface="Lexend Medium"/>
                <a:ea typeface="Lexend Medium"/>
                <a:cs typeface="Lexend Medium"/>
                <a:sym typeface="Lexend Medium"/>
              </a:rPr>
              <a:t>Angella Bor</a:t>
            </a:r>
            <a:endParaRPr sz="1666">
              <a:latin typeface="Lexend Medium"/>
              <a:ea typeface="Lexend Medium"/>
              <a:cs typeface="Lexend Medium"/>
              <a:sym typeface="Lexend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Lexend SemiBold"/>
                <a:ea typeface="Lexend SemiBold"/>
                <a:cs typeface="Lexend SemiBold"/>
                <a:sym typeface="Lexend SemiBold"/>
              </a:rPr>
              <a:t>CONTENT</a:t>
            </a:r>
            <a:endParaRPr>
              <a:latin typeface="Lexend SemiBold"/>
              <a:ea typeface="Lexend SemiBold"/>
              <a:cs typeface="Lexend SemiBold"/>
              <a:sym typeface="Lexend SemiBold"/>
            </a:endParaRPr>
          </a:p>
        </p:txBody>
      </p:sp>
      <p:sp>
        <p:nvSpPr>
          <p:cNvPr id="137" name="Google Shape;137;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45818E"/>
                </a:solidFill>
                <a:latin typeface="Lexend"/>
                <a:ea typeface="Lexend"/>
                <a:cs typeface="Lexend"/>
                <a:sym typeface="Lexend"/>
              </a:rPr>
              <a:t>01	Project Background	</a:t>
            </a:r>
            <a:endParaRPr>
              <a:solidFill>
                <a:srgbClr val="45818E"/>
              </a:solidFill>
              <a:latin typeface="Lexend"/>
              <a:ea typeface="Lexend"/>
              <a:cs typeface="Lexend"/>
              <a:sym typeface="Lexend"/>
            </a:endParaRPr>
          </a:p>
          <a:p>
            <a:pPr indent="0" lvl="0" marL="0" rtl="0" algn="l">
              <a:spcBef>
                <a:spcPts val="1200"/>
              </a:spcBef>
              <a:spcAft>
                <a:spcPts val="0"/>
              </a:spcAft>
              <a:buNone/>
            </a:pPr>
            <a:r>
              <a:rPr lang="en">
                <a:solidFill>
                  <a:srgbClr val="45818E"/>
                </a:solidFill>
                <a:latin typeface="Lexend"/>
                <a:ea typeface="Lexend"/>
                <a:cs typeface="Lexend"/>
                <a:sym typeface="Lexend"/>
              </a:rPr>
              <a:t>02	Business Problem</a:t>
            </a:r>
            <a:endParaRPr>
              <a:solidFill>
                <a:srgbClr val="45818E"/>
              </a:solidFill>
              <a:latin typeface="Lexend"/>
              <a:ea typeface="Lexend"/>
              <a:cs typeface="Lexend"/>
              <a:sym typeface="Lexend"/>
            </a:endParaRPr>
          </a:p>
          <a:p>
            <a:pPr indent="0" lvl="0" marL="0" rtl="0" algn="l">
              <a:spcBef>
                <a:spcPts val="1200"/>
              </a:spcBef>
              <a:spcAft>
                <a:spcPts val="0"/>
              </a:spcAft>
              <a:buNone/>
            </a:pPr>
            <a:r>
              <a:rPr lang="en">
                <a:solidFill>
                  <a:srgbClr val="45818E"/>
                </a:solidFill>
                <a:latin typeface="Lexend"/>
                <a:ea typeface="Lexend"/>
                <a:cs typeface="Lexend"/>
                <a:sym typeface="Lexend"/>
              </a:rPr>
              <a:t>03	Project Objective</a:t>
            </a:r>
            <a:endParaRPr>
              <a:solidFill>
                <a:srgbClr val="45818E"/>
              </a:solidFill>
              <a:latin typeface="Lexend"/>
              <a:ea typeface="Lexend"/>
              <a:cs typeface="Lexend"/>
              <a:sym typeface="Lexend"/>
            </a:endParaRPr>
          </a:p>
          <a:p>
            <a:pPr indent="0" lvl="0" marL="0" rtl="0" algn="l">
              <a:spcBef>
                <a:spcPts val="1200"/>
              </a:spcBef>
              <a:spcAft>
                <a:spcPts val="0"/>
              </a:spcAft>
              <a:buNone/>
            </a:pPr>
            <a:r>
              <a:rPr lang="en">
                <a:solidFill>
                  <a:srgbClr val="45818E"/>
                </a:solidFill>
                <a:latin typeface="Lexend"/>
                <a:ea typeface="Lexend"/>
                <a:cs typeface="Lexend"/>
                <a:sym typeface="Lexend"/>
              </a:rPr>
              <a:t>04	Project Methodology</a:t>
            </a:r>
            <a:endParaRPr>
              <a:solidFill>
                <a:srgbClr val="45818E"/>
              </a:solidFill>
              <a:latin typeface="Lexend"/>
              <a:ea typeface="Lexend"/>
              <a:cs typeface="Lexend"/>
              <a:sym typeface="Lexend"/>
            </a:endParaRPr>
          </a:p>
          <a:p>
            <a:pPr indent="0" lvl="0" marL="0" rtl="0" algn="l">
              <a:spcBef>
                <a:spcPts val="1200"/>
              </a:spcBef>
              <a:spcAft>
                <a:spcPts val="0"/>
              </a:spcAft>
              <a:buNone/>
            </a:pPr>
            <a:r>
              <a:rPr lang="en">
                <a:solidFill>
                  <a:srgbClr val="45818E"/>
                </a:solidFill>
                <a:latin typeface="Lexend"/>
                <a:ea typeface="Lexend"/>
                <a:cs typeface="Lexend"/>
                <a:sym typeface="Lexend"/>
              </a:rPr>
              <a:t>05	Modelling and Evaluation</a:t>
            </a:r>
            <a:endParaRPr>
              <a:solidFill>
                <a:srgbClr val="45818E"/>
              </a:solidFill>
              <a:latin typeface="Lexend"/>
              <a:ea typeface="Lexend"/>
              <a:cs typeface="Lexend"/>
              <a:sym typeface="Lexend"/>
            </a:endParaRPr>
          </a:p>
          <a:p>
            <a:pPr indent="0" lvl="0" marL="0" rtl="0" algn="l">
              <a:spcBef>
                <a:spcPts val="1200"/>
              </a:spcBef>
              <a:spcAft>
                <a:spcPts val="1200"/>
              </a:spcAft>
              <a:buNone/>
            </a:pPr>
            <a:r>
              <a:rPr lang="en">
                <a:solidFill>
                  <a:srgbClr val="45818E"/>
                </a:solidFill>
                <a:latin typeface="Lexend"/>
                <a:ea typeface="Lexend"/>
                <a:cs typeface="Lexend"/>
                <a:sym typeface="Lexend"/>
              </a:rPr>
              <a:t>06	</a:t>
            </a:r>
            <a:r>
              <a:rPr lang="en">
                <a:solidFill>
                  <a:srgbClr val="45818E"/>
                </a:solidFill>
                <a:latin typeface="Lexend"/>
                <a:ea typeface="Lexend"/>
                <a:cs typeface="Lexend"/>
                <a:sym typeface="Lexend"/>
              </a:rPr>
              <a:t>Recommendation</a:t>
            </a:r>
            <a:endParaRPr>
              <a:solidFill>
                <a:srgbClr val="45818E"/>
              </a:solidFill>
              <a:latin typeface="Lexend"/>
              <a:ea typeface="Lexend"/>
              <a:cs typeface="Lexend"/>
              <a:sym typeface="Lexen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5"/>
          <p:cNvSpPr txBox="1"/>
          <p:nvPr>
            <p:ph type="title"/>
          </p:nvPr>
        </p:nvSpPr>
        <p:spPr>
          <a:xfrm>
            <a:off x="819150" y="8392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Lexend SemiBold"/>
                <a:ea typeface="Lexend SemiBold"/>
                <a:cs typeface="Lexend SemiBold"/>
                <a:sym typeface="Lexend SemiBold"/>
              </a:rPr>
              <a:t>Project Background</a:t>
            </a:r>
            <a:endParaRPr>
              <a:latin typeface="Lexend SemiBold"/>
              <a:ea typeface="Lexend SemiBold"/>
              <a:cs typeface="Lexend SemiBold"/>
              <a:sym typeface="Lexend SemiBold"/>
            </a:endParaRPr>
          </a:p>
        </p:txBody>
      </p:sp>
      <p:sp>
        <p:nvSpPr>
          <p:cNvPr id="143" name="Google Shape;143;p15"/>
          <p:cNvSpPr txBox="1"/>
          <p:nvPr>
            <p:ph idx="1" type="body"/>
          </p:nvPr>
        </p:nvSpPr>
        <p:spPr>
          <a:xfrm>
            <a:off x="819150" y="1726150"/>
            <a:ext cx="3753000" cy="2448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solidFill>
                  <a:srgbClr val="45818E"/>
                </a:solidFill>
                <a:latin typeface="Lexend Medium"/>
                <a:ea typeface="Lexend Medium"/>
                <a:cs typeface="Lexend Medium"/>
                <a:sym typeface="Lexend Medium"/>
              </a:rPr>
              <a:t>The project explores the decentralized U.S. voting system, emphasizing the two-party structure with primary elections leading to the 2024 general elections. The Democratic Party, symbolized by a donkey and associated with blue, leans progressive. The Republican Party, symbolized by an elephant and associated with red, leans conservative. This analysis offers insights into the unique features and ideologies of the major political players in preparation for the upcoming elections.</a:t>
            </a:r>
            <a:endParaRPr>
              <a:solidFill>
                <a:srgbClr val="45818E"/>
              </a:solidFill>
              <a:latin typeface="Lexend Medium"/>
              <a:ea typeface="Lexend Medium"/>
              <a:cs typeface="Lexend Medium"/>
              <a:sym typeface="Lexend Medium"/>
            </a:endParaRPr>
          </a:p>
          <a:p>
            <a:pPr indent="0" lvl="0" marL="0" rtl="0" algn="l">
              <a:spcBef>
                <a:spcPts val="1200"/>
              </a:spcBef>
              <a:spcAft>
                <a:spcPts val="1200"/>
              </a:spcAft>
              <a:buNone/>
            </a:pPr>
            <a:r>
              <a:t/>
            </a:r>
            <a:endParaRPr/>
          </a:p>
        </p:txBody>
      </p:sp>
      <p:pic>
        <p:nvPicPr>
          <p:cNvPr id="144" name="Google Shape;144;p15"/>
          <p:cNvPicPr preferRelativeResize="0"/>
          <p:nvPr/>
        </p:nvPicPr>
        <p:blipFill>
          <a:blip r:embed="rId3">
            <a:alphaModFix/>
          </a:blip>
          <a:stretch>
            <a:fillRect/>
          </a:stretch>
        </p:blipFill>
        <p:spPr>
          <a:xfrm>
            <a:off x="5167000" y="1593825"/>
            <a:ext cx="3388525" cy="25803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6"/>
          <p:cNvSpPr txBox="1"/>
          <p:nvPr>
            <p:ph type="title"/>
          </p:nvPr>
        </p:nvSpPr>
        <p:spPr>
          <a:xfrm>
            <a:off x="819150" y="721350"/>
            <a:ext cx="6267600" cy="89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Lexend SemiBold"/>
                <a:ea typeface="Lexend SemiBold"/>
                <a:cs typeface="Lexend SemiBold"/>
                <a:sym typeface="Lexend SemiBold"/>
              </a:rPr>
              <a:t>Business Problem	</a:t>
            </a:r>
            <a:endParaRPr>
              <a:latin typeface="Lexend SemiBold"/>
              <a:ea typeface="Lexend SemiBold"/>
              <a:cs typeface="Lexend SemiBold"/>
              <a:sym typeface="Lexend SemiBold"/>
            </a:endParaRPr>
          </a:p>
        </p:txBody>
      </p:sp>
      <p:sp>
        <p:nvSpPr>
          <p:cNvPr id="150" name="Google Shape;150;p16"/>
          <p:cNvSpPr txBox="1"/>
          <p:nvPr>
            <p:ph idx="1" type="body"/>
          </p:nvPr>
        </p:nvSpPr>
        <p:spPr>
          <a:xfrm>
            <a:off x="819150" y="1612750"/>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solidFill>
                  <a:srgbClr val="45818E"/>
                </a:solidFill>
                <a:latin typeface="Lexend Medium"/>
                <a:ea typeface="Lexend Medium"/>
                <a:cs typeface="Lexend Medium"/>
                <a:sym typeface="Lexend Medium"/>
              </a:rPr>
              <a:t>To develop a forecasting model for the future elections. By analyzing historical data on voters polls we can build a predictive model to estimate the potential number of votes each party may receive in upcoming elections. This information will help political strategists, campaign managers, and party leaders make informed decisions about resource allocation, messaging, and targeting specific voter segments to gain a competitive advantage. </a:t>
            </a:r>
            <a:endParaRPr sz="1600">
              <a:solidFill>
                <a:srgbClr val="45818E"/>
              </a:solidFill>
              <a:latin typeface="Lexend Medium"/>
              <a:ea typeface="Lexend Medium"/>
              <a:cs typeface="Lexend Medium"/>
              <a:sym typeface="Lexend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Lexend SemiBold"/>
                <a:ea typeface="Lexend SemiBold"/>
                <a:cs typeface="Lexend SemiBold"/>
                <a:sym typeface="Lexend SemiBold"/>
              </a:rPr>
              <a:t>Project Objective</a:t>
            </a:r>
            <a:endParaRPr>
              <a:latin typeface="Lexend SemiBold"/>
              <a:ea typeface="Lexend SemiBold"/>
              <a:cs typeface="Lexend SemiBold"/>
              <a:sym typeface="Lexend SemiBold"/>
            </a:endParaRPr>
          </a:p>
        </p:txBody>
      </p:sp>
      <p:sp>
        <p:nvSpPr>
          <p:cNvPr id="156" name="Google Shape;156;p17"/>
          <p:cNvSpPr txBox="1"/>
          <p:nvPr>
            <p:ph idx="1" type="body"/>
          </p:nvPr>
        </p:nvSpPr>
        <p:spPr>
          <a:xfrm>
            <a:off x="819150" y="1723375"/>
            <a:ext cx="3753000" cy="24480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0"/>
              </a:spcBef>
              <a:spcAft>
                <a:spcPts val="0"/>
              </a:spcAft>
              <a:buClr>
                <a:srgbClr val="45818E"/>
              </a:buClr>
              <a:buSzPct val="100000"/>
              <a:buFont typeface="Lexend"/>
              <a:buChar char="❖"/>
            </a:pPr>
            <a:r>
              <a:rPr b="1" lang="en">
                <a:solidFill>
                  <a:srgbClr val="45818E"/>
                </a:solidFill>
                <a:latin typeface="Lexend"/>
                <a:ea typeface="Lexend"/>
                <a:cs typeface="Lexend"/>
                <a:sym typeface="Lexend"/>
              </a:rPr>
              <a:t>Trend Identification:</a:t>
            </a:r>
            <a:endParaRPr b="1">
              <a:solidFill>
                <a:srgbClr val="45818E"/>
              </a:solidFill>
              <a:latin typeface="Lexend"/>
              <a:ea typeface="Lexend"/>
              <a:cs typeface="Lexend"/>
              <a:sym typeface="Lexend"/>
            </a:endParaRPr>
          </a:p>
          <a:p>
            <a:pPr indent="0" lvl="0" marL="457200" rtl="0" algn="l">
              <a:spcBef>
                <a:spcPts val="1200"/>
              </a:spcBef>
              <a:spcAft>
                <a:spcPts val="0"/>
              </a:spcAft>
              <a:buNone/>
            </a:pPr>
            <a:r>
              <a:rPr lang="en">
                <a:solidFill>
                  <a:srgbClr val="45818E"/>
                </a:solidFill>
                <a:latin typeface="Lexend Medium"/>
                <a:ea typeface="Lexend Medium"/>
                <a:cs typeface="Lexend Medium"/>
                <a:sym typeface="Lexend Medium"/>
              </a:rPr>
              <a:t>Examine and identify enduring trends in political sentiment, revealing shifts in support for parties and broader public perception.</a:t>
            </a:r>
            <a:endParaRPr>
              <a:solidFill>
                <a:srgbClr val="45818E"/>
              </a:solidFill>
              <a:latin typeface="Lexend Medium"/>
              <a:ea typeface="Lexend Medium"/>
              <a:cs typeface="Lexend Medium"/>
              <a:sym typeface="Lexend Medium"/>
            </a:endParaRPr>
          </a:p>
          <a:p>
            <a:pPr indent="-304958" lvl="0" marL="457200" rtl="0" algn="l">
              <a:spcBef>
                <a:spcPts val="1200"/>
              </a:spcBef>
              <a:spcAft>
                <a:spcPts val="0"/>
              </a:spcAft>
              <a:buClr>
                <a:srgbClr val="45818E"/>
              </a:buClr>
              <a:buSzPct val="100000"/>
              <a:buFont typeface="Lexend"/>
              <a:buChar char="❖"/>
            </a:pPr>
            <a:r>
              <a:rPr b="1" lang="en">
                <a:solidFill>
                  <a:srgbClr val="45818E"/>
                </a:solidFill>
                <a:latin typeface="Lexend"/>
                <a:ea typeface="Lexend"/>
                <a:cs typeface="Lexend"/>
                <a:sym typeface="Lexend"/>
              </a:rPr>
              <a:t>Seasonality Exploration:</a:t>
            </a:r>
            <a:endParaRPr b="1">
              <a:solidFill>
                <a:srgbClr val="45818E"/>
              </a:solidFill>
              <a:latin typeface="Lexend"/>
              <a:ea typeface="Lexend"/>
              <a:cs typeface="Lexend"/>
              <a:sym typeface="Lexend"/>
            </a:endParaRPr>
          </a:p>
          <a:p>
            <a:pPr indent="0" lvl="0" marL="457200" rtl="0" algn="l">
              <a:spcBef>
                <a:spcPts val="1200"/>
              </a:spcBef>
              <a:spcAft>
                <a:spcPts val="1200"/>
              </a:spcAft>
              <a:buNone/>
            </a:pPr>
            <a:r>
              <a:rPr lang="en">
                <a:solidFill>
                  <a:srgbClr val="45818E"/>
                </a:solidFill>
                <a:latin typeface="Lexend Medium"/>
                <a:ea typeface="Lexend Medium"/>
                <a:cs typeface="Lexend Medium"/>
                <a:sym typeface="Lexend Medium"/>
              </a:rPr>
              <a:t>Investigate recurring patterns or seasonality in political polling data, unveiling how external factors impact public opinion over time.</a:t>
            </a:r>
            <a:endParaRPr>
              <a:solidFill>
                <a:srgbClr val="45818E"/>
              </a:solidFill>
              <a:latin typeface="Lexend Medium"/>
              <a:ea typeface="Lexend Medium"/>
              <a:cs typeface="Lexend Medium"/>
              <a:sym typeface="Lexend Medium"/>
            </a:endParaRPr>
          </a:p>
        </p:txBody>
      </p:sp>
      <p:sp>
        <p:nvSpPr>
          <p:cNvPr id="157" name="Google Shape;157;p17"/>
          <p:cNvSpPr txBox="1"/>
          <p:nvPr>
            <p:ph idx="1" type="body"/>
          </p:nvPr>
        </p:nvSpPr>
        <p:spPr>
          <a:xfrm>
            <a:off x="4903700" y="1800200"/>
            <a:ext cx="3753000" cy="2448000"/>
          </a:xfrm>
          <a:prstGeom prst="rect">
            <a:avLst/>
          </a:prstGeom>
        </p:spPr>
        <p:txBody>
          <a:bodyPr anchorCtr="0" anchor="t" bIns="91425" lIns="91425" spcFirstLastPara="1" rIns="91425" wrap="square" tIns="91425">
            <a:normAutofit fontScale="85000" lnSpcReduction="20000"/>
          </a:bodyPr>
          <a:lstStyle/>
          <a:p>
            <a:pPr indent="-298767" lvl="0" marL="457200" rtl="0" algn="l">
              <a:spcBef>
                <a:spcPts val="0"/>
              </a:spcBef>
              <a:spcAft>
                <a:spcPts val="0"/>
              </a:spcAft>
              <a:buClr>
                <a:srgbClr val="45818E"/>
              </a:buClr>
              <a:buSzPct val="100000"/>
              <a:buFont typeface="Lexend"/>
              <a:buChar char="❖"/>
            </a:pPr>
            <a:r>
              <a:rPr b="1" lang="en">
                <a:solidFill>
                  <a:srgbClr val="45818E"/>
                </a:solidFill>
                <a:latin typeface="Lexend"/>
                <a:ea typeface="Lexend"/>
                <a:cs typeface="Lexend"/>
                <a:sym typeface="Lexend"/>
              </a:rPr>
              <a:t>Accurate Forecasting and Prediction of Election Outcomes:</a:t>
            </a:r>
            <a:endParaRPr b="1">
              <a:solidFill>
                <a:srgbClr val="45818E"/>
              </a:solidFill>
              <a:latin typeface="Lexend"/>
              <a:ea typeface="Lexend"/>
              <a:cs typeface="Lexend"/>
              <a:sym typeface="Lexend"/>
            </a:endParaRPr>
          </a:p>
          <a:p>
            <a:pPr indent="0" lvl="0" marL="457200" rtl="0" algn="l">
              <a:spcBef>
                <a:spcPts val="1200"/>
              </a:spcBef>
              <a:spcAft>
                <a:spcPts val="0"/>
              </a:spcAft>
              <a:buNone/>
            </a:pPr>
            <a:r>
              <a:rPr lang="en">
                <a:solidFill>
                  <a:srgbClr val="45818E"/>
                </a:solidFill>
                <a:latin typeface="Lexend Medium"/>
                <a:ea typeface="Lexend Medium"/>
                <a:cs typeface="Lexend Medium"/>
                <a:sym typeface="Lexend Medium"/>
              </a:rPr>
              <a:t>Construct time series models for precise predictions of future poll results, aiding political analysts in anticipating electoral dynamics.</a:t>
            </a:r>
            <a:endParaRPr>
              <a:solidFill>
                <a:srgbClr val="45818E"/>
              </a:solidFill>
              <a:latin typeface="Lexend Medium"/>
              <a:ea typeface="Lexend Medium"/>
              <a:cs typeface="Lexend Medium"/>
              <a:sym typeface="Lexend Medium"/>
            </a:endParaRPr>
          </a:p>
          <a:p>
            <a:pPr indent="-298767" lvl="0" marL="457200" rtl="0" algn="l">
              <a:spcBef>
                <a:spcPts val="1200"/>
              </a:spcBef>
              <a:spcAft>
                <a:spcPts val="0"/>
              </a:spcAft>
              <a:buClr>
                <a:srgbClr val="45818E"/>
              </a:buClr>
              <a:buSzPct val="100000"/>
              <a:buFont typeface="Lexend Medium"/>
              <a:buChar char="❖"/>
            </a:pPr>
            <a:r>
              <a:rPr b="1" lang="en">
                <a:solidFill>
                  <a:srgbClr val="45818E"/>
                </a:solidFill>
                <a:latin typeface="Lexend"/>
                <a:ea typeface="Lexend"/>
                <a:cs typeface="Lexend"/>
                <a:sym typeface="Lexend"/>
              </a:rPr>
              <a:t>Decision Support for Campaign Strategies</a:t>
            </a:r>
            <a:r>
              <a:rPr lang="en">
                <a:solidFill>
                  <a:srgbClr val="45818E"/>
                </a:solidFill>
                <a:latin typeface="Lexend Medium"/>
                <a:ea typeface="Lexend Medium"/>
                <a:cs typeface="Lexend Medium"/>
                <a:sym typeface="Lexend Medium"/>
              </a:rPr>
              <a:t>:</a:t>
            </a:r>
            <a:endParaRPr>
              <a:solidFill>
                <a:srgbClr val="45818E"/>
              </a:solidFill>
              <a:latin typeface="Lexend Medium"/>
              <a:ea typeface="Lexend Medium"/>
              <a:cs typeface="Lexend Medium"/>
              <a:sym typeface="Lexend Medium"/>
            </a:endParaRPr>
          </a:p>
          <a:p>
            <a:pPr indent="0" lvl="0" marL="457200" rtl="0" algn="l">
              <a:spcBef>
                <a:spcPts val="1200"/>
              </a:spcBef>
              <a:spcAft>
                <a:spcPts val="1200"/>
              </a:spcAft>
              <a:buNone/>
            </a:pPr>
            <a:r>
              <a:rPr lang="en">
                <a:solidFill>
                  <a:srgbClr val="45818E"/>
                </a:solidFill>
                <a:latin typeface="Lexend Medium"/>
                <a:ea typeface="Lexend Medium"/>
                <a:cs typeface="Lexend Medium"/>
                <a:sym typeface="Lexend Medium"/>
              </a:rPr>
              <a:t>Provide actionable intelligence for political campaigns, leveraging time series insights to inform tailored approaches based on observed trends and forecasts.</a:t>
            </a:r>
            <a:endParaRPr>
              <a:solidFill>
                <a:srgbClr val="45818E"/>
              </a:solidFill>
              <a:latin typeface="Lexend Medium"/>
              <a:ea typeface="Lexend Medium"/>
              <a:cs typeface="Lexend Medium"/>
              <a:sym typeface="Lexend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Lexend SemiBold"/>
                <a:ea typeface="Lexend SemiBold"/>
                <a:cs typeface="Lexend SemiBold"/>
                <a:sym typeface="Lexend SemiBold"/>
              </a:rPr>
              <a:t>Main </a:t>
            </a:r>
            <a:r>
              <a:rPr lang="en">
                <a:latin typeface="Lexend SemiBold"/>
                <a:ea typeface="Lexend SemiBold"/>
                <a:cs typeface="Lexend SemiBold"/>
                <a:sym typeface="Lexend SemiBold"/>
              </a:rPr>
              <a:t>Objective</a:t>
            </a:r>
            <a:endParaRPr/>
          </a:p>
        </p:txBody>
      </p:sp>
      <p:sp>
        <p:nvSpPr>
          <p:cNvPr id="163" name="Google Shape;163;p1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800">
                <a:solidFill>
                  <a:srgbClr val="45818E"/>
                </a:solidFill>
                <a:latin typeface="Lexend Medium"/>
                <a:ea typeface="Lexend Medium"/>
                <a:cs typeface="Lexend Medium"/>
                <a:sym typeface="Lexend Medium"/>
              </a:rPr>
              <a:t>The main objective is to identify enduring trends in political sentiment across six election cycles (1996-2016) in the congress_data dataset, providing insights into evolving support for Democratic and Republican parties</a:t>
            </a:r>
            <a:endParaRPr sz="1800">
              <a:solidFill>
                <a:srgbClr val="45818E"/>
              </a:solidFill>
              <a:latin typeface="Lexend Medium"/>
              <a:ea typeface="Lexend Medium"/>
              <a:cs typeface="Lexend Medium"/>
              <a:sym typeface="Lexend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Lexend SemiBold"/>
                <a:ea typeface="Lexend SemiBold"/>
                <a:cs typeface="Lexend SemiBold"/>
                <a:sym typeface="Lexend SemiBold"/>
              </a:rPr>
              <a:t>Project Methodology</a:t>
            </a:r>
            <a:endParaRPr>
              <a:latin typeface="Lexend SemiBold"/>
              <a:ea typeface="Lexend SemiBold"/>
              <a:cs typeface="Lexend SemiBold"/>
              <a:sym typeface="Lexend SemiBold"/>
            </a:endParaRPr>
          </a:p>
        </p:txBody>
      </p:sp>
      <p:sp>
        <p:nvSpPr>
          <p:cNvPr id="169" name="Google Shape;169;p19"/>
          <p:cNvSpPr txBox="1"/>
          <p:nvPr>
            <p:ph idx="1" type="body"/>
          </p:nvPr>
        </p:nvSpPr>
        <p:spPr>
          <a:xfrm>
            <a:off x="819150" y="1762125"/>
            <a:ext cx="3753000" cy="2448000"/>
          </a:xfrm>
          <a:prstGeom prst="rect">
            <a:avLst/>
          </a:prstGeom>
        </p:spPr>
        <p:txBody>
          <a:bodyPr anchorCtr="0" anchor="t" bIns="91425" lIns="91425" spcFirstLastPara="1" rIns="91425" wrap="square" tIns="91425">
            <a:noAutofit/>
          </a:bodyPr>
          <a:lstStyle/>
          <a:p>
            <a:pPr indent="-292893" lvl="0" marL="457200" rtl="0" algn="l">
              <a:lnSpc>
                <a:spcPct val="95000"/>
              </a:lnSpc>
              <a:spcBef>
                <a:spcPts val="0"/>
              </a:spcBef>
              <a:spcAft>
                <a:spcPts val="0"/>
              </a:spcAft>
              <a:buClr>
                <a:srgbClr val="45818E"/>
              </a:buClr>
              <a:buSzPts val="1013"/>
              <a:buFont typeface="Lexend"/>
              <a:buChar char="❖"/>
            </a:pPr>
            <a:r>
              <a:rPr b="1" lang="en" sz="1012">
                <a:solidFill>
                  <a:srgbClr val="45818E"/>
                </a:solidFill>
                <a:latin typeface="Lexend"/>
                <a:ea typeface="Lexend"/>
                <a:cs typeface="Lexend"/>
                <a:sym typeface="Lexend"/>
              </a:rPr>
              <a:t>Data Collection, Understanding, Preparation, and Cleaning:</a:t>
            </a:r>
            <a:endParaRPr b="1" sz="1012">
              <a:solidFill>
                <a:srgbClr val="45818E"/>
              </a:solidFill>
              <a:latin typeface="Lexend"/>
              <a:ea typeface="Lexend"/>
              <a:cs typeface="Lexend"/>
              <a:sym typeface="Lexend"/>
            </a:endParaRPr>
          </a:p>
          <a:p>
            <a:pPr indent="0" lvl="0" marL="457200" rtl="0" algn="l">
              <a:lnSpc>
                <a:spcPct val="95000"/>
              </a:lnSpc>
              <a:spcBef>
                <a:spcPts val="1200"/>
              </a:spcBef>
              <a:spcAft>
                <a:spcPts val="0"/>
              </a:spcAft>
              <a:buSzPts val="688"/>
              <a:buNone/>
            </a:pPr>
            <a:r>
              <a:rPr lang="en" sz="1012">
                <a:solidFill>
                  <a:srgbClr val="45818E"/>
                </a:solidFill>
                <a:latin typeface="Lexend Medium"/>
                <a:ea typeface="Lexend Medium"/>
                <a:cs typeface="Lexend Medium"/>
                <a:sym typeface="Lexend Medium"/>
              </a:rPr>
              <a:t>Gather historical data points at regular intervals, organizing them chronologically.</a:t>
            </a:r>
            <a:endParaRPr sz="1012">
              <a:solidFill>
                <a:srgbClr val="45818E"/>
              </a:solidFill>
              <a:latin typeface="Lexend Medium"/>
              <a:ea typeface="Lexend Medium"/>
              <a:cs typeface="Lexend Medium"/>
              <a:sym typeface="Lexend Medium"/>
            </a:endParaRPr>
          </a:p>
          <a:p>
            <a:pPr indent="-292893" lvl="0" marL="457200" rtl="0" algn="l">
              <a:lnSpc>
                <a:spcPct val="95000"/>
              </a:lnSpc>
              <a:spcBef>
                <a:spcPts val="1200"/>
              </a:spcBef>
              <a:spcAft>
                <a:spcPts val="0"/>
              </a:spcAft>
              <a:buClr>
                <a:srgbClr val="45818E"/>
              </a:buClr>
              <a:buSzPts val="1013"/>
              <a:buFont typeface="Lexend"/>
              <a:buChar char="❖"/>
            </a:pPr>
            <a:r>
              <a:rPr b="1" lang="en" sz="1012">
                <a:solidFill>
                  <a:srgbClr val="45818E"/>
                </a:solidFill>
                <a:latin typeface="Lexend"/>
                <a:ea typeface="Lexend"/>
                <a:cs typeface="Lexend"/>
                <a:sym typeface="Lexend"/>
              </a:rPr>
              <a:t>Data Exploration:</a:t>
            </a:r>
            <a:endParaRPr b="1" sz="1012">
              <a:solidFill>
                <a:srgbClr val="45818E"/>
              </a:solidFill>
              <a:latin typeface="Lexend"/>
              <a:ea typeface="Lexend"/>
              <a:cs typeface="Lexend"/>
              <a:sym typeface="Lexend"/>
            </a:endParaRPr>
          </a:p>
          <a:p>
            <a:pPr indent="0" lvl="0" marL="457200" rtl="0" algn="l">
              <a:lnSpc>
                <a:spcPct val="95000"/>
              </a:lnSpc>
              <a:spcBef>
                <a:spcPts val="1200"/>
              </a:spcBef>
              <a:spcAft>
                <a:spcPts val="0"/>
              </a:spcAft>
              <a:buSzPts val="688"/>
              <a:buNone/>
            </a:pPr>
            <a:r>
              <a:rPr lang="en" sz="1012">
                <a:solidFill>
                  <a:srgbClr val="45818E"/>
                </a:solidFill>
                <a:latin typeface="Lexend Medium"/>
                <a:ea typeface="Lexend Medium"/>
                <a:cs typeface="Lexend Medium"/>
                <a:sym typeface="Lexend Medium"/>
              </a:rPr>
              <a:t>Examine time series data for trends, seasonality, or patterns using visualization tools like line charts, histograms, and autocorrelation plots.</a:t>
            </a:r>
            <a:endParaRPr sz="1012">
              <a:solidFill>
                <a:srgbClr val="45818E"/>
              </a:solidFill>
              <a:latin typeface="Lexend Medium"/>
              <a:ea typeface="Lexend Medium"/>
              <a:cs typeface="Lexend Medium"/>
              <a:sym typeface="Lexend Medium"/>
            </a:endParaRPr>
          </a:p>
          <a:p>
            <a:pPr indent="-292893" lvl="0" marL="457200" rtl="0" algn="l">
              <a:lnSpc>
                <a:spcPct val="95000"/>
              </a:lnSpc>
              <a:spcBef>
                <a:spcPts val="1200"/>
              </a:spcBef>
              <a:spcAft>
                <a:spcPts val="0"/>
              </a:spcAft>
              <a:buClr>
                <a:srgbClr val="45818E"/>
              </a:buClr>
              <a:buSzPts val="1013"/>
              <a:buFont typeface="Lexend"/>
              <a:buChar char="❖"/>
            </a:pPr>
            <a:r>
              <a:rPr b="1" lang="en" sz="1012">
                <a:solidFill>
                  <a:srgbClr val="45818E"/>
                </a:solidFill>
                <a:latin typeface="Lexend"/>
                <a:ea typeface="Lexend"/>
                <a:cs typeface="Lexend"/>
                <a:sym typeface="Lexend"/>
              </a:rPr>
              <a:t>Stationarity Check:</a:t>
            </a:r>
            <a:endParaRPr b="1" sz="1012">
              <a:solidFill>
                <a:srgbClr val="45818E"/>
              </a:solidFill>
              <a:latin typeface="Lexend"/>
              <a:ea typeface="Lexend"/>
              <a:cs typeface="Lexend"/>
              <a:sym typeface="Lexend"/>
            </a:endParaRPr>
          </a:p>
          <a:p>
            <a:pPr indent="0" lvl="0" marL="457200" rtl="0" algn="l">
              <a:lnSpc>
                <a:spcPct val="95000"/>
              </a:lnSpc>
              <a:spcBef>
                <a:spcPts val="1200"/>
              </a:spcBef>
              <a:spcAft>
                <a:spcPts val="1200"/>
              </a:spcAft>
              <a:buSzPts val="688"/>
              <a:buNone/>
            </a:pPr>
            <a:r>
              <a:rPr lang="en" sz="1012">
                <a:solidFill>
                  <a:srgbClr val="45818E"/>
                </a:solidFill>
                <a:latin typeface="Lexend Medium"/>
                <a:ea typeface="Lexend Medium"/>
                <a:cs typeface="Lexend Medium"/>
                <a:sym typeface="Lexend Medium"/>
              </a:rPr>
              <a:t>Assess stationarity by examining trends and employing statistical tests. Many time series models assume constant statistical properties.</a:t>
            </a:r>
            <a:endParaRPr sz="1012">
              <a:solidFill>
                <a:srgbClr val="45818E"/>
              </a:solidFill>
              <a:latin typeface="Lexend Medium"/>
              <a:ea typeface="Lexend Medium"/>
              <a:cs typeface="Lexend Medium"/>
              <a:sym typeface="Lexend Medium"/>
            </a:endParaRPr>
          </a:p>
        </p:txBody>
      </p:sp>
      <p:sp>
        <p:nvSpPr>
          <p:cNvPr id="170" name="Google Shape;170;p19"/>
          <p:cNvSpPr txBox="1"/>
          <p:nvPr>
            <p:ph idx="1" type="body"/>
          </p:nvPr>
        </p:nvSpPr>
        <p:spPr>
          <a:xfrm>
            <a:off x="4796800" y="1800200"/>
            <a:ext cx="3753000" cy="2448000"/>
          </a:xfrm>
          <a:prstGeom prst="rect">
            <a:avLst/>
          </a:prstGeom>
        </p:spPr>
        <p:txBody>
          <a:bodyPr anchorCtr="0" anchor="t" bIns="91425" lIns="91425" spcFirstLastPara="1" rIns="91425" wrap="square" tIns="91425">
            <a:noAutofit/>
          </a:bodyPr>
          <a:lstStyle/>
          <a:p>
            <a:pPr indent="-292735" lvl="0" marL="457200" rtl="0" algn="l">
              <a:lnSpc>
                <a:spcPct val="105000"/>
              </a:lnSpc>
              <a:spcBef>
                <a:spcPts val="0"/>
              </a:spcBef>
              <a:spcAft>
                <a:spcPts val="0"/>
              </a:spcAft>
              <a:buClr>
                <a:srgbClr val="45818E"/>
              </a:buClr>
              <a:buSzPts val="1010"/>
              <a:buFont typeface="Lexend"/>
              <a:buChar char="❖"/>
            </a:pPr>
            <a:r>
              <a:rPr b="1" lang="en" sz="1010">
                <a:solidFill>
                  <a:srgbClr val="45818E"/>
                </a:solidFill>
                <a:latin typeface="Lexend"/>
                <a:ea typeface="Lexend"/>
                <a:cs typeface="Lexend"/>
                <a:sym typeface="Lexend"/>
              </a:rPr>
              <a:t>Data Transformation:</a:t>
            </a:r>
            <a:endParaRPr b="1" sz="1010">
              <a:solidFill>
                <a:srgbClr val="45818E"/>
              </a:solidFill>
              <a:latin typeface="Lexend"/>
              <a:ea typeface="Lexend"/>
              <a:cs typeface="Lexend"/>
              <a:sym typeface="Lexend"/>
            </a:endParaRPr>
          </a:p>
          <a:p>
            <a:pPr indent="0" lvl="0" marL="457200" rtl="0" algn="l">
              <a:lnSpc>
                <a:spcPct val="105000"/>
              </a:lnSpc>
              <a:spcBef>
                <a:spcPts val="1200"/>
              </a:spcBef>
              <a:spcAft>
                <a:spcPts val="0"/>
              </a:spcAft>
              <a:buSzPts val="770"/>
              <a:buNone/>
            </a:pPr>
            <a:r>
              <a:rPr lang="en" sz="1010">
                <a:solidFill>
                  <a:srgbClr val="45818E"/>
                </a:solidFill>
                <a:latin typeface="Lexend Medium"/>
                <a:ea typeface="Lexend Medium"/>
                <a:cs typeface="Lexend Medium"/>
                <a:sym typeface="Lexend Medium"/>
              </a:rPr>
              <a:t>If non-stationary, perform transformations (e.g., differencing) to stabilize mean and variance.</a:t>
            </a:r>
            <a:endParaRPr sz="1010">
              <a:solidFill>
                <a:srgbClr val="45818E"/>
              </a:solidFill>
              <a:latin typeface="Lexend Medium"/>
              <a:ea typeface="Lexend Medium"/>
              <a:cs typeface="Lexend Medium"/>
              <a:sym typeface="Lexend Medium"/>
            </a:endParaRPr>
          </a:p>
          <a:p>
            <a:pPr indent="-292735" lvl="0" marL="457200" rtl="0" algn="l">
              <a:lnSpc>
                <a:spcPct val="105000"/>
              </a:lnSpc>
              <a:spcBef>
                <a:spcPts val="1200"/>
              </a:spcBef>
              <a:spcAft>
                <a:spcPts val="0"/>
              </a:spcAft>
              <a:buClr>
                <a:srgbClr val="45818E"/>
              </a:buClr>
              <a:buSzPts val="1010"/>
              <a:buFont typeface="Lexend"/>
              <a:buChar char="❖"/>
            </a:pPr>
            <a:r>
              <a:rPr b="1" lang="en" sz="1010">
                <a:solidFill>
                  <a:srgbClr val="45818E"/>
                </a:solidFill>
                <a:latin typeface="Lexend"/>
                <a:ea typeface="Lexend"/>
                <a:cs typeface="Lexend"/>
                <a:sym typeface="Lexend"/>
              </a:rPr>
              <a:t>Model Selection:</a:t>
            </a:r>
            <a:endParaRPr b="1" sz="1010">
              <a:solidFill>
                <a:srgbClr val="45818E"/>
              </a:solidFill>
              <a:latin typeface="Lexend"/>
              <a:ea typeface="Lexend"/>
              <a:cs typeface="Lexend"/>
              <a:sym typeface="Lexend"/>
            </a:endParaRPr>
          </a:p>
          <a:p>
            <a:pPr indent="0" lvl="0" marL="457200" rtl="0" algn="l">
              <a:lnSpc>
                <a:spcPct val="105000"/>
              </a:lnSpc>
              <a:spcBef>
                <a:spcPts val="1200"/>
              </a:spcBef>
              <a:spcAft>
                <a:spcPts val="0"/>
              </a:spcAft>
              <a:buSzPts val="770"/>
              <a:buNone/>
            </a:pPr>
            <a:r>
              <a:rPr lang="en" sz="1010">
                <a:solidFill>
                  <a:srgbClr val="45818E"/>
                </a:solidFill>
                <a:latin typeface="Lexend Medium"/>
                <a:ea typeface="Lexend Medium"/>
                <a:cs typeface="Lexend Medium"/>
                <a:sym typeface="Lexend Medium"/>
              </a:rPr>
              <a:t>Choose an appropriate time series model based on data characteristics, considering models like ARIMA, SARIMA, Prophet, and LSTM for deep learning.</a:t>
            </a:r>
            <a:endParaRPr sz="1010">
              <a:solidFill>
                <a:srgbClr val="45818E"/>
              </a:solidFill>
              <a:latin typeface="Lexend Medium"/>
              <a:ea typeface="Lexend Medium"/>
              <a:cs typeface="Lexend Medium"/>
              <a:sym typeface="Lexend Medium"/>
            </a:endParaRPr>
          </a:p>
          <a:p>
            <a:pPr indent="-292735" lvl="0" marL="457200" rtl="0" algn="l">
              <a:lnSpc>
                <a:spcPct val="105000"/>
              </a:lnSpc>
              <a:spcBef>
                <a:spcPts val="1200"/>
              </a:spcBef>
              <a:spcAft>
                <a:spcPts val="0"/>
              </a:spcAft>
              <a:buClr>
                <a:srgbClr val="45818E"/>
              </a:buClr>
              <a:buSzPts val="1010"/>
              <a:buFont typeface="Lexend Medium"/>
              <a:buChar char="❖"/>
            </a:pPr>
            <a:r>
              <a:rPr b="1" lang="en" sz="1010">
                <a:solidFill>
                  <a:srgbClr val="45818E"/>
                </a:solidFill>
                <a:latin typeface="Lexend"/>
                <a:ea typeface="Lexend"/>
                <a:cs typeface="Lexend"/>
                <a:sym typeface="Lexend"/>
              </a:rPr>
              <a:t>Parameter Estimation</a:t>
            </a:r>
            <a:r>
              <a:rPr lang="en" sz="1010">
                <a:solidFill>
                  <a:srgbClr val="45818E"/>
                </a:solidFill>
                <a:latin typeface="Lexend Medium"/>
                <a:ea typeface="Lexend Medium"/>
                <a:cs typeface="Lexend Medium"/>
                <a:sym typeface="Lexend Medium"/>
              </a:rPr>
              <a:t>:</a:t>
            </a:r>
            <a:endParaRPr sz="1010">
              <a:solidFill>
                <a:srgbClr val="45818E"/>
              </a:solidFill>
              <a:latin typeface="Lexend Medium"/>
              <a:ea typeface="Lexend Medium"/>
              <a:cs typeface="Lexend Medium"/>
              <a:sym typeface="Lexend Medium"/>
            </a:endParaRPr>
          </a:p>
          <a:p>
            <a:pPr indent="0" lvl="0" marL="457200" rtl="0" algn="l">
              <a:lnSpc>
                <a:spcPct val="105000"/>
              </a:lnSpc>
              <a:spcBef>
                <a:spcPts val="1200"/>
              </a:spcBef>
              <a:spcAft>
                <a:spcPts val="1200"/>
              </a:spcAft>
              <a:buSzPts val="770"/>
              <a:buNone/>
            </a:pPr>
            <a:r>
              <a:rPr lang="en" sz="1010">
                <a:solidFill>
                  <a:srgbClr val="45818E"/>
                </a:solidFill>
                <a:latin typeface="Lexend Medium"/>
                <a:ea typeface="Lexend Medium"/>
                <a:cs typeface="Lexend Medium"/>
                <a:sym typeface="Lexend Medium"/>
              </a:rPr>
              <a:t>Estimate model parameters by fitting the selected model to historical data.</a:t>
            </a:r>
            <a:endParaRPr sz="1010">
              <a:solidFill>
                <a:srgbClr val="45818E"/>
              </a:solidFill>
              <a:latin typeface="Lexend Medium"/>
              <a:ea typeface="Lexend Medium"/>
              <a:cs typeface="Lexend Medium"/>
              <a:sym typeface="Lexend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Lexend SemiBold"/>
                <a:ea typeface="Lexend SemiBold"/>
                <a:cs typeface="Lexend SemiBold"/>
                <a:sym typeface="Lexend SemiBold"/>
              </a:rPr>
              <a:t>Project Methodology </a:t>
            </a:r>
            <a:r>
              <a:rPr lang="en" sz="1800">
                <a:latin typeface="Lexend SemiBold"/>
                <a:ea typeface="Lexend SemiBold"/>
                <a:cs typeface="Lexend SemiBold"/>
                <a:sym typeface="Lexend SemiBold"/>
              </a:rPr>
              <a:t>contd</a:t>
            </a:r>
            <a:r>
              <a:rPr lang="en" sz="1800">
                <a:latin typeface="Lexend SemiBold"/>
                <a:ea typeface="Lexend SemiBold"/>
                <a:cs typeface="Lexend SemiBold"/>
                <a:sym typeface="Lexend SemiBold"/>
              </a:rPr>
              <a:t>.</a:t>
            </a:r>
            <a:endParaRPr sz="1800">
              <a:latin typeface="Lexend SemiBold"/>
              <a:ea typeface="Lexend SemiBold"/>
              <a:cs typeface="Lexend SemiBold"/>
              <a:sym typeface="Lexend SemiBold"/>
            </a:endParaRPr>
          </a:p>
        </p:txBody>
      </p:sp>
      <p:sp>
        <p:nvSpPr>
          <p:cNvPr id="176" name="Google Shape;176;p20"/>
          <p:cNvSpPr txBox="1"/>
          <p:nvPr>
            <p:ph idx="1" type="body"/>
          </p:nvPr>
        </p:nvSpPr>
        <p:spPr>
          <a:xfrm>
            <a:off x="819150" y="1605275"/>
            <a:ext cx="3753000" cy="2833500"/>
          </a:xfrm>
          <a:prstGeom prst="rect">
            <a:avLst/>
          </a:prstGeom>
        </p:spPr>
        <p:txBody>
          <a:bodyPr anchorCtr="0" anchor="t" bIns="91425" lIns="91425" spcFirstLastPara="1" rIns="91425" wrap="square" tIns="91425">
            <a:noAutofit/>
          </a:bodyPr>
          <a:lstStyle/>
          <a:p>
            <a:pPr indent="-292735" lvl="0" marL="457200" rtl="0" algn="l">
              <a:lnSpc>
                <a:spcPct val="105000"/>
              </a:lnSpc>
              <a:spcBef>
                <a:spcPts val="0"/>
              </a:spcBef>
              <a:spcAft>
                <a:spcPts val="0"/>
              </a:spcAft>
              <a:buClr>
                <a:srgbClr val="45818E"/>
              </a:buClr>
              <a:buSzPts val="1010"/>
              <a:buFont typeface="Lexend"/>
              <a:buChar char="❖"/>
            </a:pPr>
            <a:r>
              <a:rPr b="1" lang="en" sz="1010">
                <a:solidFill>
                  <a:srgbClr val="45818E"/>
                </a:solidFill>
                <a:latin typeface="Lexend"/>
                <a:ea typeface="Lexend"/>
                <a:cs typeface="Lexend"/>
                <a:sym typeface="Lexend"/>
              </a:rPr>
              <a:t>Model Validation:</a:t>
            </a:r>
            <a:endParaRPr b="1" sz="1010">
              <a:solidFill>
                <a:srgbClr val="45818E"/>
              </a:solidFill>
              <a:latin typeface="Lexend"/>
              <a:ea typeface="Lexend"/>
              <a:cs typeface="Lexend"/>
              <a:sym typeface="Lexend"/>
            </a:endParaRPr>
          </a:p>
          <a:p>
            <a:pPr indent="0" lvl="0" marL="457200" rtl="0" algn="l">
              <a:lnSpc>
                <a:spcPct val="105000"/>
              </a:lnSpc>
              <a:spcBef>
                <a:spcPts val="1200"/>
              </a:spcBef>
              <a:spcAft>
                <a:spcPts val="0"/>
              </a:spcAft>
              <a:buSzPts val="770"/>
              <a:buNone/>
            </a:pPr>
            <a:r>
              <a:rPr lang="en" sz="1010">
                <a:solidFill>
                  <a:srgbClr val="45818E"/>
                </a:solidFill>
                <a:latin typeface="Lexend Medium"/>
                <a:ea typeface="Lexend Medium"/>
                <a:cs typeface="Lexend Medium"/>
                <a:sym typeface="Lexend Medium"/>
              </a:rPr>
              <a:t>Validate model performance using a separate dataset. Metrics such as Mean Squared Error (MSE) and Mean Absolute Error (MAE) assess accuracy.</a:t>
            </a:r>
            <a:endParaRPr sz="1010">
              <a:solidFill>
                <a:srgbClr val="45818E"/>
              </a:solidFill>
              <a:latin typeface="Lexend Medium"/>
              <a:ea typeface="Lexend Medium"/>
              <a:cs typeface="Lexend Medium"/>
              <a:sym typeface="Lexend Medium"/>
            </a:endParaRPr>
          </a:p>
          <a:p>
            <a:pPr indent="-292735" lvl="0" marL="457200" rtl="0" algn="l">
              <a:lnSpc>
                <a:spcPct val="105000"/>
              </a:lnSpc>
              <a:spcBef>
                <a:spcPts val="1200"/>
              </a:spcBef>
              <a:spcAft>
                <a:spcPts val="0"/>
              </a:spcAft>
              <a:buClr>
                <a:srgbClr val="45818E"/>
              </a:buClr>
              <a:buSzPts val="1010"/>
              <a:buFont typeface="Lexend"/>
              <a:buChar char="❖"/>
            </a:pPr>
            <a:r>
              <a:rPr b="1" lang="en" sz="1010">
                <a:solidFill>
                  <a:srgbClr val="45818E"/>
                </a:solidFill>
                <a:latin typeface="Lexend"/>
                <a:ea typeface="Lexend"/>
                <a:cs typeface="Lexend"/>
                <a:sym typeface="Lexend"/>
              </a:rPr>
              <a:t>Forecasting:</a:t>
            </a:r>
            <a:endParaRPr b="1" sz="1010">
              <a:solidFill>
                <a:srgbClr val="45818E"/>
              </a:solidFill>
              <a:latin typeface="Lexend"/>
              <a:ea typeface="Lexend"/>
              <a:cs typeface="Lexend"/>
              <a:sym typeface="Lexend"/>
            </a:endParaRPr>
          </a:p>
          <a:p>
            <a:pPr indent="0" lvl="0" marL="457200" rtl="0" algn="l">
              <a:lnSpc>
                <a:spcPct val="105000"/>
              </a:lnSpc>
              <a:spcBef>
                <a:spcPts val="1200"/>
              </a:spcBef>
              <a:spcAft>
                <a:spcPts val="0"/>
              </a:spcAft>
              <a:buSzPts val="770"/>
              <a:buNone/>
            </a:pPr>
            <a:r>
              <a:rPr lang="en" sz="1010">
                <a:solidFill>
                  <a:srgbClr val="45818E"/>
                </a:solidFill>
                <a:latin typeface="Lexend Medium"/>
                <a:ea typeface="Lexend Medium"/>
                <a:cs typeface="Lexend Medium"/>
                <a:sym typeface="Lexend Medium"/>
              </a:rPr>
              <a:t>Utilize the trained model to predict future time series values. Evaluate forecast accuracy and adjust the model as necessary.</a:t>
            </a:r>
            <a:endParaRPr sz="1010">
              <a:solidFill>
                <a:srgbClr val="45818E"/>
              </a:solidFill>
              <a:latin typeface="Lexend Medium"/>
              <a:ea typeface="Lexend Medium"/>
              <a:cs typeface="Lexend Medium"/>
              <a:sym typeface="Lexend Medium"/>
            </a:endParaRPr>
          </a:p>
          <a:p>
            <a:pPr indent="-292735" lvl="0" marL="457200" rtl="0" algn="l">
              <a:lnSpc>
                <a:spcPct val="105000"/>
              </a:lnSpc>
              <a:spcBef>
                <a:spcPts val="1200"/>
              </a:spcBef>
              <a:spcAft>
                <a:spcPts val="0"/>
              </a:spcAft>
              <a:buClr>
                <a:srgbClr val="45818E"/>
              </a:buClr>
              <a:buSzPts val="1010"/>
              <a:buFont typeface="Lexend"/>
              <a:buChar char="❖"/>
            </a:pPr>
            <a:r>
              <a:rPr b="1" lang="en" sz="1010">
                <a:solidFill>
                  <a:srgbClr val="45818E"/>
                </a:solidFill>
                <a:latin typeface="Lexend"/>
                <a:ea typeface="Lexend"/>
                <a:cs typeface="Lexend"/>
                <a:sym typeface="Lexend"/>
              </a:rPr>
              <a:t>Model Interpretation:</a:t>
            </a:r>
            <a:endParaRPr b="1" sz="1010">
              <a:solidFill>
                <a:srgbClr val="45818E"/>
              </a:solidFill>
              <a:latin typeface="Lexend"/>
              <a:ea typeface="Lexend"/>
              <a:cs typeface="Lexend"/>
              <a:sym typeface="Lexend"/>
            </a:endParaRPr>
          </a:p>
          <a:p>
            <a:pPr indent="0" lvl="0" marL="457200" rtl="0" algn="l">
              <a:lnSpc>
                <a:spcPct val="105000"/>
              </a:lnSpc>
              <a:spcBef>
                <a:spcPts val="1200"/>
              </a:spcBef>
              <a:spcAft>
                <a:spcPts val="1200"/>
              </a:spcAft>
              <a:buSzPts val="770"/>
              <a:buNone/>
            </a:pPr>
            <a:r>
              <a:rPr lang="en" sz="1010">
                <a:solidFill>
                  <a:srgbClr val="45818E"/>
                </a:solidFill>
                <a:latin typeface="Lexend Medium"/>
                <a:ea typeface="Lexend Medium"/>
                <a:cs typeface="Lexend Medium"/>
                <a:sym typeface="Lexend Medium"/>
              </a:rPr>
              <a:t>Interpret results and insights gained from the time series model, understanding the implications of forecasted values.</a:t>
            </a:r>
            <a:endParaRPr sz="1010">
              <a:solidFill>
                <a:srgbClr val="45818E"/>
              </a:solidFill>
              <a:latin typeface="Lexend Medium"/>
              <a:ea typeface="Lexend Medium"/>
              <a:cs typeface="Lexend Medium"/>
              <a:sym typeface="Lexend Medium"/>
            </a:endParaRPr>
          </a:p>
        </p:txBody>
      </p:sp>
      <p:pic>
        <p:nvPicPr>
          <p:cNvPr id="177" name="Google Shape;177;p20"/>
          <p:cNvPicPr preferRelativeResize="0"/>
          <p:nvPr/>
        </p:nvPicPr>
        <p:blipFill>
          <a:blip r:embed="rId3">
            <a:alphaModFix/>
          </a:blip>
          <a:stretch>
            <a:fillRect/>
          </a:stretch>
        </p:blipFill>
        <p:spPr>
          <a:xfrm>
            <a:off x="5095125" y="1605275"/>
            <a:ext cx="2833501" cy="28335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Lexend SemiBold"/>
                <a:ea typeface="Lexend SemiBold"/>
                <a:cs typeface="Lexend SemiBold"/>
                <a:sym typeface="Lexend SemiBold"/>
              </a:rPr>
              <a:t>Modelling and Evaluation</a:t>
            </a:r>
            <a:endParaRPr>
              <a:latin typeface="Lexend SemiBold"/>
              <a:ea typeface="Lexend SemiBold"/>
              <a:cs typeface="Lexend SemiBold"/>
              <a:sym typeface="Lexend SemiBold"/>
            </a:endParaRPr>
          </a:p>
        </p:txBody>
      </p:sp>
      <p:sp>
        <p:nvSpPr>
          <p:cNvPr id="183" name="Google Shape;183;p21"/>
          <p:cNvSpPr txBox="1"/>
          <p:nvPr>
            <p:ph idx="1" type="body"/>
          </p:nvPr>
        </p:nvSpPr>
        <p:spPr>
          <a:xfrm>
            <a:off x="819150" y="1487800"/>
            <a:ext cx="7505700" cy="5811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en" sz="2000">
                <a:solidFill>
                  <a:srgbClr val="45818E"/>
                </a:solidFill>
                <a:latin typeface="Lexend SemiBold"/>
                <a:ea typeface="Lexend SemiBold"/>
                <a:cs typeface="Lexend SemiBold"/>
                <a:sym typeface="Lexend SemiBold"/>
              </a:rPr>
              <a:t>ARIMA Model (AutoRegressive Integrated Moving Average)</a:t>
            </a:r>
            <a:endParaRPr sz="2000">
              <a:solidFill>
                <a:srgbClr val="45818E"/>
              </a:solidFill>
              <a:latin typeface="Lexend SemiBold"/>
              <a:ea typeface="Lexend SemiBold"/>
              <a:cs typeface="Lexend SemiBold"/>
              <a:sym typeface="Lexend SemiBold"/>
            </a:endParaRPr>
          </a:p>
        </p:txBody>
      </p:sp>
      <p:sp>
        <p:nvSpPr>
          <p:cNvPr id="184" name="Google Shape;184;p21"/>
          <p:cNvSpPr txBox="1"/>
          <p:nvPr>
            <p:ph idx="1" type="body"/>
          </p:nvPr>
        </p:nvSpPr>
        <p:spPr>
          <a:xfrm>
            <a:off x="910600" y="2068900"/>
            <a:ext cx="3661500" cy="2423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523"/>
              <a:buNone/>
            </a:pPr>
            <a:r>
              <a:rPr lang="en" sz="1050">
                <a:solidFill>
                  <a:srgbClr val="45818E"/>
                </a:solidFill>
                <a:latin typeface="Lexend SemiBold"/>
                <a:ea typeface="Lexend SemiBold"/>
                <a:cs typeface="Lexend SemiBold"/>
                <a:sym typeface="Lexend SemiBold"/>
              </a:rPr>
              <a:t>The model is a SARIMAX model with an ARIMA(1, 1, 0) structure.</a:t>
            </a:r>
            <a:endParaRPr sz="1050">
              <a:solidFill>
                <a:srgbClr val="45818E"/>
              </a:solidFill>
              <a:latin typeface="Lexend SemiBold"/>
              <a:ea typeface="Lexend SemiBold"/>
              <a:cs typeface="Lexend SemiBold"/>
              <a:sym typeface="Lexend SemiBold"/>
            </a:endParaRPr>
          </a:p>
          <a:p>
            <a:pPr indent="0" lvl="0" marL="0" rtl="0" algn="l">
              <a:lnSpc>
                <a:spcPct val="95000"/>
              </a:lnSpc>
              <a:spcBef>
                <a:spcPts val="1200"/>
              </a:spcBef>
              <a:spcAft>
                <a:spcPts val="0"/>
              </a:spcAft>
              <a:buSzPts val="523"/>
              <a:buNone/>
            </a:pPr>
            <a:r>
              <a:rPr lang="en" sz="1050">
                <a:solidFill>
                  <a:srgbClr val="45818E"/>
                </a:solidFill>
                <a:latin typeface="Lexend SemiBold"/>
                <a:ea typeface="Lexend SemiBold"/>
                <a:cs typeface="Lexend SemiBold"/>
                <a:sym typeface="Lexend SemiBold"/>
              </a:rPr>
              <a:t>The autoregressive term (ar.L1) coefficient is approximately -0.1982, with a standard error</a:t>
            </a:r>
            <a:endParaRPr sz="1050">
              <a:solidFill>
                <a:srgbClr val="45818E"/>
              </a:solidFill>
              <a:latin typeface="Lexend SemiBold"/>
              <a:ea typeface="Lexend SemiBold"/>
              <a:cs typeface="Lexend SemiBold"/>
              <a:sym typeface="Lexend SemiBold"/>
            </a:endParaRPr>
          </a:p>
          <a:p>
            <a:pPr indent="0" lvl="0" marL="0" rtl="0" algn="l">
              <a:lnSpc>
                <a:spcPct val="95000"/>
              </a:lnSpc>
              <a:spcBef>
                <a:spcPts val="1200"/>
              </a:spcBef>
              <a:spcAft>
                <a:spcPts val="0"/>
              </a:spcAft>
              <a:buSzPts val="523"/>
              <a:buNone/>
            </a:pPr>
            <a:r>
              <a:rPr lang="en" sz="1050">
                <a:solidFill>
                  <a:srgbClr val="45818E"/>
                </a:solidFill>
                <a:latin typeface="Lexend SemiBold"/>
                <a:ea typeface="Lexend SemiBold"/>
                <a:cs typeface="Lexend SemiBold"/>
                <a:sym typeface="Lexend SemiBold"/>
              </a:rPr>
              <a:t>of 0.005.</a:t>
            </a:r>
            <a:endParaRPr sz="1050">
              <a:solidFill>
                <a:srgbClr val="45818E"/>
              </a:solidFill>
              <a:latin typeface="Lexend SemiBold"/>
              <a:ea typeface="Lexend SemiBold"/>
              <a:cs typeface="Lexend SemiBold"/>
              <a:sym typeface="Lexend SemiBold"/>
            </a:endParaRPr>
          </a:p>
          <a:p>
            <a:pPr indent="0" lvl="0" marL="0" rtl="0" algn="l">
              <a:lnSpc>
                <a:spcPct val="95000"/>
              </a:lnSpc>
              <a:spcBef>
                <a:spcPts val="1200"/>
              </a:spcBef>
              <a:spcAft>
                <a:spcPts val="0"/>
              </a:spcAft>
              <a:buSzPts val="523"/>
              <a:buNone/>
            </a:pPr>
            <a:r>
              <a:rPr lang="en" sz="1050">
                <a:solidFill>
                  <a:srgbClr val="45818E"/>
                </a:solidFill>
                <a:latin typeface="Lexend SemiBold"/>
                <a:ea typeface="Lexend SemiBold"/>
                <a:cs typeface="Lexend SemiBold"/>
                <a:sym typeface="Lexend SemiBold"/>
              </a:rPr>
              <a:t>The sigma^2 (variance of the error term) is approximately 1.763e-05.</a:t>
            </a:r>
            <a:endParaRPr sz="1050">
              <a:solidFill>
                <a:srgbClr val="45818E"/>
              </a:solidFill>
              <a:latin typeface="Lexend SemiBold"/>
              <a:ea typeface="Lexend SemiBold"/>
              <a:cs typeface="Lexend SemiBold"/>
              <a:sym typeface="Lexend SemiBold"/>
            </a:endParaRPr>
          </a:p>
          <a:p>
            <a:pPr indent="0" lvl="0" marL="0" rtl="0" algn="l">
              <a:lnSpc>
                <a:spcPct val="95000"/>
              </a:lnSpc>
              <a:spcBef>
                <a:spcPts val="1200"/>
              </a:spcBef>
              <a:spcAft>
                <a:spcPts val="0"/>
              </a:spcAft>
              <a:buSzPts val="523"/>
              <a:buNone/>
            </a:pPr>
            <a:r>
              <a:rPr lang="en" sz="1050">
                <a:solidFill>
                  <a:srgbClr val="45818E"/>
                </a:solidFill>
                <a:latin typeface="Lexend SemiBold"/>
                <a:ea typeface="Lexend SemiBold"/>
                <a:cs typeface="Lexend SemiBold"/>
                <a:sym typeface="Lexend SemiBold"/>
              </a:rPr>
              <a:t>The autoregressive coefficient is statistically significant with a z-statistic of -41.152 and a</a:t>
            </a:r>
            <a:endParaRPr sz="1050">
              <a:solidFill>
                <a:srgbClr val="45818E"/>
              </a:solidFill>
              <a:latin typeface="Lexend SemiBold"/>
              <a:ea typeface="Lexend SemiBold"/>
              <a:cs typeface="Lexend SemiBold"/>
              <a:sym typeface="Lexend SemiBold"/>
            </a:endParaRPr>
          </a:p>
          <a:p>
            <a:pPr indent="0" lvl="0" marL="0" rtl="0" algn="l">
              <a:lnSpc>
                <a:spcPct val="95000"/>
              </a:lnSpc>
              <a:spcBef>
                <a:spcPts val="1200"/>
              </a:spcBef>
              <a:spcAft>
                <a:spcPts val="1200"/>
              </a:spcAft>
              <a:buSzPts val="523"/>
              <a:buNone/>
            </a:pPr>
            <a:r>
              <a:rPr lang="en" sz="1050">
                <a:solidFill>
                  <a:srgbClr val="45818E"/>
                </a:solidFill>
                <a:latin typeface="Lexend SemiBold"/>
                <a:ea typeface="Lexend SemiBold"/>
                <a:cs typeface="Lexend SemiBold"/>
                <a:sym typeface="Lexend SemiBold"/>
              </a:rPr>
              <a:t>p-value close to zero.</a:t>
            </a:r>
            <a:endParaRPr sz="1050">
              <a:solidFill>
                <a:srgbClr val="45818E"/>
              </a:solidFill>
              <a:latin typeface="Lexend SemiBold"/>
              <a:ea typeface="Lexend SemiBold"/>
              <a:cs typeface="Lexend SemiBold"/>
              <a:sym typeface="Lexend SemiBold"/>
            </a:endParaRPr>
          </a:p>
        </p:txBody>
      </p:sp>
      <p:sp>
        <p:nvSpPr>
          <p:cNvPr id="185" name="Google Shape;185;p21"/>
          <p:cNvSpPr txBox="1"/>
          <p:nvPr>
            <p:ph idx="1" type="body"/>
          </p:nvPr>
        </p:nvSpPr>
        <p:spPr>
          <a:xfrm>
            <a:off x="4705325" y="2068900"/>
            <a:ext cx="3661500" cy="2423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523"/>
              <a:buNone/>
            </a:pPr>
            <a:r>
              <a:rPr lang="en" sz="1050">
                <a:solidFill>
                  <a:srgbClr val="45818E"/>
                </a:solidFill>
                <a:latin typeface="Lexend SemiBold"/>
                <a:ea typeface="Lexend SemiBold"/>
                <a:cs typeface="Lexend SemiBold"/>
                <a:sym typeface="Lexend SemiBold"/>
              </a:rPr>
              <a:t>The Ljung-Box test for autocorrelation at lag 1 has a Q statistic of 13.44, indicating</a:t>
            </a:r>
            <a:endParaRPr sz="1050">
              <a:solidFill>
                <a:srgbClr val="45818E"/>
              </a:solidFill>
              <a:latin typeface="Lexend SemiBold"/>
              <a:ea typeface="Lexend SemiBold"/>
              <a:cs typeface="Lexend SemiBold"/>
              <a:sym typeface="Lexend SemiBold"/>
            </a:endParaRPr>
          </a:p>
          <a:p>
            <a:pPr indent="0" lvl="0" marL="0" rtl="0" algn="l">
              <a:lnSpc>
                <a:spcPct val="95000"/>
              </a:lnSpc>
              <a:spcBef>
                <a:spcPts val="1200"/>
              </a:spcBef>
              <a:spcAft>
                <a:spcPts val="0"/>
              </a:spcAft>
              <a:buSzPts val="523"/>
              <a:buNone/>
            </a:pPr>
            <a:r>
              <a:rPr lang="en" sz="1050">
                <a:solidFill>
                  <a:srgbClr val="45818E"/>
                </a:solidFill>
                <a:latin typeface="Lexend SemiBold"/>
                <a:ea typeface="Lexend SemiBold"/>
                <a:cs typeface="Lexend SemiBold"/>
                <a:sym typeface="Lexend SemiBold"/>
              </a:rPr>
              <a:t>rejection of the null hypothesis of no autocorrelation.</a:t>
            </a:r>
            <a:endParaRPr sz="1050">
              <a:solidFill>
                <a:srgbClr val="45818E"/>
              </a:solidFill>
              <a:latin typeface="Lexend SemiBold"/>
              <a:ea typeface="Lexend SemiBold"/>
              <a:cs typeface="Lexend SemiBold"/>
              <a:sym typeface="Lexend SemiBold"/>
            </a:endParaRPr>
          </a:p>
          <a:p>
            <a:pPr indent="0" lvl="0" marL="0" rtl="0" algn="l">
              <a:lnSpc>
                <a:spcPct val="95000"/>
              </a:lnSpc>
              <a:spcBef>
                <a:spcPts val="1200"/>
              </a:spcBef>
              <a:spcAft>
                <a:spcPts val="0"/>
              </a:spcAft>
              <a:buSzPts val="523"/>
              <a:buNone/>
            </a:pPr>
            <a:r>
              <a:rPr lang="en" sz="1050">
                <a:solidFill>
                  <a:srgbClr val="45818E"/>
                </a:solidFill>
                <a:latin typeface="Lexend SemiBold"/>
                <a:ea typeface="Lexend SemiBold"/>
                <a:cs typeface="Lexend SemiBold"/>
                <a:sym typeface="Lexend SemiBold"/>
              </a:rPr>
              <a:t>The JB test statistic is extremely high, suggesting departure from normality in the</a:t>
            </a:r>
            <a:endParaRPr sz="1050">
              <a:solidFill>
                <a:srgbClr val="45818E"/>
              </a:solidFill>
              <a:latin typeface="Lexend SemiBold"/>
              <a:ea typeface="Lexend SemiBold"/>
              <a:cs typeface="Lexend SemiBold"/>
              <a:sym typeface="Lexend SemiBold"/>
            </a:endParaRPr>
          </a:p>
          <a:p>
            <a:pPr indent="0" lvl="0" marL="0" rtl="0" algn="l">
              <a:lnSpc>
                <a:spcPct val="95000"/>
              </a:lnSpc>
              <a:spcBef>
                <a:spcPts val="1200"/>
              </a:spcBef>
              <a:spcAft>
                <a:spcPts val="0"/>
              </a:spcAft>
              <a:buSzPts val="523"/>
              <a:buNone/>
            </a:pPr>
            <a:r>
              <a:rPr lang="en" sz="1050">
                <a:solidFill>
                  <a:srgbClr val="45818E"/>
                </a:solidFill>
                <a:latin typeface="Lexend SemiBold"/>
                <a:ea typeface="Lexend SemiBold"/>
                <a:cs typeface="Lexend SemiBold"/>
                <a:sym typeface="Lexend SemiBold"/>
              </a:rPr>
              <a:t>residuals.</a:t>
            </a:r>
            <a:endParaRPr sz="1050">
              <a:solidFill>
                <a:srgbClr val="45818E"/>
              </a:solidFill>
              <a:latin typeface="Lexend SemiBold"/>
              <a:ea typeface="Lexend SemiBold"/>
              <a:cs typeface="Lexend SemiBold"/>
              <a:sym typeface="Lexend SemiBold"/>
            </a:endParaRPr>
          </a:p>
          <a:p>
            <a:pPr indent="0" lvl="0" marL="0" rtl="0" algn="l">
              <a:lnSpc>
                <a:spcPct val="95000"/>
              </a:lnSpc>
              <a:spcBef>
                <a:spcPts val="1200"/>
              </a:spcBef>
              <a:spcAft>
                <a:spcPts val="0"/>
              </a:spcAft>
              <a:buSzPts val="523"/>
              <a:buNone/>
            </a:pPr>
            <a:r>
              <a:rPr lang="en" sz="1050">
                <a:solidFill>
                  <a:srgbClr val="45818E"/>
                </a:solidFill>
                <a:latin typeface="Lexend SemiBold"/>
                <a:ea typeface="Lexend SemiBold"/>
                <a:cs typeface="Lexend SemiBold"/>
                <a:sym typeface="Lexend SemiBold"/>
              </a:rPr>
              <a:t>Heteroskedasticity is present in the model with a p-value of 0.00.</a:t>
            </a:r>
            <a:endParaRPr sz="1050">
              <a:solidFill>
                <a:srgbClr val="45818E"/>
              </a:solidFill>
              <a:latin typeface="Lexend SemiBold"/>
              <a:ea typeface="Lexend SemiBold"/>
              <a:cs typeface="Lexend SemiBold"/>
              <a:sym typeface="Lexend SemiBold"/>
            </a:endParaRPr>
          </a:p>
          <a:p>
            <a:pPr indent="0" lvl="0" marL="0" rtl="0" algn="l">
              <a:lnSpc>
                <a:spcPct val="95000"/>
              </a:lnSpc>
              <a:spcBef>
                <a:spcPts val="1200"/>
              </a:spcBef>
              <a:spcAft>
                <a:spcPts val="1200"/>
              </a:spcAft>
              <a:buSzPts val="523"/>
              <a:buNone/>
            </a:pPr>
            <a:r>
              <a:rPr lang="en" sz="1050">
                <a:solidFill>
                  <a:srgbClr val="45818E"/>
                </a:solidFill>
                <a:latin typeface="Lexend SemiBold"/>
                <a:ea typeface="Lexend SemiBold"/>
                <a:cs typeface="Lexend SemiBold"/>
                <a:sym typeface="Lexend SemiBold"/>
              </a:rPr>
              <a:t>The residuals exhibit high skewness of -3.94 and kurtosis of 141.06.</a:t>
            </a:r>
            <a:endParaRPr sz="1050">
              <a:solidFill>
                <a:srgbClr val="45818E"/>
              </a:solidFill>
              <a:latin typeface="Lexend SemiBold"/>
              <a:ea typeface="Lexend SemiBold"/>
              <a:cs typeface="Lexend SemiBold"/>
              <a:sym typeface="Lexend SemiBo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