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irNt+98qPmSulII3FPFd6OveaY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1" d="100"/>
          <a:sy n="161" d="100"/>
        </p:scale>
        <p:origin x="174"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0" y="744575"/>
            <a:ext cx="8520600" cy="2108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90"/>
              <a:buNone/>
            </a:pPr>
            <a:r>
              <a:rPr lang="en" sz="3580">
                <a:latin typeface="Calibri"/>
                <a:ea typeface="Calibri"/>
                <a:cs typeface="Calibri"/>
                <a:sym typeface="Calibri"/>
              </a:rPr>
              <a:t>Important Factors to Evaluate when Entering the Film Industry - A Microsoft Perspective</a:t>
            </a:r>
            <a:endParaRPr sz="358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a:spLocks noGrp="1"/>
          </p:cNvSpPr>
          <p:nvPr>
            <p:ph type="title"/>
          </p:nvPr>
        </p:nvSpPr>
        <p:spPr>
          <a:xfrm>
            <a:off x="311700" y="239075"/>
            <a:ext cx="8520600" cy="519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1800" b="1"/>
              <a:t>Overview and Business Problem</a:t>
            </a:r>
            <a:endParaRPr sz="1800" b="1"/>
          </a:p>
        </p:txBody>
      </p:sp>
      <p:sp>
        <p:nvSpPr>
          <p:cNvPr id="60" name="Google Shape;60;p2"/>
          <p:cNvSpPr txBox="1">
            <a:spLocks noGrp="1"/>
          </p:cNvSpPr>
          <p:nvPr>
            <p:ph type="body" idx="1"/>
          </p:nvPr>
        </p:nvSpPr>
        <p:spPr>
          <a:xfrm>
            <a:off x="387900" y="758675"/>
            <a:ext cx="8377200" cy="4289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sz="1200">
                <a:latin typeface="Calibri"/>
                <a:ea typeface="Calibri"/>
                <a:cs typeface="Calibri"/>
                <a:sym typeface="Calibri"/>
              </a:rPr>
              <a:t> </a:t>
            </a:r>
            <a:endParaRPr sz="1200">
              <a:latin typeface="Calibri"/>
              <a:ea typeface="Calibri"/>
              <a:cs typeface="Calibri"/>
              <a:sym typeface="Calibri"/>
            </a:endParaRPr>
          </a:p>
          <a:p>
            <a:pPr marL="0" lvl="0" indent="0" algn="l" rtl="0">
              <a:lnSpc>
                <a:spcPct val="100000"/>
              </a:lnSpc>
              <a:spcBef>
                <a:spcPts val="1200"/>
              </a:spcBef>
              <a:spcAft>
                <a:spcPts val="0"/>
              </a:spcAft>
              <a:buSzPts val="1800"/>
              <a:buNone/>
            </a:pPr>
            <a:endParaRPr sz="1200">
              <a:latin typeface="Calibri"/>
              <a:ea typeface="Calibri"/>
              <a:cs typeface="Calibri"/>
              <a:sym typeface="Calibri"/>
            </a:endParaRPr>
          </a:p>
          <a:p>
            <a:pPr marL="457200" lvl="0" indent="-304800" algn="l" rtl="0">
              <a:lnSpc>
                <a:spcPct val="100000"/>
              </a:lnSpc>
              <a:spcBef>
                <a:spcPts val="1200"/>
              </a:spcBef>
              <a:spcAft>
                <a:spcPts val="0"/>
              </a:spcAft>
              <a:buSzPts val="1200"/>
              <a:buFont typeface="Calibri"/>
              <a:buChar char="●"/>
            </a:pPr>
            <a:r>
              <a:rPr lang="en" sz="1200">
                <a:latin typeface="Calibri"/>
                <a:ea typeface="Calibri"/>
                <a:cs typeface="Calibri"/>
                <a:sym typeface="Calibri"/>
              </a:rPr>
              <a:t>The examination focuses on key strategies to adopt in order to penetrate the film-making realm. </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 sz="1200">
                <a:latin typeface="Calibri"/>
                <a:ea typeface="Calibri"/>
                <a:cs typeface="Calibri"/>
                <a:sym typeface="Calibri"/>
              </a:rPr>
              <a:t>Attention is on distinct sectors on which to emphasize and put resources in.</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 sz="1200">
                <a:latin typeface="Calibri"/>
                <a:ea typeface="Calibri"/>
                <a:cs typeface="Calibri"/>
                <a:sym typeface="Calibri"/>
              </a:rPr>
              <a:t>The assessment aims at identifying favorable opportunities carrying minimal risk -by focusing on preferred genres. </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 sz="1200">
                <a:latin typeface="Calibri"/>
                <a:ea typeface="Calibri"/>
                <a:cs typeface="Calibri"/>
                <a:sym typeface="Calibri"/>
              </a:rPr>
              <a:t>The brand faces a specific problem-concern - how to penetrate this new industry. </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 sz="1200">
                <a:latin typeface="Calibri"/>
                <a:ea typeface="Calibri"/>
                <a:cs typeface="Calibri"/>
                <a:sym typeface="Calibri"/>
              </a:rPr>
              <a:t>Key datasets to utilize include: - </a:t>
            </a:r>
            <a:endParaRPr sz="1200">
              <a:latin typeface="Calibri"/>
              <a:ea typeface="Calibri"/>
              <a:cs typeface="Calibri"/>
              <a:sym typeface="Calibri"/>
            </a:endParaRPr>
          </a:p>
          <a:p>
            <a:pPr marL="1371600" lvl="0" indent="-304800" algn="l" rtl="0">
              <a:lnSpc>
                <a:spcPct val="100000"/>
              </a:lnSpc>
              <a:spcBef>
                <a:spcPts val="0"/>
              </a:spcBef>
              <a:spcAft>
                <a:spcPts val="0"/>
              </a:spcAft>
              <a:buSzPts val="1200"/>
              <a:buFont typeface="Calibri"/>
              <a:buAutoNum type="arabicPeriod"/>
            </a:pPr>
            <a:r>
              <a:rPr lang="en" sz="1200">
                <a:latin typeface="Calibri"/>
                <a:ea typeface="Calibri"/>
                <a:cs typeface="Calibri"/>
                <a:sym typeface="Calibri"/>
              </a:rPr>
              <a:t>df_moviegross</a:t>
            </a:r>
            <a:endParaRPr sz="1200">
              <a:latin typeface="Calibri"/>
              <a:ea typeface="Calibri"/>
              <a:cs typeface="Calibri"/>
              <a:sym typeface="Calibri"/>
            </a:endParaRPr>
          </a:p>
          <a:p>
            <a:pPr marL="1371600" lvl="0" indent="-304800" algn="l" rtl="0">
              <a:lnSpc>
                <a:spcPct val="100000"/>
              </a:lnSpc>
              <a:spcBef>
                <a:spcPts val="0"/>
              </a:spcBef>
              <a:spcAft>
                <a:spcPts val="0"/>
              </a:spcAft>
              <a:buSzPts val="1200"/>
              <a:buFont typeface="Calibri"/>
              <a:buAutoNum type="arabicPeriod"/>
            </a:pPr>
            <a:r>
              <a:rPr lang="en" sz="1200">
                <a:latin typeface="Calibri"/>
                <a:ea typeface="Calibri"/>
                <a:cs typeface="Calibri"/>
                <a:sym typeface="Calibri"/>
              </a:rPr>
              <a:t>movie_budget</a:t>
            </a:r>
            <a:endParaRPr sz="1200">
              <a:latin typeface="Calibri"/>
              <a:ea typeface="Calibri"/>
              <a:cs typeface="Calibri"/>
              <a:sym typeface="Calibri"/>
            </a:endParaRPr>
          </a:p>
          <a:p>
            <a:pPr marL="1371600" lvl="0" indent="-304800" algn="l" rtl="0">
              <a:lnSpc>
                <a:spcPct val="100000"/>
              </a:lnSpc>
              <a:spcBef>
                <a:spcPts val="0"/>
              </a:spcBef>
              <a:spcAft>
                <a:spcPts val="0"/>
              </a:spcAft>
              <a:buSzPts val="1200"/>
              <a:buFont typeface="Calibri"/>
              <a:buAutoNum type="arabicPeriod"/>
            </a:pPr>
            <a:r>
              <a:rPr lang="en" sz="1200">
                <a:latin typeface="Calibri"/>
                <a:ea typeface="Calibri"/>
                <a:cs typeface="Calibri"/>
                <a:sym typeface="Calibri"/>
              </a:rPr>
              <a:t>basics_title</a:t>
            </a:r>
            <a:endParaRPr sz="1200">
              <a:latin typeface="Calibri"/>
              <a:ea typeface="Calibri"/>
              <a:cs typeface="Calibri"/>
              <a:sym typeface="Calibri"/>
            </a:endParaRPr>
          </a:p>
          <a:p>
            <a:pPr marL="1371600" lvl="0" indent="-304800" algn="l" rtl="0">
              <a:lnSpc>
                <a:spcPct val="100000"/>
              </a:lnSpc>
              <a:spcBef>
                <a:spcPts val="0"/>
              </a:spcBef>
              <a:spcAft>
                <a:spcPts val="0"/>
              </a:spcAft>
              <a:buSzPts val="1200"/>
              <a:buFont typeface="Calibri"/>
              <a:buAutoNum type="arabicPeriod"/>
            </a:pPr>
            <a:r>
              <a:rPr lang="en" sz="1200">
                <a:latin typeface="Calibri"/>
                <a:ea typeface="Calibri"/>
                <a:cs typeface="Calibri"/>
                <a:sym typeface="Calibri"/>
              </a:rPr>
              <a:t>ratings_title</a:t>
            </a:r>
            <a:endParaRPr sz="1200">
              <a:latin typeface="Calibri"/>
              <a:ea typeface="Calibri"/>
              <a:cs typeface="Calibri"/>
              <a:sym typeface="Calibri"/>
            </a:endParaRPr>
          </a:p>
          <a:p>
            <a:pPr marL="1371600" lvl="0" indent="-304800" algn="l" rtl="0">
              <a:lnSpc>
                <a:spcPct val="100000"/>
              </a:lnSpc>
              <a:spcBef>
                <a:spcPts val="0"/>
              </a:spcBef>
              <a:spcAft>
                <a:spcPts val="0"/>
              </a:spcAft>
              <a:buSzPts val="1200"/>
              <a:buFont typeface="Calibri"/>
              <a:buAutoNum type="arabicPeriod"/>
            </a:pPr>
            <a:r>
              <a:rPr lang="en" sz="1200">
                <a:latin typeface="Calibri"/>
                <a:ea typeface="Calibri"/>
                <a:cs typeface="Calibri"/>
                <a:sym typeface="Calibri"/>
              </a:rPr>
              <a:t>movies_df</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 sz="1200">
                <a:latin typeface="Calibri"/>
                <a:ea typeface="Calibri"/>
                <a:cs typeface="Calibri"/>
                <a:sym typeface="Calibri"/>
              </a:rPr>
              <a:t>The most appropriate datasets are selected as they entail valuable information.</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 sz="1200">
                <a:latin typeface="Calibri"/>
                <a:ea typeface="Calibri"/>
                <a:cs typeface="Calibri"/>
                <a:sym typeface="Calibri"/>
              </a:rPr>
              <a:t>The information is crucial during the first decision-making phase. </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 sz="1200">
                <a:latin typeface="Calibri"/>
                <a:ea typeface="Calibri"/>
                <a:cs typeface="Calibri"/>
                <a:sym typeface="Calibri"/>
              </a:rPr>
              <a:t>The datasets are crucial to addressing these inquiries: </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AutoNum type="arabicPeriod"/>
            </a:pPr>
            <a:r>
              <a:rPr lang="en" sz="1200">
                <a:latin typeface="Calibri"/>
                <a:ea typeface="Calibri"/>
                <a:cs typeface="Calibri"/>
                <a:sym typeface="Calibri"/>
              </a:rPr>
              <a:t>What are the primary opportunities and patterns in the film industry?</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AutoNum type="arabicPeriod"/>
            </a:pPr>
            <a:r>
              <a:rPr lang="en" sz="1200">
                <a:latin typeface="Calibri"/>
                <a:ea typeface="Calibri"/>
                <a:cs typeface="Calibri"/>
                <a:sym typeface="Calibri"/>
              </a:rPr>
              <a:t>Are there any niche markets or underserved audience segment that are worth exploring? </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AutoNum type="arabicPeriod"/>
            </a:pPr>
            <a:r>
              <a:rPr lang="en" sz="1200">
                <a:latin typeface="Calibri"/>
                <a:ea typeface="Calibri"/>
                <a:cs typeface="Calibri"/>
                <a:sym typeface="Calibri"/>
              </a:rPr>
              <a:t>How much funding is required to cover movie production and operational expenses?</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AutoNum type="arabicPeriod"/>
            </a:pPr>
            <a:r>
              <a:rPr lang="en" sz="1200">
                <a:latin typeface="Calibri"/>
                <a:ea typeface="Calibri"/>
                <a:cs typeface="Calibri"/>
                <a:sym typeface="Calibri"/>
              </a:rPr>
              <a:t>What are the potential revenue from movie releases and other income streams? </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AutoNum type="arabicPeriod"/>
            </a:pPr>
            <a:r>
              <a:rPr lang="en" sz="1200">
                <a:latin typeface="Calibri"/>
                <a:ea typeface="Calibri"/>
                <a:cs typeface="Calibri"/>
                <a:sym typeface="Calibri"/>
              </a:rPr>
              <a:t>What are the projected returns on investment, and what is the expected payback period? </a:t>
            </a:r>
            <a:endParaRPr sz="1200">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AutoNum type="arabicPeriod"/>
            </a:pPr>
            <a:r>
              <a:rPr lang="en" sz="1200">
                <a:latin typeface="Calibri"/>
                <a:ea typeface="Calibri"/>
                <a:cs typeface="Calibri"/>
                <a:sym typeface="Calibri"/>
              </a:rPr>
              <a:t>What genres, budget ranges, and target audiences does the studio plan to focus on for movie production? </a:t>
            </a:r>
            <a:endParaRPr sz="1200">
              <a:latin typeface="Calibri"/>
              <a:ea typeface="Calibri"/>
              <a:cs typeface="Calibri"/>
              <a:sym typeface="Calibri"/>
            </a:endParaRPr>
          </a:p>
          <a:p>
            <a:pPr marL="0" lvl="0" indent="0" algn="l" rtl="0">
              <a:lnSpc>
                <a:spcPct val="100000"/>
              </a:lnSpc>
              <a:spcBef>
                <a:spcPts val="1200"/>
              </a:spcBef>
              <a:spcAft>
                <a:spcPts val="1200"/>
              </a:spcAft>
              <a:buSzPts val="1800"/>
              <a:buNone/>
            </a:pPr>
            <a:r>
              <a:rPr lang="en" sz="1200">
                <a:latin typeface="Calibri"/>
                <a:ea typeface="Calibri"/>
                <a:cs typeface="Calibri"/>
                <a:sym typeface="Calibri"/>
              </a:rPr>
              <a:t>	</a:t>
            </a:r>
            <a:endParaRPr sz="1200">
              <a:latin typeface="Calibri"/>
              <a:ea typeface="Calibri"/>
              <a:cs typeface="Calibri"/>
              <a:sym typeface="Calibri"/>
            </a:endParaRPr>
          </a:p>
        </p:txBody>
      </p:sp>
      <p:pic>
        <p:nvPicPr>
          <p:cNvPr id="61" name="Google Shape;61;p2"/>
          <p:cNvPicPr preferRelativeResize="0"/>
          <p:nvPr/>
        </p:nvPicPr>
        <p:blipFill rotWithShape="1">
          <a:blip r:embed="rId3">
            <a:alphaModFix/>
          </a:blip>
          <a:srcRect/>
          <a:stretch/>
        </p:blipFill>
        <p:spPr>
          <a:xfrm>
            <a:off x="2362675" y="758675"/>
            <a:ext cx="3955025" cy="579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222100" y="364375"/>
            <a:ext cx="8520600" cy="483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 sz="1820" b="1"/>
              <a:t>Data Analysis &amp; Visualization</a:t>
            </a:r>
            <a:endParaRPr sz="1820" b="1"/>
          </a:p>
        </p:txBody>
      </p:sp>
      <p:sp>
        <p:nvSpPr>
          <p:cNvPr id="67" name="Google Shape;67;p3"/>
          <p:cNvSpPr txBox="1">
            <a:spLocks noGrp="1"/>
          </p:cNvSpPr>
          <p:nvPr>
            <p:ph type="body" idx="1"/>
          </p:nvPr>
        </p:nvSpPr>
        <p:spPr>
          <a:xfrm>
            <a:off x="222100" y="803475"/>
            <a:ext cx="8520600" cy="4384800"/>
          </a:xfrm>
          <a:prstGeom prst="rect">
            <a:avLst/>
          </a:prstGeom>
          <a:noFill/>
          <a:ln>
            <a:noFill/>
          </a:ln>
        </p:spPr>
        <p:txBody>
          <a:bodyPr spcFirstLastPara="1" wrap="square" lIns="91425" tIns="91425" rIns="91425" bIns="91425" anchor="t" anchorCtr="0">
            <a:normAutofit lnSpcReduction="20000"/>
          </a:bodyPr>
          <a:lstStyle/>
          <a:p>
            <a:pPr marL="457200" lvl="0" indent="-304800" algn="l" rtl="0">
              <a:lnSpc>
                <a:spcPct val="115000"/>
              </a:lnSpc>
              <a:spcBef>
                <a:spcPts val="0"/>
              </a:spcBef>
              <a:spcAft>
                <a:spcPts val="0"/>
              </a:spcAft>
              <a:buSzPts val="1200"/>
              <a:buFont typeface="Calibri"/>
              <a:buChar char="●"/>
            </a:pPr>
            <a:r>
              <a:rPr lang="en" sz="1200">
                <a:latin typeface="Calibri"/>
                <a:ea typeface="Calibri"/>
                <a:cs typeface="Calibri"/>
                <a:sym typeface="Calibri"/>
              </a:rPr>
              <a:t>Encompasses the utilization of statistical information gained from existing data sets. </a:t>
            </a:r>
            <a:endParaRPr sz="120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 sz="1200">
                <a:latin typeface="Calibri"/>
                <a:ea typeface="Calibri"/>
                <a:cs typeface="Calibri"/>
                <a:sym typeface="Calibri"/>
              </a:rPr>
              <a:t>The derived information includes variation, dispersions, and central tendency. </a:t>
            </a:r>
            <a:endParaRPr sz="120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 sz="1200">
                <a:latin typeface="Calibri"/>
                <a:ea typeface="Calibri"/>
                <a:cs typeface="Calibri"/>
                <a:sym typeface="Calibri"/>
              </a:rPr>
              <a:t>Visualization of values attained via Seaborn or Matplotlib libraries. </a:t>
            </a:r>
            <a:endParaRPr sz="120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 sz="1200">
                <a:latin typeface="Calibri"/>
                <a:ea typeface="Calibri"/>
                <a:cs typeface="Calibri"/>
                <a:sym typeface="Calibri"/>
              </a:rPr>
              <a:t>Visualizations can be frequency tables, pie charts, or bar graphs amongst others: like shown below. </a:t>
            </a:r>
            <a:endParaRPr sz="1200">
              <a:latin typeface="Calibri"/>
              <a:ea typeface="Calibri"/>
              <a:cs typeface="Calibri"/>
              <a:sym typeface="Calibri"/>
            </a:endParaRPr>
          </a:p>
          <a:p>
            <a:pPr marL="0" lvl="0" indent="0" algn="l" rtl="0">
              <a:lnSpc>
                <a:spcPct val="115000"/>
              </a:lnSpc>
              <a:spcBef>
                <a:spcPts val="1200"/>
              </a:spcBef>
              <a:spcAft>
                <a:spcPts val="0"/>
              </a:spcAft>
              <a:buSzPts val="1800"/>
              <a:buNone/>
            </a:pPr>
            <a:endParaRPr sz="1200">
              <a:latin typeface="Calibri"/>
              <a:ea typeface="Calibri"/>
              <a:cs typeface="Calibri"/>
              <a:sym typeface="Calibri"/>
            </a:endParaRPr>
          </a:p>
          <a:p>
            <a:pPr marL="457200" lvl="0" indent="0" algn="l" rtl="0">
              <a:lnSpc>
                <a:spcPct val="115000"/>
              </a:lnSpc>
              <a:spcBef>
                <a:spcPts val="1200"/>
              </a:spcBef>
              <a:spcAft>
                <a:spcPts val="0"/>
              </a:spcAft>
              <a:buSzPts val="1800"/>
              <a:buNone/>
            </a:pPr>
            <a:endParaRPr sz="1200">
              <a:latin typeface="Calibri"/>
              <a:ea typeface="Calibri"/>
              <a:cs typeface="Calibri"/>
              <a:sym typeface="Calibri"/>
            </a:endParaRPr>
          </a:p>
          <a:p>
            <a:pPr marL="457200" lvl="0" indent="0" algn="l" rtl="0">
              <a:lnSpc>
                <a:spcPct val="115000"/>
              </a:lnSpc>
              <a:spcBef>
                <a:spcPts val="1200"/>
              </a:spcBef>
              <a:spcAft>
                <a:spcPts val="0"/>
              </a:spcAft>
              <a:buSzPts val="1800"/>
              <a:buNone/>
            </a:pPr>
            <a:endParaRPr sz="1200">
              <a:latin typeface="Calibri"/>
              <a:ea typeface="Calibri"/>
              <a:cs typeface="Calibri"/>
              <a:sym typeface="Calibri"/>
            </a:endParaRPr>
          </a:p>
          <a:p>
            <a:pPr marL="457200" lvl="0" indent="0" algn="l" rtl="0">
              <a:lnSpc>
                <a:spcPct val="115000"/>
              </a:lnSpc>
              <a:spcBef>
                <a:spcPts val="1200"/>
              </a:spcBef>
              <a:spcAft>
                <a:spcPts val="0"/>
              </a:spcAft>
              <a:buSzPts val="1800"/>
              <a:buNone/>
            </a:pPr>
            <a:endParaRPr sz="1200">
              <a:latin typeface="Calibri"/>
              <a:ea typeface="Calibri"/>
              <a:cs typeface="Calibri"/>
              <a:sym typeface="Calibri"/>
            </a:endParaRPr>
          </a:p>
          <a:p>
            <a:pPr marL="457200" lvl="0" indent="0" algn="l" rtl="0">
              <a:lnSpc>
                <a:spcPct val="115000"/>
              </a:lnSpc>
              <a:spcBef>
                <a:spcPts val="1200"/>
              </a:spcBef>
              <a:spcAft>
                <a:spcPts val="0"/>
              </a:spcAft>
              <a:buSzPts val="1800"/>
              <a:buNone/>
            </a:pPr>
            <a:endParaRPr sz="1200">
              <a:latin typeface="Calibri"/>
              <a:ea typeface="Calibri"/>
              <a:cs typeface="Calibri"/>
              <a:sym typeface="Calibri"/>
            </a:endParaRPr>
          </a:p>
          <a:p>
            <a:pPr marL="457200" lvl="0" indent="0" algn="l" rtl="0">
              <a:lnSpc>
                <a:spcPct val="115000"/>
              </a:lnSpc>
              <a:spcBef>
                <a:spcPts val="1200"/>
              </a:spcBef>
              <a:spcAft>
                <a:spcPts val="0"/>
              </a:spcAft>
              <a:buSzPts val="1800"/>
              <a:buNone/>
            </a:pPr>
            <a:endParaRPr sz="1200">
              <a:latin typeface="Calibri"/>
              <a:ea typeface="Calibri"/>
              <a:cs typeface="Calibri"/>
              <a:sym typeface="Calibri"/>
            </a:endParaRPr>
          </a:p>
          <a:p>
            <a:pPr marL="457200" lvl="0" indent="0" algn="l" rtl="0">
              <a:lnSpc>
                <a:spcPct val="115000"/>
              </a:lnSpc>
              <a:spcBef>
                <a:spcPts val="1200"/>
              </a:spcBef>
              <a:spcAft>
                <a:spcPts val="0"/>
              </a:spcAft>
              <a:buSzPts val="1800"/>
              <a:buNone/>
            </a:pPr>
            <a:endParaRPr sz="1200">
              <a:latin typeface="Calibri"/>
              <a:ea typeface="Calibri"/>
              <a:cs typeface="Calibri"/>
              <a:sym typeface="Calibri"/>
            </a:endParaRPr>
          </a:p>
          <a:p>
            <a:pPr marL="457200" lvl="0" indent="0" algn="l" rtl="0">
              <a:lnSpc>
                <a:spcPct val="115000"/>
              </a:lnSpc>
              <a:spcBef>
                <a:spcPts val="1200"/>
              </a:spcBef>
              <a:spcAft>
                <a:spcPts val="0"/>
              </a:spcAft>
              <a:buSzPts val="1800"/>
              <a:buNone/>
            </a:pPr>
            <a:endParaRPr sz="1200">
              <a:latin typeface="Calibri"/>
              <a:ea typeface="Calibri"/>
              <a:cs typeface="Calibri"/>
              <a:sym typeface="Calibri"/>
            </a:endParaRPr>
          </a:p>
          <a:p>
            <a:pPr marL="457200" lvl="0" indent="0" algn="l" rtl="0">
              <a:lnSpc>
                <a:spcPct val="115000"/>
              </a:lnSpc>
              <a:spcBef>
                <a:spcPts val="1200"/>
              </a:spcBef>
              <a:spcAft>
                <a:spcPts val="0"/>
              </a:spcAft>
              <a:buSzPts val="1800"/>
              <a:buNone/>
            </a:pPr>
            <a:endParaRPr sz="1200">
              <a:latin typeface="Calibri"/>
              <a:ea typeface="Calibri"/>
              <a:cs typeface="Calibri"/>
              <a:sym typeface="Calibri"/>
            </a:endParaRPr>
          </a:p>
          <a:p>
            <a:pPr marL="457200" lvl="0" indent="-304800" algn="l" rtl="0">
              <a:lnSpc>
                <a:spcPct val="115000"/>
              </a:lnSpc>
              <a:spcBef>
                <a:spcPts val="1200"/>
              </a:spcBef>
              <a:spcAft>
                <a:spcPts val="0"/>
              </a:spcAft>
              <a:buSzPts val="1200"/>
              <a:buFont typeface="Calibri"/>
              <a:buChar char="●"/>
            </a:pPr>
            <a:r>
              <a:rPr lang="en" sz="1200">
                <a:latin typeface="Calibri"/>
                <a:ea typeface="Calibri"/>
                <a:cs typeface="Calibri"/>
                <a:sym typeface="Calibri"/>
              </a:rPr>
              <a:t>The Graph shows the relationship between domestic gross amount, worldwide gross amount, and production budget. </a:t>
            </a:r>
            <a:endParaRPr sz="1200">
              <a:latin typeface="Calibri"/>
              <a:ea typeface="Calibri"/>
              <a:cs typeface="Calibri"/>
              <a:sym typeface="Calibri"/>
            </a:endParaRPr>
          </a:p>
        </p:txBody>
      </p:sp>
      <p:pic>
        <p:nvPicPr>
          <p:cNvPr id="68" name="Google Shape;68;p3"/>
          <p:cNvPicPr preferRelativeResize="0"/>
          <p:nvPr/>
        </p:nvPicPr>
        <p:blipFill rotWithShape="1">
          <a:blip r:embed="rId3">
            <a:alphaModFix/>
          </a:blip>
          <a:srcRect/>
          <a:stretch/>
        </p:blipFill>
        <p:spPr>
          <a:xfrm>
            <a:off x="401850" y="1663550"/>
            <a:ext cx="4080550" cy="2948100"/>
          </a:xfrm>
          <a:prstGeom prst="rect">
            <a:avLst/>
          </a:prstGeom>
          <a:noFill/>
          <a:ln>
            <a:noFill/>
          </a:ln>
        </p:spPr>
      </p:pic>
      <p:pic>
        <p:nvPicPr>
          <p:cNvPr id="69" name="Google Shape;69;p3"/>
          <p:cNvPicPr preferRelativeResize="0"/>
          <p:nvPr/>
        </p:nvPicPr>
        <p:blipFill rotWithShape="1">
          <a:blip r:embed="rId4">
            <a:alphaModFix/>
          </a:blip>
          <a:srcRect/>
          <a:stretch/>
        </p:blipFill>
        <p:spPr>
          <a:xfrm>
            <a:off x="4688450" y="1681275"/>
            <a:ext cx="3991600" cy="2912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xfrm>
            <a:off x="311700" y="229950"/>
            <a:ext cx="8520600" cy="501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1800" b="1"/>
              <a:t>Relationship Between the Production Budget and Genre</a:t>
            </a:r>
            <a:endParaRPr sz="1800" b="1"/>
          </a:p>
          <a:p>
            <a:pPr marL="0" lvl="0" indent="0" algn="l" rtl="0">
              <a:lnSpc>
                <a:spcPct val="100000"/>
              </a:lnSpc>
              <a:spcBef>
                <a:spcPts val="0"/>
              </a:spcBef>
              <a:spcAft>
                <a:spcPts val="0"/>
              </a:spcAft>
              <a:buSzPts val="2800"/>
              <a:buNone/>
            </a:pPr>
            <a:endParaRPr sz="1800" b="1"/>
          </a:p>
        </p:txBody>
      </p:sp>
      <p:sp>
        <p:nvSpPr>
          <p:cNvPr id="75" name="Google Shape;75;p4"/>
          <p:cNvSpPr txBox="1">
            <a:spLocks noGrp="1"/>
          </p:cNvSpPr>
          <p:nvPr>
            <p:ph type="body" idx="1"/>
          </p:nvPr>
        </p:nvSpPr>
        <p:spPr>
          <a:xfrm>
            <a:off x="311700" y="731850"/>
            <a:ext cx="8520600" cy="4023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sz="1200">
              <a:latin typeface="Calibri"/>
              <a:ea typeface="Calibri"/>
              <a:cs typeface="Calibri"/>
              <a:sym typeface="Calibri"/>
            </a:endParaRPr>
          </a:p>
          <a:p>
            <a:pPr marL="0" lvl="0" indent="0" algn="l" rtl="0">
              <a:lnSpc>
                <a:spcPct val="115000"/>
              </a:lnSpc>
              <a:spcBef>
                <a:spcPts val="1200"/>
              </a:spcBef>
              <a:spcAft>
                <a:spcPts val="0"/>
              </a:spcAft>
              <a:buSzPts val="1800"/>
              <a:buNone/>
            </a:pPr>
            <a:endParaRPr sz="1200">
              <a:latin typeface="Calibri"/>
              <a:ea typeface="Calibri"/>
              <a:cs typeface="Calibri"/>
              <a:sym typeface="Calibri"/>
            </a:endParaRPr>
          </a:p>
          <a:p>
            <a:pPr marL="0" lvl="0" indent="0" algn="l" rtl="0">
              <a:lnSpc>
                <a:spcPct val="115000"/>
              </a:lnSpc>
              <a:spcBef>
                <a:spcPts val="1200"/>
              </a:spcBef>
              <a:spcAft>
                <a:spcPts val="0"/>
              </a:spcAft>
              <a:buSzPts val="1800"/>
              <a:buNone/>
            </a:pPr>
            <a:endParaRPr sz="1200">
              <a:latin typeface="Calibri"/>
              <a:ea typeface="Calibri"/>
              <a:cs typeface="Calibri"/>
              <a:sym typeface="Calibri"/>
            </a:endParaRPr>
          </a:p>
          <a:p>
            <a:pPr marL="0" lvl="0" indent="0" algn="l" rtl="0">
              <a:lnSpc>
                <a:spcPct val="115000"/>
              </a:lnSpc>
              <a:spcBef>
                <a:spcPts val="1200"/>
              </a:spcBef>
              <a:spcAft>
                <a:spcPts val="0"/>
              </a:spcAft>
              <a:buSzPts val="1800"/>
              <a:buNone/>
            </a:pPr>
            <a:endParaRPr sz="1200">
              <a:latin typeface="Calibri"/>
              <a:ea typeface="Calibri"/>
              <a:cs typeface="Calibri"/>
              <a:sym typeface="Calibri"/>
            </a:endParaRPr>
          </a:p>
          <a:p>
            <a:pPr marL="0" lvl="0" indent="0" algn="l" rtl="0">
              <a:lnSpc>
                <a:spcPct val="115000"/>
              </a:lnSpc>
              <a:spcBef>
                <a:spcPts val="1200"/>
              </a:spcBef>
              <a:spcAft>
                <a:spcPts val="0"/>
              </a:spcAft>
              <a:buSzPts val="1800"/>
              <a:buNone/>
            </a:pPr>
            <a:endParaRPr sz="1200">
              <a:latin typeface="Calibri"/>
              <a:ea typeface="Calibri"/>
              <a:cs typeface="Calibri"/>
              <a:sym typeface="Calibri"/>
            </a:endParaRPr>
          </a:p>
          <a:p>
            <a:pPr marL="0" lvl="0" indent="0" algn="l" rtl="0">
              <a:lnSpc>
                <a:spcPct val="115000"/>
              </a:lnSpc>
              <a:spcBef>
                <a:spcPts val="1200"/>
              </a:spcBef>
              <a:spcAft>
                <a:spcPts val="0"/>
              </a:spcAft>
              <a:buSzPts val="1800"/>
              <a:buNone/>
            </a:pPr>
            <a:endParaRPr sz="1200">
              <a:latin typeface="Calibri"/>
              <a:ea typeface="Calibri"/>
              <a:cs typeface="Calibri"/>
              <a:sym typeface="Calibri"/>
            </a:endParaRPr>
          </a:p>
          <a:p>
            <a:pPr marL="0" lvl="0" indent="0" algn="l" rtl="0">
              <a:lnSpc>
                <a:spcPct val="115000"/>
              </a:lnSpc>
              <a:spcBef>
                <a:spcPts val="1200"/>
              </a:spcBef>
              <a:spcAft>
                <a:spcPts val="0"/>
              </a:spcAft>
              <a:buSzPts val="1800"/>
              <a:buNone/>
            </a:pPr>
            <a:endParaRPr sz="1200">
              <a:latin typeface="Calibri"/>
              <a:ea typeface="Calibri"/>
              <a:cs typeface="Calibri"/>
              <a:sym typeface="Calibri"/>
            </a:endParaRPr>
          </a:p>
          <a:p>
            <a:pPr marL="0" lvl="0" indent="0" algn="l" rtl="0">
              <a:lnSpc>
                <a:spcPct val="115000"/>
              </a:lnSpc>
              <a:spcBef>
                <a:spcPts val="1200"/>
              </a:spcBef>
              <a:spcAft>
                <a:spcPts val="0"/>
              </a:spcAft>
              <a:buSzPts val="1800"/>
              <a:buNone/>
            </a:pPr>
            <a:endParaRPr sz="1200">
              <a:latin typeface="Calibri"/>
              <a:ea typeface="Calibri"/>
              <a:cs typeface="Calibri"/>
              <a:sym typeface="Calibri"/>
            </a:endParaRPr>
          </a:p>
          <a:p>
            <a:pPr marL="457200" lvl="0" indent="0" algn="l" rtl="0">
              <a:lnSpc>
                <a:spcPct val="115000"/>
              </a:lnSpc>
              <a:spcBef>
                <a:spcPts val="1200"/>
              </a:spcBef>
              <a:spcAft>
                <a:spcPts val="0"/>
              </a:spcAft>
              <a:buSzPts val="1800"/>
              <a:buNone/>
            </a:pPr>
            <a:endParaRPr sz="1200">
              <a:latin typeface="Calibri"/>
              <a:ea typeface="Calibri"/>
              <a:cs typeface="Calibri"/>
              <a:sym typeface="Calibri"/>
            </a:endParaRPr>
          </a:p>
          <a:p>
            <a:pPr marL="457200" lvl="0" indent="0" algn="l" rtl="0">
              <a:lnSpc>
                <a:spcPct val="115000"/>
              </a:lnSpc>
              <a:spcBef>
                <a:spcPts val="1200"/>
              </a:spcBef>
              <a:spcAft>
                <a:spcPts val="0"/>
              </a:spcAft>
              <a:buSzPts val="1800"/>
              <a:buNone/>
            </a:pPr>
            <a:endParaRPr sz="1200">
              <a:latin typeface="Calibri"/>
              <a:ea typeface="Calibri"/>
              <a:cs typeface="Calibri"/>
              <a:sym typeface="Calibri"/>
            </a:endParaRPr>
          </a:p>
          <a:p>
            <a:pPr marL="0" lvl="0" indent="0" algn="l" rtl="0">
              <a:lnSpc>
                <a:spcPct val="115000"/>
              </a:lnSpc>
              <a:spcBef>
                <a:spcPts val="1200"/>
              </a:spcBef>
              <a:spcAft>
                <a:spcPts val="1200"/>
              </a:spcAft>
              <a:buSzPts val="1800"/>
              <a:buNone/>
            </a:pPr>
            <a:endParaRPr sz="1200">
              <a:latin typeface="Calibri"/>
              <a:ea typeface="Calibri"/>
              <a:cs typeface="Calibri"/>
              <a:sym typeface="Calibri"/>
            </a:endParaRPr>
          </a:p>
        </p:txBody>
      </p:sp>
      <p:pic>
        <p:nvPicPr>
          <p:cNvPr id="76" name="Google Shape;76;p4"/>
          <p:cNvPicPr preferRelativeResize="0"/>
          <p:nvPr/>
        </p:nvPicPr>
        <p:blipFill rotWithShape="1">
          <a:blip r:embed="rId3">
            <a:alphaModFix/>
          </a:blip>
          <a:srcRect/>
          <a:stretch/>
        </p:blipFill>
        <p:spPr>
          <a:xfrm>
            <a:off x="570500" y="1012025"/>
            <a:ext cx="7652525" cy="3904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311700" y="301675"/>
            <a:ext cx="8520600" cy="537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 sz="1820" b="1"/>
              <a:t>Relationship Between Domestic Gross, Worldwide Gross and Genre</a:t>
            </a:r>
            <a:endParaRPr sz="1820" b="1"/>
          </a:p>
        </p:txBody>
      </p:sp>
      <p:sp>
        <p:nvSpPr>
          <p:cNvPr id="82" name="Google Shape;82;p5"/>
          <p:cNvSpPr txBox="1">
            <a:spLocks noGrp="1"/>
          </p:cNvSpPr>
          <p:nvPr>
            <p:ph type="body" idx="1"/>
          </p:nvPr>
        </p:nvSpPr>
        <p:spPr>
          <a:xfrm>
            <a:off x="311700" y="887125"/>
            <a:ext cx="8520600" cy="4261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83" name="Google Shape;83;p5" descr="A graph with text and numbers&#10;&#10;Description automatically generated"/>
          <p:cNvPicPr preferRelativeResize="0"/>
          <p:nvPr/>
        </p:nvPicPr>
        <p:blipFill rotWithShape="1">
          <a:blip r:embed="rId3">
            <a:alphaModFix/>
          </a:blip>
          <a:srcRect/>
          <a:stretch/>
        </p:blipFill>
        <p:spPr>
          <a:xfrm rot="-5400000">
            <a:off x="2207775" y="-986175"/>
            <a:ext cx="4261500" cy="7912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311700" y="2389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1800" b="1"/>
              <a:t>Relationship Between Best Rating and Genre</a:t>
            </a:r>
            <a:endParaRPr sz="1800" b="1"/>
          </a:p>
        </p:txBody>
      </p:sp>
      <p:sp>
        <p:nvSpPr>
          <p:cNvPr id="89" name="Google Shape;89;p6"/>
          <p:cNvSpPr txBox="1">
            <a:spLocks noGrp="1"/>
          </p:cNvSpPr>
          <p:nvPr>
            <p:ph type="body" idx="1"/>
          </p:nvPr>
        </p:nvSpPr>
        <p:spPr>
          <a:xfrm>
            <a:off x="311700" y="811625"/>
            <a:ext cx="8520600" cy="4331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90" name="Google Shape;90;p6" descr="A graph of a number of people&#10;&#10;Description automatically generated"/>
          <p:cNvPicPr preferRelativeResize="0"/>
          <p:nvPr/>
        </p:nvPicPr>
        <p:blipFill rotWithShape="1">
          <a:blip r:embed="rId3">
            <a:alphaModFix/>
          </a:blip>
          <a:srcRect/>
          <a:stretch/>
        </p:blipFill>
        <p:spPr>
          <a:xfrm rot="-5400000">
            <a:off x="2227325" y="-1045926"/>
            <a:ext cx="4374750" cy="8046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311700" y="338125"/>
            <a:ext cx="8520600" cy="5715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990"/>
              <a:buNone/>
            </a:pPr>
            <a:r>
              <a:rPr lang="en" sz="1820" b="1"/>
              <a:t>Relationship Between Release Date and Genre</a:t>
            </a:r>
            <a:endParaRPr sz="1820" b="1"/>
          </a:p>
        </p:txBody>
      </p:sp>
      <p:sp>
        <p:nvSpPr>
          <p:cNvPr id="96" name="Google Shape;96;p7"/>
          <p:cNvSpPr txBox="1">
            <a:spLocks noGrp="1"/>
          </p:cNvSpPr>
          <p:nvPr>
            <p:ph type="body" idx="1"/>
          </p:nvPr>
        </p:nvSpPr>
        <p:spPr>
          <a:xfrm>
            <a:off x="311700" y="909625"/>
            <a:ext cx="8520600" cy="4043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97" name="Google Shape;97;p7" descr="A screen shot of a number chart&#10;&#10;Description automatically generated"/>
          <p:cNvPicPr preferRelativeResize="0"/>
          <p:nvPr/>
        </p:nvPicPr>
        <p:blipFill rotWithShape="1">
          <a:blip r:embed="rId3">
            <a:alphaModFix/>
          </a:blip>
          <a:srcRect/>
          <a:stretch/>
        </p:blipFill>
        <p:spPr>
          <a:xfrm>
            <a:off x="489850" y="1024625"/>
            <a:ext cx="7751100" cy="404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990"/>
              <a:buNone/>
            </a:pPr>
            <a:r>
              <a:rPr lang="en" sz="1820" b="1" dirty="0"/>
              <a:t>Evaluation </a:t>
            </a:r>
            <a:endParaRPr sz="1820" b="1" dirty="0"/>
          </a:p>
        </p:txBody>
      </p:sp>
      <p:sp>
        <p:nvSpPr>
          <p:cNvPr id="103" name="Google Shape;103;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04800" algn="l" rtl="0">
              <a:lnSpc>
                <a:spcPct val="115000"/>
              </a:lnSpc>
              <a:spcBef>
                <a:spcPts val="0"/>
              </a:spcBef>
              <a:spcAft>
                <a:spcPts val="0"/>
              </a:spcAft>
              <a:buSzPts val="1200"/>
              <a:buFont typeface="Calibri"/>
              <a:buChar char="●"/>
            </a:pPr>
            <a:r>
              <a:rPr lang="en" sz="1200" dirty="0">
                <a:latin typeface="Calibri"/>
                <a:ea typeface="Calibri"/>
                <a:cs typeface="Calibri"/>
                <a:sym typeface="Calibri"/>
              </a:rPr>
              <a:t>The above presented visualizations provide several insights.</a:t>
            </a:r>
            <a:endParaRPr sz="1200" dirty="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 sz="1200" dirty="0">
                <a:latin typeface="Calibri"/>
                <a:ea typeface="Calibri"/>
                <a:cs typeface="Calibri"/>
                <a:sym typeface="Calibri"/>
              </a:rPr>
              <a:t>These insights include: </a:t>
            </a:r>
            <a:endParaRPr sz="1200" dirty="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 sz="1200" dirty="0">
                <a:latin typeface="Calibri"/>
                <a:ea typeface="Calibri"/>
                <a:cs typeface="Calibri"/>
                <a:sym typeface="Calibri"/>
              </a:rPr>
              <a:t>For any movie under production, it is recommended to possess an average production budget of roughly $31.588 million.</a:t>
            </a:r>
            <a:endParaRPr sz="1200" dirty="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 sz="1200" dirty="0">
                <a:latin typeface="Calibri"/>
                <a:ea typeface="Calibri"/>
                <a:cs typeface="Calibri"/>
                <a:sym typeface="Calibri"/>
              </a:rPr>
              <a:t>Positive impact on return on investment from high production budgets - both domestic and the worldwide gross amounts.</a:t>
            </a:r>
            <a:endParaRPr sz="1200" dirty="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 sz="1200" dirty="0">
                <a:latin typeface="Calibri"/>
                <a:ea typeface="Calibri"/>
                <a:cs typeface="Calibri"/>
                <a:sym typeface="Calibri"/>
              </a:rPr>
              <a:t>Genres such as romance, horror, comedy, and drama project a combination of high film ratings and high production budgets.</a:t>
            </a:r>
            <a:endParaRPr sz="1200" dirty="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 sz="1200" dirty="0">
                <a:latin typeface="Calibri"/>
                <a:ea typeface="Calibri"/>
                <a:cs typeface="Calibri"/>
                <a:sym typeface="Calibri"/>
              </a:rPr>
              <a:t>These aforementioned genres remained untapped by Microsoft,hence, providing a viable niche for subsequent production </a:t>
            </a:r>
            <a:endParaRPr sz="1200" dirty="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 sz="1200" dirty="0">
                <a:latin typeface="Calibri"/>
                <a:ea typeface="Calibri"/>
                <a:cs typeface="Calibri"/>
                <a:sym typeface="Calibri"/>
              </a:rPr>
              <a:t>The genres having the highest ratings include romance, comedy, horror, science fiction, adventure, animation, and drama. </a:t>
            </a:r>
            <a:endParaRPr sz="1200" dirty="0">
              <a:latin typeface="Calibri"/>
              <a:ea typeface="Calibri"/>
              <a:cs typeface="Calibri"/>
              <a:sym typeface="Calibri"/>
            </a:endParaRPr>
          </a:p>
          <a:p>
            <a:pPr marL="0" indent="0" algn="ctr">
              <a:lnSpc>
                <a:spcPct val="110000"/>
              </a:lnSpc>
              <a:buClr>
                <a:schemeClr val="dk1"/>
              </a:buClr>
              <a:buSzPts val="990"/>
              <a:buNone/>
            </a:pPr>
            <a:r>
              <a:rPr lang="en-US" sz="1200" dirty="0">
                <a:latin typeface="Calibri"/>
                <a:ea typeface="Calibri"/>
                <a:cs typeface="Calibri"/>
                <a:sym typeface="Calibri"/>
              </a:rPr>
              <a:t>      </a:t>
            </a:r>
            <a:r>
              <a:rPr lang="en-US" sz="1820" b="1" dirty="0">
                <a:solidFill>
                  <a:schemeClr val="dk1"/>
                </a:solidFill>
                <a:sym typeface="Calibri"/>
              </a:rPr>
              <a:t>Future Strategy to Incorporate</a:t>
            </a:r>
          </a:p>
          <a:p>
            <a:pPr marL="457200" lvl="0" indent="-304800" algn="l" rtl="0">
              <a:lnSpc>
                <a:spcPct val="115000"/>
              </a:lnSpc>
              <a:spcBef>
                <a:spcPts val="1200"/>
              </a:spcBef>
              <a:spcAft>
                <a:spcPts val="0"/>
              </a:spcAft>
              <a:buSzPts val="1200"/>
              <a:buFont typeface="Calibri"/>
              <a:buChar char="●"/>
            </a:pPr>
            <a:r>
              <a:rPr lang="en" sz="1200" dirty="0">
                <a:latin typeface="Calibri"/>
                <a:ea typeface="Calibri"/>
                <a:cs typeface="Calibri"/>
                <a:sym typeface="Calibri"/>
              </a:rPr>
              <a:t>After determining the initial genre direction , as a starting point for movie production, there is a need for additional research aimed at identifying the most suitable movies crew. </a:t>
            </a:r>
            <a:endParaRPr sz="1200" dirty="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 sz="1200" dirty="0">
                <a:latin typeface="Calibri"/>
                <a:ea typeface="Calibri"/>
                <a:cs typeface="Calibri"/>
                <a:sym typeface="Calibri"/>
              </a:rPr>
              <a:t>The aim of having the best movie crew is to enhance the film’s overall chances of success.</a:t>
            </a:r>
            <a:endParaRPr sz="1200" dirty="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 sz="1200" dirty="0">
                <a:latin typeface="Calibri"/>
                <a:ea typeface="Calibri"/>
                <a:cs typeface="Calibri"/>
                <a:sym typeface="Calibri"/>
              </a:rPr>
              <a:t>It is also vital to conduct further studies aiming to identify the most optimal timing for movie releases. </a:t>
            </a:r>
            <a:endParaRPr sz="1200" dirty="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 sz="1200" dirty="0">
                <a:latin typeface="Calibri"/>
                <a:ea typeface="Calibri"/>
                <a:cs typeface="Calibri"/>
                <a:sym typeface="Calibri"/>
              </a:rPr>
              <a:t>The investigation assists in determining the most favorable time frames - so as to maximize potential audience reach and impact of the film on targeted audiences. </a:t>
            </a:r>
            <a:endParaRPr sz="1200" dirty="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311700" y="525675"/>
            <a:ext cx="8520600" cy="626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990"/>
              <a:buNone/>
            </a:pPr>
            <a:r>
              <a:rPr lang="en" sz="1820" b="1"/>
              <a:t>Recommendations</a:t>
            </a:r>
            <a:endParaRPr sz="1820" b="1"/>
          </a:p>
        </p:txBody>
      </p:sp>
      <p:sp>
        <p:nvSpPr>
          <p:cNvPr id="109" name="Google Shape;109;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04800" algn="l" rtl="0">
              <a:lnSpc>
                <a:spcPct val="115000"/>
              </a:lnSpc>
              <a:spcBef>
                <a:spcPts val="0"/>
              </a:spcBef>
              <a:spcAft>
                <a:spcPts val="0"/>
              </a:spcAft>
              <a:buSzPts val="1200"/>
              <a:buFont typeface="Calibri"/>
              <a:buChar char="●"/>
            </a:pPr>
            <a:r>
              <a:rPr lang="en" sz="1200">
                <a:latin typeface="Calibri"/>
                <a:ea typeface="Calibri"/>
                <a:cs typeface="Calibri"/>
                <a:sym typeface="Calibri"/>
              </a:rPr>
              <a:t>The following recommendations to Microsoft are critical,  grounded on the aforementioned evaluation: </a:t>
            </a:r>
            <a:endParaRPr sz="120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AutoNum type="arabicPeriod"/>
            </a:pPr>
            <a:r>
              <a:rPr lang="en" sz="1200">
                <a:latin typeface="Calibri"/>
                <a:ea typeface="Calibri"/>
                <a:cs typeface="Calibri"/>
                <a:sym typeface="Calibri"/>
              </a:rPr>
              <a:t>Microsoft ought to allocate a budget of at the very least $31.588 million to cover all production costs including operational expenditure. The studie, by doing so, enhances its chances of attaining high returns on investments - both globally and domestically. </a:t>
            </a:r>
            <a:endParaRPr sz="120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AutoNum type="arabicPeriod"/>
            </a:pPr>
            <a:r>
              <a:rPr lang="en" sz="1200">
                <a:latin typeface="Calibri"/>
                <a:ea typeface="Calibri"/>
                <a:cs typeface="Calibri"/>
                <a:sym typeface="Calibri"/>
              </a:rPr>
              <a:t>Microsoft should consider the viability of investing in the following genres: drama, adventure, romance, and animation. These genres continue receiving favorable ratings, thereby, providing the new studio with better opportunities for both audience engagement and effective film marketing. </a:t>
            </a:r>
            <a:endParaRPr sz="120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AutoNum type="arabicPeriod"/>
            </a:pPr>
            <a:r>
              <a:rPr lang="en" sz="1200">
                <a:latin typeface="Calibri"/>
                <a:ea typeface="Calibri"/>
                <a:cs typeface="Calibri"/>
                <a:sym typeface="Calibri"/>
              </a:rPr>
              <a:t>Microsoft, as a startup, should focus on those genres having relatively fewer productions. The approach may potentially assist the new studio to venture out and carve out its niche market, thereby, leading to potential recognition and success. </a:t>
            </a:r>
            <a:endParaRPr sz="120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AutoNum type="arabicPeriod"/>
            </a:pPr>
            <a:r>
              <a:rPr lang="en" sz="1200">
                <a:latin typeface="Calibri"/>
                <a:ea typeface="Calibri"/>
                <a:cs typeface="Calibri"/>
                <a:sym typeface="Calibri"/>
              </a:rPr>
              <a:t>Lastly, for Microsoft Studio to maximize profits, the brand should not be limited in terms of focus on the domestic American market only. Rather, expansion into the international marketplace is key to not only global recognition but also more substantial returns on their movie production. </a:t>
            </a:r>
            <a:endParaRPr sz="1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739</Words>
  <Application>Microsoft Office PowerPoint</Application>
  <PresentationFormat>On-screen Show (16:9)</PresentationFormat>
  <Paragraphs>71</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Simple Light</vt:lpstr>
      <vt:lpstr>Important Factors to Evaluate when Entering the Film Industry - A Microsoft Perspective</vt:lpstr>
      <vt:lpstr>Overview and Business Problem</vt:lpstr>
      <vt:lpstr>Data Analysis &amp; Visualization</vt:lpstr>
      <vt:lpstr>Relationship Between the Production Budget and Genre </vt:lpstr>
      <vt:lpstr>Relationship Between Domestic Gross, Worldwide Gross and Genre</vt:lpstr>
      <vt:lpstr>Relationship Between Best Rating and Genre</vt:lpstr>
      <vt:lpstr>Relationship Between Release Date and Genre</vt:lpstr>
      <vt:lpstr>Evaluation </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Important Factors to Evaluate when Entering the Film Industry - A Microsoft Perspective</dc:title>
  <cp:lastModifiedBy>Cindy Kingori</cp:lastModifiedBy>
  <cp:revision>1</cp:revision>
  <dcterms:modified xsi:type="dcterms:W3CDTF">2023-07-25T09:09:52Z</dcterms:modified>
</cp:coreProperties>
</file>