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753" r:id="rId2"/>
    <p:sldId id="779" r:id="rId3"/>
    <p:sldId id="736" r:id="rId4"/>
    <p:sldId id="737" r:id="rId5"/>
    <p:sldId id="776" r:id="rId6"/>
    <p:sldId id="781" r:id="rId7"/>
    <p:sldId id="742" r:id="rId8"/>
    <p:sldId id="762" r:id="rId9"/>
    <p:sldId id="764" r:id="rId10"/>
    <p:sldId id="763" r:id="rId11"/>
    <p:sldId id="765" r:id="rId12"/>
    <p:sldId id="741" r:id="rId13"/>
    <p:sldId id="750" r:id="rId14"/>
    <p:sldId id="747" r:id="rId15"/>
    <p:sldId id="748" r:id="rId16"/>
    <p:sldId id="749" r:id="rId17"/>
    <p:sldId id="751" r:id="rId18"/>
    <p:sldId id="571" r:id="rId19"/>
    <p:sldId id="667" r:id="rId20"/>
    <p:sldId id="726" r:id="rId21"/>
    <p:sldId id="572" r:id="rId22"/>
    <p:sldId id="768" r:id="rId23"/>
    <p:sldId id="777" r:id="rId24"/>
    <p:sldId id="734" r:id="rId25"/>
    <p:sldId id="727" r:id="rId26"/>
    <p:sldId id="784" r:id="rId27"/>
    <p:sldId id="785" r:id="rId28"/>
    <p:sldId id="769" r:id="rId29"/>
    <p:sldId id="770" r:id="rId30"/>
    <p:sldId id="771" r:id="rId31"/>
    <p:sldId id="772" r:id="rId32"/>
    <p:sldId id="773" r:id="rId33"/>
    <p:sldId id="774" r:id="rId34"/>
    <p:sldId id="757" r:id="rId35"/>
    <p:sldId id="778" r:id="rId36"/>
    <p:sldId id="786" r:id="rId37"/>
    <p:sldId id="780" r:id="rId38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7272"/>
    <a:srgbClr val="575756"/>
    <a:srgbClr val="5A5A5A"/>
    <a:srgbClr val="606060"/>
    <a:srgbClr val="3A3A3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54" autoAdjust="0"/>
  </p:normalViewPr>
  <p:slideViewPr>
    <p:cSldViewPr snapToGrid="0" snapToObjects="1">
      <p:cViewPr varScale="1">
        <p:scale>
          <a:sx n="60" d="100"/>
          <a:sy n="60" d="100"/>
        </p:scale>
        <p:origin x="16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835C5BB-1110-4561-A8BC-FF94729308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1AE856-2F04-402C-96D3-513F18E5EA3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DE5C2B-A3EF-4B56-9A5E-275B62E479AA}" type="datetimeFigureOut">
              <a:rPr lang="es-PE"/>
              <a:pPr>
                <a:defRPr/>
              </a:pPr>
              <a:t>3/10/2020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CE00ED1-D989-4C88-A8E4-9172BA08A8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F2895AB1-F713-4D23-B33A-EC901B3F0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07F46-3F2F-476D-9ACB-F4778C827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0DEB73-4285-4CC9-94C2-AED6FE78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B51E5C-546E-4E6C-B421-FA449360988A}" type="slidenum">
              <a:rPr lang="es-PE" altLang="es-419"/>
              <a:pPr>
                <a:defRPr/>
              </a:pPr>
              <a:t>‹Nº›</a:t>
            </a:fld>
            <a:endParaRPr lang="es-PE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3A2AF4-A576-4423-A504-921ED871FC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altLang="es-PE">
                <a:latin typeface="Tahoma" panose="020B0604030504040204" pitchFamily="34" charset="0"/>
              </a:rPr>
              <a:t>Modelo Relacional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69DB3FB-363D-4258-9151-E2CEEB3AA9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D4DB3BD4-4B01-48EC-85C6-5C21F2462C45}" type="datetime4">
              <a:rPr lang="es-ES_tradnl" altLang="es-PE" smtClean="0">
                <a:latin typeface="Tahoma" panose="020B0604030504040204" pitchFamily="34" charset="0"/>
              </a:rPr>
              <a:pPr>
                <a:spcBef>
                  <a:spcPct val="20000"/>
                </a:spcBef>
              </a:pPr>
              <a:t>03 de octubre de 2020</a:t>
            </a:fld>
            <a:endParaRPr lang="es-ES_tradnl" altLang="es-PE">
              <a:latin typeface="Tahoma" panose="020B0604030504040204" pitchFamily="34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55B2802F-10C3-4F00-9544-EAD306EFBB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altLang="es-PE">
                <a:latin typeface="Tahoma" panose="020B0604030504040204" pitchFamily="34" charset="0"/>
              </a:rPr>
              <a:t>UPC-Ing. Sistemas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C7BAE479-3626-48E6-8B51-4C0D8ED3D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99EBBCA-75B1-4ED3-8DEE-FCD78F8830AF}" type="slidenum">
              <a:rPr lang="es-ES_tradnl" altLang="es-PE">
                <a:latin typeface="Tahoma" panose="020B0604030504040204" pitchFamily="34" charset="0"/>
              </a:rPr>
              <a:pPr>
                <a:spcBef>
                  <a:spcPct val="20000"/>
                </a:spcBef>
              </a:pPr>
              <a:t>1</a:t>
            </a:fld>
            <a:endParaRPr lang="es-ES_tradnl" altLang="es-PE">
              <a:latin typeface="Tahoma" panose="020B0604030504040204" pitchFamily="34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4CE32643-F918-4FA3-8EE8-43DB4D326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260FB659-16D1-4348-9ABC-96E1D695F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s-ES_tradnl" alt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3A2AF4-A576-4423-A504-921ED871FC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altLang="es-PE">
                <a:latin typeface="Tahoma" panose="020B0604030504040204" pitchFamily="34" charset="0"/>
              </a:rPr>
              <a:t>Modelo Relacional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69DB3FB-363D-4258-9151-E2CEEB3AA9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D4DB3BD4-4B01-48EC-85C6-5C21F2462C45}" type="datetime4">
              <a:rPr lang="es-ES_tradnl" altLang="es-PE" smtClean="0">
                <a:latin typeface="Tahoma" panose="020B0604030504040204" pitchFamily="34" charset="0"/>
              </a:rPr>
              <a:pPr>
                <a:spcBef>
                  <a:spcPct val="20000"/>
                </a:spcBef>
              </a:pPr>
              <a:t>03 de octubre de 2020</a:t>
            </a:fld>
            <a:endParaRPr lang="es-ES_tradnl" altLang="es-PE">
              <a:latin typeface="Tahoma" panose="020B0604030504040204" pitchFamily="34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55B2802F-10C3-4F00-9544-EAD306EFBB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altLang="es-PE">
                <a:latin typeface="Tahoma" panose="020B0604030504040204" pitchFamily="34" charset="0"/>
              </a:rPr>
              <a:t>UPC-Ing. Sistemas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C7BAE479-3626-48E6-8B51-4C0D8ED3D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99EBBCA-75B1-4ED3-8DEE-FCD78F8830AF}" type="slidenum">
              <a:rPr lang="es-ES_tradnl" altLang="es-PE">
                <a:latin typeface="Tahoma" panose="020B0604030504040204" pitchFamily="34" charset="0"/>
              </a:rPr>
              <a:pPr>
                <a:spcBef>
                  <a:spcPct val="20000"/>
                </a:spcBef>
              </a:pPr>
              <a:t>2</a:t>
            </a:fld>
            <a:endParaRPr lang="es-ES_tradnl" altLang="es-PE">
              <a:latin typeface="Tahoma" panose="020B0604030504040204" pitchFamily="34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4CE32643-F918-4FA3-8EE8-43DB4D326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260FB659-16D1-4348-9ABC-96E1D695F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92794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5C2FDAC-FB1C-47C3-900A-4362751AE0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altLang="es-PE">
                <a:latin typeface="Tahoma" panose="020B0604030504040204" pitchFamily="34" charset="0"/>
              </a:rPr>
              <a:t>Modelo Relacional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D3629A1-4F3E-4E55-B0DD-9FFE93A080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E1ECD945-5356-44F8-9651-FD8167E0EF69}" type="datetime4">
              <a:rPr lang="es-ES_tradnl" altLang="es-PE" smtClean="0">
                <a:latin typeface="Tahoma" panose="020B0604030504040204" pitchFamily="34" charset="0"/>
              </a:rPr>
              <a:pPr>
                <a:spcBef>
                  <a:spcPct val="20000"/>
                </a:spcBef>
              </a:pPr>
              <a:t>03 de octubre de 2020</a:t>
            </a:fld>
            <a:endParaRPr lang="es-ES_tradnl" altLang="es-PE">
              <a:latin typeface="Tahoma" panose="020B0604030504040204" pitchFamily="34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9B869BEE-3699-4271-9E32-2F56FB7ECF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altLang="es-PE">
                <a:latin typeface="Tahoma" panose="020B0604030504040204" pitchFamily="34" charset="0"/>
              </a:rPr>
              <a:t>UPC-Ing. Sistemas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C7CE4F56-BC9C-4308-95D0-9B0CF3B5E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5937F755-EED7-4445-A298-38FA9BB0D52D}" type="slidenum">
              <a:rPr lang="es-ES_tradnl" altLang="es-PE">
                <a:latin typeface="Tahoma" panose="020B0604030504040204" pitchFamily="34" charset="0"/>
              </a:rPr>
              <a:pPr>
                <a:spcBef>
                  <a:spcPct val="20000"/>
                </a:spcBef>
              </a:pPr>
              <a:t>8</a:t>
            </a:fld>
            <a:endParaRPr lang="es-ES_tradnl" altLang="es-PE">
              <a:latin typeface="Tahoma" panose="020B0604030504040204" pitchFamily="34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28C4A62C-6143-4689-A342-90B639306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9F7AD871-891C-4546-A867-F71DC950F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D4AF159-CA07-4D2B-84CC-BBA352EDE0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altLang="es-PE">
                <a:latin typeface="Tahoma" panose="020B0604030504040204" pitchFamily="34" charset="0"/>
              </a:rPr>
              <a:t>Modelo Relacional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533F2A7-1EFD-4857-8DD9-10B106ED9A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33596D43-F287-41C1-86E3-71112EF25C8D}" type="datetime4">
              <a:rPr lang="es-ES_tradnl" altLang="es-PE" smtClean="0">
                <a:latin typeface="Tahoma" panose="020B0604030504040204" pitchFamily="34" charset="0"/>
              </a:rPr>
              <a:pPr>
                <a:spcBef>
                  <a:spcPct val="20000"/>
                </a:spcBef>
              </a:pPr>
              <a:t>03 de octubre de 2020</a:t>
            </a:fld>
            <a:endParaRPr lang="es-ES_tradnl" altLang="es-PE">
              <a:latin typeface="Tahoma" panose="020B0604030504040204" pitchFamily="34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3A96EF34-EEAB-4716-B19E-06169F5DFB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altLang="es-PE">
                <a:latin typeface="Tahoma" panose="020B0604030504040204" pitchFamily="34" charset="0"/>
              </a:rPr>
              <a:t>UPC-Ing. Sistemas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F9618D27-475F-4008-8558-E5E341BA9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BF5ACC5C-079A-4824-A238-F00D6643ADF2}" type="slidenum">
              <a:rPr lang="es-ES_tradnl" altLang="es-PE">
                <a:latin typeface="Tahoma" panose="020B0604030504040204" pitchFamily="34" charset="0"/>
              </a:rPr>
              <a:pPr>
                <a:spcBef>
                  <a:spcPct val="20000"/>
                </a:spcBef>
              </a:pPr>
              <a:t>9</a:t>
            </a:fld>
            <a:endParaRPr lang="es-ES_tradnl" altLang="es-PE">
              <a:latin typeface="Tahoma" panose="020B0604030504040204" pitchFamily="34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C26ED07C-7CB9-4CB3-B4EB-0F7C33E7C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D2CB4C8A-3569-4DE7-A913-3FFD4C3D6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B51E5C-546E-4E6C-B421-FA449360988A}" type="slidenum">
              <a:rPr lang="es-PE" altLang="es-419" smtClean="0"/>
              <a:pPr>
                <a:defRPr/>
              </a:pPr>
              <a:t>26</a:t>
            </a:fld>
            <a:endParaRPr lang="es-PE" altLang="es-419"/>
          </a:p>
        </p:txBody>
      </p:sp>
    </p:spTree>
    <p:extLst>
      <p:ext uri="{BB962C8B-B14F-4D97-AF65-F5344CB8AC3E}">
        <p14:creationId xmlns:p14="http://schemas.microsoft.com/office/powerpoint/2010/main" val="209868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11992-881E-4052-9209-28033FF28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55540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42AE2-38A1-4E22-B15B-1549E91F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C5294-9F2F-4341-BB08-880E58C997A0}" type="datetimeFigureOut">
              <a:rPr lang="es-ES" altLang="es-PE"/>
              <a:pPr>
                <a:defRPr/>
              </a:pPr>
              <a:t>03/10/2020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7C6AB-060F-4658-9A4E-56266DED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FEEC2-EF1B-443C-A008-CDDFB3BA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572F9-51FB-46E9-9332-58016F43B0E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653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E4B12-74E4-472A-9E6F-EF8EB338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4C72A-B7BE-43D7-AD86-D4733CA6A1A9}" type="datetimeFigureOut">
              <a:rPr lang="es-ES" altLang="es-PE"/>
              <a:pPr>
                <a:defRPr/>
              </a:pPr>
              <a:t>03/10/2020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8950A-6695-4694-B09B-08ECD60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C07FC-CE15-4CA6-8A4D-F7317150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52F2D-D00E-4D7E-BE32-CAE5830D8A6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47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CE504-BE61-45E5-86C7-57DD2C2B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CE6C1-E0FD-4BEB-B6C0-8D11D4D30122}" type="datetime5">
              <a:rPr lang="es-ES" altLang="es-PE"/>
              <a:pPr>
                <a:defRPr/>
              </a:pPr>
              <a:t>3-oct.-20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184BE-5682-4EDC-B9A9-50D4B50A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Introducción y Conceptos Básicos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D083A-1EF0-4559-81ED-60C844E2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8CC64-A919-48FD-A3F1-32731C8A43F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4887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0E75E31-16FA-43E6-B7DB-BCFDB6FF6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9797437-33F5-45B2-8EA6-1505A50C7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2E4670B-FC92-4758-8A4C-8701E8E6A9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BF9C4-2F91-4099-928B-92BA5B1AC28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877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4C9B62A-34D3-47B8-857B-0CA66AAC26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F1258E-3569-46C8-B84D-5F2D777E97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7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1E2B38-4DF5-4518-86A3-1F730F4630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6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7BC1CFC-48A7-40E5-9483-FB22CFD4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FEDDB-D103-434E-95AA-6380447ACDA1}" type="datetimeFigureOut">
              <a:rPr lang="es-ES" altLang="es-PE"/>
              <a:pPr>
                <a:defRPr/>
              </a:pPr>
              <a:t>03/10/2020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9097C8B-261C-4C01-84D6-3C60413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1A35B881-F0E8-4D41-9385-1DF4E605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3E9F-42E9-4C70-9A4D-6A193AFE4116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0704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5E0279F5-4136-41B7-AE7F-D480DB69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C080-55FC-47F6-8396-C907F1845E93}" type="datetimeFigureOut">
              <a:rPr lang="es-ES" altLang="es-PE"/>
              <a:pPr>
                <a:defRPr/>
              </a:pPr>
              <a:t>03/10/2020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90FBA2B-B7DE-45FE-AF8B-1175CD2A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23E6639-2FC0-42AC-943D-27062F62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6C504-2FA5-4060-AC9C-60823F6E179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6172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8D7A7465-28C0-4D41-8621-A45B15A0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71BA6-B0A2-4B3F-8B88-B29F577D3946}" type="datetimeFigureOut">
              <a:rPr lang="es-ES" altLang="es-PE"/>
              <a:pPr>
                <a:defRPr/>
              </a:pPr>
              <a:t>03/10/2020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874A7943-F6E8-4C9A-908B-9D1E8FFA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53E843A4-6B6D-4054-B285-4D27D661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3FD99-5539-4BBB-8349-307D9322CB1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783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00B62E3D-2C67-4F79-9D43-5FB716B6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2D17E-CF0B-46AD-B5E1-EF1016C207CE}" type="datetimeFigureOut">
              <a:rPr lang="es-ES" altLang="es-PE"/>
              <a:pPr>
                <a:defRPr/>
              </a:pPr>
              <a:t>03/10/2020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B0690530-EBC6-418C-B100-3E71E284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CEE6772-0E65-4176-BEB2-2761F4C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F1FE-C556-41EB-A848-5C23ABFC41DA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4235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1507810D-B40F-4522-A639-0E3D1EFC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F1BB1-8F41-4980-ACC3-16F65EFFC1F1}" type="datetimeFigureOut">
              <a:rPr lang="es-ES" altLang="es-PE"/>
              <a:pPr>
                <a:defRPr/>
              </a:pPr>
              <a:t>03/10/2020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E23B77C-6127-4884-8A7C-8B419AE3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5337602-12E5-442C-A047-AB4FFA84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9C2CE-CF7B-4384-B713-D7483709EBD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2505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DC7F7218-6FA4-4C97-8E4E-DA758CF613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A2F527CA-CAE0-4D59-8444-FD18950E93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2997A-7DA2-4390-BC3F-454B4E321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1B7D2E9-74DC-425D-A0A5-51EB1706B175}" type="datetimeFigureOut">
              <a:rPr lang="es-ES" altLang="es-PE"/>
              <a:pPr>
                <a:defRPr/>
              </a:pPr>
              <a:t>03/10/2020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DC6F8-11EA-4B6B-8CE0-5B0002B3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BD815-48B3-45C5-AFA2-7F17A9DC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32D73E-1973-4F1D-BD7B-6A9308237E9B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11" r:id="rId12"/>
    <p:sldLayoutId id="2147484012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270DCA-AF12-4149-B002-F021692DCA9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/>
        <p:txBody>
          <a:bodyPr/>
          <a:lstStyle/>
          <a:p>
            <a:r>
              <a:rPr lang="es-ES_tradnl" altLang="es-PE" dirty="0"/>
              <a:t>El Modelo Relacional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68C9276-F3BF-49AF-ACFA-8056C62361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5898" y="1220840"/>
            <a:ext cx="8072203" cy="5156616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s-ES_tradnl" altLang="es-PE" sz="4000" dirty="0">
                <a:latin typeface="Times New Roman" panose="02020603050405020304" pitchFamily="18" charset="0"/>
              </a:rPr>
              <a:t>Dominios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PE" sz="2800" dirty="0">
                <a:latin typeface="Times New Roman" panose="02020603050405020304" pitchFamily="18" charset="0"/>
              </a:rPr>
              <a:t>Los dominios restringen la manipulación:</a:t>
            </a:r>
          </a:p>
          <a:p>
            <a:pPr lvl="1"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Las comparaciones tienen sentido cuando se plantean entre atributos que provienen del mismo dominio: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s-ES_tradnl" altLang="es-PE" sz="2000" strike="sngStrike" dirty="0" err="1">
                <a:latin typeface="Times New Roman" panose="02020603050405020304" pitchFamily="18" charset="0"/>
              </a:rPr>
              <a:t>Q_Peso</a:t>
            </a:r>
            <a:r>
              <a:rPr lang="es-ES_tradnl" altLang="es-PE" sz="2000" strike="sngStrike" dirty="0">
                <a:latin typeface="Times New Roman" panose="02020603050405020304" pitchFamily="18" charset="0"/>
              </a:rPr>
              <a:t> = </a:t>
            </a:r>
            <a:r>
              <a:rPr lang="es-ES_tradnl" altLang="es-PE" sz="2000" strike="sngStrike" dirty="0" err="1">
                <a:latin typeface="Times New Roman" panose="02020603050405020304" pitchFamily="18" charset="0"/>
              </a:rPr>
              <a:t>Q_Unidades</a:t>
            </a:r>
            <a:endParaRPr lang="es-ES_tradnl" altLang="es-PE" sz="2000" strike="sngStrike" dirty="0">
              <a:latin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s-ES_tradnl" altLang="es-PE" sz="2000" dirty="0" err="1">
                <a:latin typeface="Times New Roman" panose="02020603050405020304" pitchFamily="18" charset="0"/>
              </a:rPr>
              <a:t>A.N_Ciudad</a:t>
            </a:r>
            <a:r>
              <a:rPr lang="es-ES_tradnl" altLang="es-PE" sz="2000" dirty="0">
                <a:latin typeface="Times New Roman" panose="02020603050405020304" pitchFamily="18" charset="0"/>
              </a:rPr>
              <a:t> = </a:t>
            </a:r>
            <a:r>
              <a:rPr lang="es-ES_tradnl" altLang="es-PE" sz="2000" dirty="0" err="1">
                <a:latin typeface="Times New Roman" panose="02020603050405020304" pitchFamily="18" charset="0"/>
              </a:rPr>
              <a:t>B.N_Ciudad</a:t>
            </a:r>
            <a:endParaRPr lang="es-ES_tradnl" altLang="es-PE" sz="2000" dirty="0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Las expresiones tienen sentido si emplean operadores definidos como válidos en los dominios y en sus combinaciones: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s-ES_tradnl" altLang="es-PE" sz="2000" strike="sngStrike" dirty="0" err="1">
                <a:latin typeface="Times New Roman" panose="02020603050405020304" pitchFamily="18" charset="0"/>
              </a:rPr>
              <a:t>Q_Peso</a:t>
            </a:r>
            <a:r>
              <a:rPr lang="es-ES_tradnl" altLang="es-PE" sz="2000" strike="sngStrike" dirty="0">
                <a:latin typeface="Times New Roman" panose="02020603050405020304" pitchFamily="18" charset="0"/>
              </a:rPr>
              <a:t> + </a:t>
            </a:r>
            <a:r>
              <a:rPr lang="es-ES_tradnl" altLang="es-PE" sz="2000" strike="sngStrike" dirty="0" err="1">
                <a:latin typeface="Times New Roman" panose="02020603050405020304" pitchFamily="18" charset="0"/>
              </a:rPr>
              <a:t>Q_Unidades</a:t>
            </a:r>
            <a:endParaRPr lang="es-ES_tradnl" altLang="es-PE" sz="2000" strike="sngStrike" dirty="0">
              <a:latin typeface="Times New Roman" panose="02020603050405020304" pitchFamily="18" charset="0"/>
            </a:endParaRP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s-ES_tradnl" altLang="es-PE" sz="2000" dirty="0" err="1">
                <a:latin typeface="Times New Roman" panose="02020603050405020304" pitchFamily="18" charset="0"/>
              </a:rPr>
              <a:t>Q_Peso</a:t>
            </a:r>
            <a:r>
              <a:rPr lang="es-ES_tradnl" altLang="es-PE" sz="2000" dirty="0">
                <a:latin typeface="Times New Roman" panose="02020603050405020304" pitchFamily="18" charset="0"/>
              </a:rPr>
              <a:t> * </a:t>
            </a:r>
            <a:r>
              <a:rPr lang="es-ES_tradnl" altLang="es-PE" sz="2000" dirty="0" err="1">
                <a:latin typeface="Times New Roman" panose="02020603050405020304" pitchFamily="18" charset="0"/>
              </a:rPr>
              <a:t>Q_Unidades</a:t>
            </a:r>
            <a:endParaRPr lang="es-ES_tradnl" altLang="es-PE" sz="2000" dirty="0">
              <a:latin typeface="Times New Roman" panose="02020603050405020304" pitchFamily="18" charset="0"/>
            </a:endParaRPr>
          </a:p>
        </p:txBody>
      </p:sp>
      <p:sp>
        <p:nvSpPr>
          <p:cNvPr id="2" name="Rectangle 57">
            <a:extLst>
              <a:ext uri="{FF2B5EF4-FFF2-40B4-BE49-F238E27FC236}">
                <a16:creationId xmlns:a16="http://schemas.microsoft.com/office/drawing/2014/main" id="{EC85077A-04F7-4474-A74D-42D0BE63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7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C926141C-BF50-41CA-B81F-BF60BF809E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5899" y="1220840"/>
            <a:ext cx="7772400" cy="5123461"/>
          </a:xfrm>
        </p:spPr>
        <p:txBody>
          <a:bodyPr/>
          <a:lstStyle/>
          <a:p>
            <a:pPr algn="ctr" eaLnBrk="1" hangingPunct="1">
              <a:buNone/>
            </a:pPr>
            <a:r>
              <a:rPr lang="es-ES_tradnl" altLang="es-PE" sz="4000" dirty="0">
                <a:latin typeface="Times New Roman" panose="02020603050405020304" pitchFamily="18" charset="0"/>
              </a:rPr>
              <a:t>Dominios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PE" sz="2800" dirty="0">
                <a:latin typeface="Times New Roman" panose="02020603050405020304" pitchFamily="18" charset="0"/>
              </a:rPr>
              <a:t>El soporte para dominios (tipos) en el modelo relacional implica que:</a:t>
            </a:r>
          </a:p>
          <a:p>
            <a:pPr lvl="1"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El sistema siempre sabrá qué expresiones son válidas y el tipo del resultado de cada expresión</a:t>
            </a:r>
          </a:p>
          <a:p>
            <a:pPr lvl="1"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El conjunto de tipos de una base de datos es un conjunto cerrado: el tipo del resultado de toda expresión será siempre un tipo conocido por el sistema</a:t>
            </a:r>
          </a:p>
          <a:p>
            <a:pPr lvl="1"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El sistema conoce qué asignaciones y qué comparaciones son válidas</a:t>
            </a:r>
          </a:p>
        </p:txBody>
      </p:sp>
      <p:sp>
        <p:nvSpPr>
          <p:cNvPr id="2" name="Rectangle 57">
            <a:extLst>
              <a:ext uri="{FF2B5EF4-FFF2-40B4-BE49-F238E27FC236}">
                <a16:creationId xmlns:a16="http://schemas.microsoft.com/office/drawing/2014/main" id="{09D99B50-5A67-419A-A4B5-930FC5E5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7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3967EBB-254B-44A8-87D1-259285E3F0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32678"/>
            <a:ext cx="8229600" cy="4724400"/>
          </a:xfrm>
        </p:spPr>
        <p:txBody>
          <a:bodyPr/>
          <a:lstStyle/>
          <a:p>
            <a:pPr algn="just" eaLnBrk="1" hangingPunct="1"/>
            <a:r>
              <a:rPr lang="es-ES_tradnl" altLang="es-PE" sz="2800" dirty="0">
                <a:latin typeface="Times New Roman" panose="02020603050405020304" pitchFamily="18" charset="0"/>
              </a:rPr>
              <a:t>Un </a:t>
            </a:r>
            <a:r>
              <a:rPr lang="es-ES_tradnl" altLang="es-PE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Atributo</a:t>
            </a:r>
            <a:r>
              <a:rPr lang="es-ES_tradnl" altLang="es-PE" sz="2800" dirty="0">
                <a:latin typeface="Times New Roman" panose="02020603050405020304" pitchFamily="18" charset="0"/>
              </a:rPr>
              <a:t> es un par ordenado (N, D), donde N es el nombre del atributo y D es el dominio del cual toma sus valores. </a:t>
            </a:r>
          </a:p>
          <a:p>
            <a:pPr algn="just" eaLnBrk="1" hangingPunct="1"/>
            <a:r>
              <a:rPr lang="es-ES_tradnl" altLang="es-PE" sz="2800" dirty="0">
                <a:latin typeface="Times New Roman" panose="02020603050405020304" pitchFamily="18" charset="0"/>
              </a:rPr>
              <a:t>Una </a:t>
            </a:r>
            <a:r>
              <a:rPr lang="es-ES_tradnl" altLang="es-PE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Relación</a:t>
            </a:r>
            <a:r>
              <a:rPr lang="es-ES_tradnl" altLang="es-PE" sz="2800" dirty="0">
                <a:latin typeface="Times New Roman" panose="02020603050405020304" pitchFamily="18" charset="0"/>
              </a:rPr>
              <a:t> (tabla) es un conjunto de atributos con nombre (R, C), donde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s-ES_tradnl" altLang="es-PE" sz="2400" dirty="0">
                <a:latin typeface="Times New Roman" panose="02020603050405020304" pitchFamily="18" charset="0"/>
              </a:rPr>
              <a:t>R 		es el nombre de la relación, y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s-ES_tradnl" altLang="es-PE" sz="2400" dirty="0">
                <a:latin typeface="Times New Roman" panose="02020603050405020304" pitchFamily="18" charset="0"/>
              </a:rPr>
              <a:t>C = {(N</a:t>
            </a:r>
            <a:r>
              <a:rPr lang="es-ES_tradnl" altLang="es-PE" sz="2400" baseline="-25000" dirty="0">
                <a:latin typeface="Times New Roman" panose="02020603050405020304" pitchFamily="18" charset="0"/>
              </a:rPr>
              <a:t>1</a:t>
            </a:r>
            <a:r>
              <a:rPr lang="es-ES_tradnl" altLang="es-PE" sz="2400" dirty="0">
                <a:latin typeface="Times New Roman" panose="02020603050405020304" pitchFamily="18" charset="0"/>
              </a:rPr>
              <a:t>, D</a:t>
            </a:r>
            <a:r>
              <a:rPr lang="es-ES_tradnl" altLang="es-PE" sz="2400" baseline="-25000" dirty="0">
                <a:latin typeface="Times New Roman" panose="02020603050405020304" pitchFamily="18" charset="0"/>
              </a:rPr>
              <a:t>1</a:t>
            </a:r>
            <a:r>
              <a:rPr lang="es-ES_tradnl" altLang="es-PE" sz="2400" dirty="0">
                <a:latin typeface="Times New Roman" panose="02020603050405020304" pitchFamily="18" charset="0"/>
              </a:rPr>
              <a:t>), {N</a:t>
            </a:r>
            <a:r>
              <a:rPr lang="es-ES_tradnl" altLang="es-PE" sz="2400" baseline="-25000" dirty="0">
                <a:latin typeface="Times New Roman" panose="02020603050405020304" pitchFamily="18" charset="0"/>
              </a:rPr>
              <a:t>2</a:t>
            </a:r>
            <a:r>
              <a:rPr lang="es-ES_tradnl" altLang="es-PE" sz="2400" dirty="0">
                <a:latin typeface="Times New Roman" panose="02020603050405020304" pitchFamily="18" charset="0"/>
              </a:rPr>
              <a:t>, D</a:t>
            </a:r>
            <a:r>
              <a:rPr lang="es-ES_tradnl" altLang="es-PE" sz="2400" baseline="-25000" dirty="0">
                <a:latin typeface="Times New Roman" panose="02020603050405020304" pitchFamily="18" charset="0"/>
              </a:rPr>
              <a:t>2</a:t>
            </a:r>
            <a:r>
              <a:rPr lang="es-ES_tradnl" altLang="es-PE" sz="2400" dirty="0">
                <a:latin typeface="Times New Roman" panose="02020603050405020304" pitchFamily="18" charset="0"/>
              </a:rPr>
              <a:t>), ... , (</a:t>
            </a:r>
            <a:r>
              <a:rPr lang="es-ES_tradnl" altLang="es-PE" sz="2400" dirty="0" err="1">
                <a:latin typeface="Times New Roman" panose="02020603050405020304" pitchFamily="18" charset="0"/>
              </a:rPr>
              <a:t>N</a:t>
            </a:r>
            <a:r>
              <a:rPr lang="es-ES_tradnl" altLang="es-PE" sz="2400" baseline="-25000" dirty="0" err="1">
                <a:latin typeface="Times New Roman" panose="02020603050405020304" pitchFamily="18" charset="0"/>
              </a:rPr>
              <a:t>n</a:t>
            </a:r>
            <a:r>
              <a:rPr lang="es-ES_tradnl" altLang="es-PE" sz="2400" dirty="0">
                <a:latin typeface="Times New Roman" panose="02020603050405020304" pitchFamily="18" charset="0"/>
              </a:rPr>
              <a:t>, </a:t>
            </a:r>
            <a:r>
              <a:rPr lang="es-ES_tradnl" altLang="es-PE" sz="2400" dirty="0" err="1">
                <a:latin typeface="Times New Roman" panose="02020603050405020304" pitchFamily="18" charset="0"/>
              </a:rPr>
              <a:t>D</a:t>
            </a:r>
            <a:r>
              <a:rPr lang="es-ES_tradnl" altLang="es-PE" sz="2400" baseline="-25000" dirty="0" err="1">
                <a:latin typeface="Times New Roman" panose="02020603050405020304" pitchFamily="18" charset="0"/>
              </a:rPr>
              <a:t>n</a:t>
            </a:r>
            <a:r>
              <a:rPr lang="es-ES_tradnl" altLang="es-PE" sz="2400" dirty="0">
                <a:latin typeface="Times New Roman" panose="02020603050405020304" pitchFamily="18" charset="0"/>
              </a:rPr>
              <a:t>)} es el conjunto finito de atributos;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s-ES_tradnl" altLang="es-PE" sz="2400" dirty="0">
                <a:latin typeface="Times New Roman" panose="02020603050405020304" pitchFamily="18" charset="0"/>
              </a:rPr>
              <a:t>todos los N</a:t>
            </a:r>
            <a:r>
              <a:rPr lang="es-ES_tradnl" altLang="es-PE" sz="2400" baseline="-25000" dirty="0">
                <a:latin typeface="Times New Roman" panose="02020603050405020304" pitchFamily="18" charset="0"/>
              </a:rPr>
              <a:t>i</a:t>
            </a:r>
            <a:r>
              <a:rPr lang="es-ES_tradnl" altLang="es-PE" sz="2400" dirty="0">
                <a:latin typeface="Times New Roman" panose="02020603050405020304" pitchFamily="18" charset="0"/>
              </a:rPr>
              <a:t> son distintos, aunque no necesariamente lo son los D</a:t>
            </a:r>
            <a:r>
              <a:rPr lang="es-ES_tradnl" altLang="es-PE" sz="2400" baseline="-25000" dirty="0">
                <a:latin typeface="Times New Roman" panose="02020603050405020304" pitchFamily="18" charset="0"/>
              </a:rPr>
              <a:t>i</a:t>
            </a:r>
            <a:r>
              <a:rPr lang="es-ES_tradnl" altLang="es-PE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57">
            <a:extLst>
              <a:ext uri="{FF2B5EF4-FFF2-40B4-BE49-F238E27FC236}">
                <a16:creationId xmlns:a16="http://schemas.microsoft.com/office/drawing/2014/main" id="{850958F7-32B6-452A-89EC-BB98840D7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7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>
            <a:extLst>
              <a:ext uri="{FF2B5EF4-FFF2-40B4-BE49-F238E27FC236}">
                <a16:creationId xmlns:a16="http://schemas.microsoft.com/office/drawing/2014/main" id="{64F932D6-85B8-4B4D-A337-D548EF2631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772400" cy="3962400"/>
          </a:xfrm>
        </p:spPr>
        <p:txBody>
          <a:bodyPr/>
          <a:lstStyle/>
          <a:p>
            <a:pPr algn="just" eaLnBrk="1" hangingPunct="1"/>
            <a:r>
              <a:rPr lang="es-ES_tradnl" altLang="es-PE" sz="2800" dirty="0"/>
              <a:t>Una </a:t>
            </a:r>
            <a:r>
              <a:rPr lang="es-ES_tradnl" altLang="es-PE" sz="2800" i="1" dirty="0">
                <a:solidFill>
                  <a:schemeClr val="hlink"/>
                </a:solidFill>
              </a:rPr>
              <a:t>asociación</a:t>
            </a:r>
            <a:r>
              <a:rPr lang="es-ES_tradnl" altLang="es-PE" sz="2800" dirty="0"/>
              <a:t> basada en el atributo (N, D) es un par ordenado (N, x), donde x </a:t>
            </a:r>
            <a:r>
              <a:rPr lang="es-ES_tradnl" altLang="es-PE" sz="2800" dirty="0">
                <a:sym typeface="Symbol" panose="05050102010706020507" pitchFamily="18" charset="2"/>
              </a:rPr>
              <a:t> D. Luego, u</a:t>
            </a:r>
            <a:r>
              <a:rPr lang="es-ES_tradnl" altLang="es-PE" sz="2800" dirty="0"/>
              <a:t>na tupla es un </a:t>
            </a:r>
            <a:r>
              <a:rPr lang="es-ES_tradnl" altLang="es-PE" sz="2800" i="1" dirty="0"/>
              <a:t>conjunto</a:t>
            </a:r>
            <a:r>
              <a:rPr lang="es-ES_tradnl" altLang="es-PE" sz="2800" dirty="0"/>
              <a:t> de asociaciones (N, x), una por cada atributo del esquema.</a:t>
            </a:r>
          </a:p>
          <a:p>
            <a:pPr algn="just" eaLnBrk="1" hangingPunct="1"/>
            <a:r>
              <a:rPr lang="es-ES_tradnl" altLang="es-PE" sz="2800" dirty="0"/>
              <a:t>Un cuerpo relacional es un </a:t>
            </a:r>
            <a:r>
              <a:rPr lang="es-ES_tradnl" altLang="es-PE" sz="2800" i="1" dirty="0"/>
              <a:t>conjunto</a:t>
            </a:r>
            <a:r>
              <a:rPr lang="es-ES_tradnl" altLang="es-PE" sz="2800" dirty="0"/>
              <a:t> de tuplas</a:t>
            </a:r>
          </a:p>
          <a:p>
            <a:pPr algn="just" eaLnBrk="1" hangingPunct="1"/>
            <a:r>
              <a:rPr lang="es-ES_tradnl" altLang="es-PE" sz="2800" dirty="0"/>
              <a:t>Una base de datos relacional es un </a:t>
            </a:r>
            <a:r>
              <a:rPr lang="es-ES_tradnl" altLang="es-PE" sz="2800" i="1" dirty="0"/>
              <a:t>conjunto</a:t>
            </a:r>
            <a:r>
              <a:rPr lang="es-ES_tradnl" altLang="es-PE" sz="2800" dirty="0"/>
              <a:t> de relaciones</a:t>
            </a:r>
          </a:p>
        </p:txBody>
      </p:sp>
      <p:sp>
        <p:nvSpPr>
          <p:cNvPr id="2" name="Rectangle 57">
            <a:extLst>
              <a:ext uri="{FF2B5EF4-FFF2-40B4-BE49-F238E27FC236}">
                <a16:creationId xmlns:a16="http://schemas.microsoft.com/office/drawing/2014/main" id="{6788E238-93DE-48F2-AF0E-6C898FAB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7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>
            <a:extLst>
              <a:ext uri="{FF2B5EF4-FFF2-40B4-BE49-F238E27FC236}">
                <a16:creationId xmlns:a16="http://schemas.microsoft.com/office/drawing/2014/main" id="{E23A7FAF-994C-4F01-B328-0C1BFCF5F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534" y="2009270"/>
            <a:ext cx="2725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PE" sz="2800" dirty="0"/>
              <a:t>Relación CURSO</a:t>
            </a: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98A60D3D-813B-4A4E-ACEB-01F7708B9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173" y="2578766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s-ES_tradnl" altLang="es-PE" sz="2000" dirty="0"/>
              <a:t> ESQUEMA</a:t>
            </a:r>
          </a:p>
        </p:txBody>
      </p:sp>
      <p:sp>
        <p:nvSpPr>
          <p:cNvPr id="19461" name="AutoShape 6">
            <a:extLst>
              <a:ext uri="{FF2B5EF4-FFF2-40B4-BE49-F238E27FC236}">
                <a16:creationId xmlns:a16="http://schemas.microsoft.com/office/drawing/2014/main" id="{DAB47D53-2AB3-4338-8188-4D15B5478031}"/>
              </a:ext>
            </a:extLst>
          </p:cNvPr>
          <p:cNvSpPr>
            <a:spLocks/>
          </p:cNvSpPr>
          <p:nvPr/>
        </p:nvSpPr>
        <p:spPr bwMode="auto">
          <a:xfrm flipH="1">
            <a:off x="7575884" y="2606675"/>
            <a:ext cx="76200" cy="381000"/>
          </a:xfrm>
          <a:prstGeom prst="leftBrace">
            <a:avLst>
              <a:gd name="adj1" fmla="val 41667"/>
              <a:gd name="adj2" fmla="val 39579"/>
            </a:avLst>
          </a:prstGeom>
          <a:noFill/>
          <a:ln w="381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PE" sz="2400"/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A8D6DE2B-BB41-4E2A-A611-ED68B517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222" y="3461082"/>
            <a:ext cx="363538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PE" sz="2000"/>
              <a:t>C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PE" sz="2000"/>
              <a:t>U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PE" sz="2000"/>
              <a:t>E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PE" sz="2000"/>
              <a:t>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PE" sz="2000"/>
              <a:t>P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PE" sz="2000"/>
              <a:t>O</a:t>
            </a:r>
          </a:p>
        </p:txBody>
      </p:sp>
      <p:sp>
        <p:nvSpPr>
          <p:cNvPr id="19463" name="AutoShape 9">
            <a:extLst>
              <a:ext uri="{FF2B5EF4-FFF2-40B4-BE49-F238E27FC236}">
                <a16:creationId xmlns:a16="http://schemas.microsoft.com/office/drawing/2014/main" id="{3BE5061C-CC3E-4DFD-9AAE-176EE84ECA2D}"/>
              </a:ext>
            </a:extLst>
          </p:cNvPr>
          <p:cNvSpPr>
            <a:spLocks/>
          </p:cNvSpPr>
          <p:nvPr/>
        </p:nvSpPr>
        <p:spPr bwMode="auto">
          <a:xfrm flipH="1">
            <a:off x="7467600" y="2999874"/>
            <a:ext cx="457200" cy="3553326"/>
          </a:xfrm>
          <a:prstGeom prst="leftBrace">
            <a:avLst>
              <a:gd name="adj1" fmla="val 70833"/>
              <a:gd name="adj2" fmla="val 50407"/>
            </a:avLst>
          </a:prstGeom>
          <a:noFill/>
          <a:ln w="381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PE" sz="2400"/>
          </a:p>
        </p:txBody>
      </p:sp>
      <p:graphicFrame>
        <p:nvGraphicFramePr>
          <p:cNvPr id="666677" name="Group 53">
            <a:extLst>
              <a:ext uri="{FF2B5EF4-FFF2-40B4-BE49-F238E27FC236}">
                <a16:creationId xmlns:a16="http://schemas.microsoft.com/office/drawing/2014/main" id="{F89E8053-7043-47EE-8467-2E16160B7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85495"/>
              </p:ext>
            </p:extLst>
          </p:nvPr>
        </p:nvGraphicFramePr>
        <p:xfrm>
          <a:off x="978568" y="2606674"/>
          <a:ext cx="6489032" cy="3967165"/>
        </p:xfrm>
        <a:graphic>
          <a:graphicData uri="http://schemas.openxmlformats.org/drawingml/2006/table">
            <a:tbl>
              <a:tblPr/>
              <a:tblGrid>
                <a:gridCol w="129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4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CoCurso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NoCurso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Qthoras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NoGrupo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00012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Diseño de Base de Datos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 de Datos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00034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Bases de Datos OO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 de Datos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00167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Sistemas Operativos Avanzados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Sistemas Operativos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01521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Datawarehousing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 de Datos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005142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Introducción al C++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Lenguajes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5464800-C952-4740-853C-4AFC1D927DFA}"/>
              </a:ext>
            </a:extLst>
          </p:cNvPr>
          <p:cNvSpPr txBox="1"/>
          <p:nvPr/>
        </p:nvSpPr>
        <p:spPr>
          <a:xfrm>
            <a:off x="1748589" y="1171074"/>
            <a:ext cx="5133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Relaciones</a:t>
            </a:r>
            <a:endParaRPr lang="es-419" sz="4000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D69F4EFB-75D6-4604-BDA8-3FCC7EE0C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7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759585C7-77B8-4666-B515-6C97C364F1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95138"/>
            <a:ext cx="8686800" cy="5253787"/>
          </a:xfr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Relaciones</a:t>
            </a:r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algn="just" eaLnBrk="1" hangingPunct="1">
              <a:buFont typeface="Wingdings" panose="05000000000000000000" pitchFamily="2" charset="2"/>
              <a:buNone/>
              <a:tabLst>
                <a:tab pos="5715000" algn="l"/>
              </a:tabLst>
            </a:pPr>
            <a:endParaRPr lang="es-ES_tradnl" altLang="es-PE" sz="2400" dirty="0"/>
          </a:p>
          <a:p>
            <a:pPr algn="just" eaLnBrk="1" hangingPunct="1"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400" dirty="0"/>
              <a:t>D</a:t>
            </a:r>
            <a:r>
              <a:rPr lang="es-ES_tradnl" altLang="es-PE" sz="2400" baseline="-25000" dirty="0"/>
              <a:t>1</a:t>
            </a:r>
            <a:r>
              <a:rPr lang="es-ES_tradnl" altLang="es-PE" sz="2400" dirty="0"/>
              <a:t> el conjunto de los nombres de códigos de curso</a:t>
            </a:r>
          </a:p>
          <a:p>
            <a:pPr algn="just" eaLnBrk="1" hangingPunct="1"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400" dirty="0"/>
              <a:t>D</a:t>
            </a:r>
            <a:r>
              <a:rPr lang="es-ES_tradnl" altLang="es-PE" sz="2400" baseline="-25000" dirty="0"/>
              <a:t>2</a:t>
            </a:r>
            <a:r>
              <a:rPr lang="es-ES_tradnl" altLang="es-PE" sz="2400" dirty="0"/>
              <a:t> el conjunto de los nombres de curso</a:t>
            </a:r>
          </a:p>
          <a:p>
            <a:pPr algn="just" eaLnBrk="1" hangingPunct="1"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400" dirty="0"/>
              <a:t>D</a:t>
            </a:r>
            <a:r>
              <a:rPr lang="es-ES_tradnl" altLang="es-PE" sz="2400" baseline="-25000" dirty="0"/>
              <a:t>3</a:t>
            </a:r>
            <a:r>
              <a:rPr lang="es-ES_tradnl" altLang="es-PE" sz="2400" dirty="0"/>
              <a:t> el conjunto de los números naturales </a:t>
            </a:r>
          </a:p>
          <a:p>
            <a:pPr algn="just" eaLnBrk="1" hangingPunct="1"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400" dirty="0"/>
              <a:t>D</a:t>
            </a:r>
            <a:r>
              <a:rPr lang="es-ES_tradnl" altLang="es-PE" sz="2400" baseline="-25000" dirty="0"/>
              <a:t>4</a:t>
            </a:r>
            <a:r>
              <a:rPr lang="es-ES_tradnl" altLang="es-PE" sz="2400" dirty="0"/>
              <a:t> el conjunto de los grupos</a:t>
            </a:r>
          </a:p>
          <a:p>
            <a:pPr algn="just" eaLnBrk="1" hangingPunct="1">
              <a:buFont typeface="Wingdings" panose="05000000000000000000" pitchFamily="2" charset="2"/>
              <a:buNone/>
              <a:tabLst>
                <a:tab pos="5715000" algn="l"/>
              </a:tabLst>
            </a:pPr>
            <a:endParaRPr lang="es-ES_tradnl" altLang="es-PE" sz="2400" dirty="0"/>
          </a:p>
          <a:p>
            <a:pPr algn="just" eaLnBrk="1" hangingPunct="1"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400" dirty="0"/>
              <a:t>Cada fila de CURSO consiste de una tupla (v</a:t>
            </a:r>
            <a:r>
              <a:rPr lang="es-ES_tradnl" altLang="es-PE" sz="2400" baseline="-25000" dirty="0"/>
              <a:t>1</a:t>
            </a:r>
            <a:r>
              <a:rPr lang="es-ES_tradnl" altLang="es-PE" sz="2400" dirty="0"/>
              <a:t>, v</a:t>
            </a:r>
            <a:r>
              <a:rPr lang="es-ES_tradnl" altLang="es-PE" sz="2400" baseline="-25000" dirty="0"/>
              <a:t>2</a:t>
            </a:r>
            <a:r>
              <a:rPr lang="es-ES_tradnl" altLang="es-PE" sz="2400" dirty="0"/>
              <a:t>, v</a:t>
            </a:r>
            <a:r>
              <a:rPr lang="es-ES_tradnl" altLang="es-PE" sz="2400" baseline="-25000" dirty="0"/>
              <a:t>3 </a:t>
            </a:r>
            <a:r>
              <a:rPr lang="es-ES_tradnl" altLang="es-PE" sz="2400" dirty="0"/>
              <a:t>, v</a:t>
            </a:r>
            <a:r>
              <a:rPr lang="es-ES_tradnl" altLang="es-PE" sz="2400" baseline="-25000" dirty="0"/>
              <a:t>4</a:t>
            </a:r>
            <a:r>
              <a:rPr lang="es-ES_tradnl" altLang="es-PE" sz="2400" dirty="0"/>
              <a:t>), donde:           v</a:t>
            </a:r>
            <a:r>
              <a:rPr lang="es-ES_tradnl" altLang="es-PE" sz="2400" baseline="-25000" dirty="0"/>
              <a:t>i</a:t>
            </a:r>
            <a:r>
              <a:rPr lang="es-ES_tradnl" altLang="es-PE" sz="2400" dirty="0"/>
              <a:t> está en el dominio D</a:t>
            </a:r>
            <a:r>
              <a:rPr lang="es-ES_tradnl" altLang="es-PE" sz="2400" baseline="-25000" dirty="0"/>
              <a:t>i</a:t>
            </a:r>
          </a:p>
          <a:p>
            <a:pPr algn="just" eaLnBrk="1" hangingPunct="1"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800" b="1" dirty="0">
                <a:sym typeface="Wingdings" panose="05000000000000000000" pitchFamily="2" charset="2"/>
              </a:rPr>
              <a:t></a:t>
            </a:r>
            <a:r>
              <a:rPr lang="es-ES_tradnl" altLang="es-PE" sz="2800" b="1" dirty="0"/>
              <a:t>La tabla CURSO es un subconjunto de </a:t>
            </a:r>
          </a:p>
          <a:p>
            <a:pPr algn="just" eaLnBrk="1" hangingPunct="1"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800" b="1" dirty="0"/>
              <a:t>D</a:t>
            </a:r>
            <a:r>
              <a:rPr lang="es-ES_tradnl" altLang="es-PE" sz="2800" b="1" baseline="-25000" dirty="0"/>
              <a:t>1</a:t>
            </a:r>
            <a:r>
              <a:rPr lang="es-ES_tradnl" altLang="es-PE" sz="2800" b="1" dirty="0"/>
              <a:t> x D</a:t>
            </a:r>
            <a:r>
              <a:rPr lang="es-ES_tradnl" altLang="es-PE" sz="2800" b="1" baseline="-25000" dirty="0"/>
              <a:t>2</a:t>
            </a:r>
            <a:r>
              <a:rPr lang="es-ES_tradnl" altLang="es-PE" sz="2800" b="1" dirty="0"/>
              <a:t> x D</a:t>
            </a:r>
            <a:r>
              <a:rPr lang="es-ES_tradnl" altLang="es-PE" sz="2800" b="1" baseline="-25000" dirty="0"/>
              <a:t>3 </a:t>
            </a:r>
            <a:r>
              <a:rPr lang="es-ES_tradnl" altLang="es-PE" sz="2800" b="1" dirty="0"/>
              <a:t>x D</a:t>
            </a:r>
            <a:r>
              <a:rPr lang="es-ES_tradnl" altLang="es-PE" sz="2800" b="1" baseline="-25000" dirty="0"/>
              <a:t>4</a:t>
            </a:r>
            <a:r>
              <a:rPr lang="es-ES_tradnl" altLang="es-PE" sz="2800" b="1" dirty="0"/>
              <a:t> </a:t>
            </a:r>
          </a:p>
        </p:txBody>
      </p:sp>
      <p:sp>
        <p:nvSpPr>
          <p:cNvPr id="2" name="Rectangle 57">
            <a:extLst>
              <a:ext uri="{FF2B5EF4-FFF2-40B4-BE49-F238E27FC236}">
                <a16:creationId xmlns:a16="http://schemas.microsoft.com/office/drawing/2014/main" id="{53367371-FB77-4EBC-82D2-3F7E28CB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7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341E31CB-2967-4232-AC46-FC624F99CE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81100"/>
            <a:ext cx="8686800" cy="5267826"/>
          </a:xfr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Relaciones</a:t>
            </a:r>
            <a:endParaRPr kumimoji="0" lang="es-419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800" dirty="0"/>
              <a:t>En general: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800" dirty="0"/>
              <a:t>Una tabla de “n” atributos resulta siendo un subconjunto de 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800" dirty="0"/>
              <a:t>D</a:t>
            </a:r>
            <a:r>
              <a:rPr lang="es-ES_tradnl" altLang="es-PE" sz="2800" baseline="-25000" dirty="0"/>
              <a:t>1</a:t>
            </a:r>
            <a:r>
              <a:rPr lang="es-ES_tradnl" altLang="es-PE" sz="2800" dirty="0"/>
              <a:t> x D</a:t>
            </a:r>
            <a:r>
              <a:rPr lang="es-ES_tradnl" altLang="es-PE" sz="2800" baseline="-25000" dirty="0"/>
              <a:t>2</a:t>
            </a:r>
            <a:r>
              <a:rPr lang="es-ES_tradnl" altLang="es-PE" sz="2800" dirty="0"/>
              <a:t> x D</a:t>
            </a:r>
            <a:r>
              <a:rPr lang="es-ES_tradnl" altLang="es-PE" sz="2800" baseline="-25000" dirty="0"/>
              <a:t>3 </a:t>
            </a:r>
            <a:r>
              <a:rPr lang="es-ES_tradnl" altLang="es-PE" sz="2800" dirty="0"/>
              <a:t>....... x D</a:t>
            </a:r>
            <a:r>
              <a:rPr lang="es-ES_tradnl" altLang="es-PE" sz="2800" baseline="-25000" dirty="0"/>
              <a:t>n-1</a:t>
            </a:r>
            <a:r>
              <a:rPr lang="es-ES_tradnl" altLang="es-PE" sz="2800" dirty="0"/>
              <a:t> x </a:t>
            </a:r>
            <a:r>
              <a:rPr lang="es-ES_tradnl" altLang="es-PE" sz="2800" dirty="0" err="1"/>
              <a:t>D</a:t>
            </a:r>
            <a:r>
              <a:rPr lang="es-ES_tradnl" altLang="es-PE" sz="2800" baseline="-25000" dirty="0" err="1"/>
              <a:t>n</a:t>
            </a:r>
            <a:endParaRPr lang="es-ES_tradnl" altLang="es-PE" sz="2800" baseline="-250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715000" algn="l"/>
              </a:tabLst>
            </a:pPr>
            <a:endParaRPr lang="es-ES_tradnl" altLang="es-PE" sz="2800" baseline="-25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800" dirty="0">
                <a:solidFill>
                  <a:schemeClr val="tx2"/>
                </a:solidFill>
              </a:rPr>
              <a:t>Definición matemática de “Relación”:</a:t>
            </a:r>
            <a:endParaRPr lang="es-ES_tradnl" altLang="es-PE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800" i="1" dirty="0"/>
              <a:t>“Subconjunto del producto cartesiano de la lista de dominios”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800" dirty="0">
                <a:sym typeface="Wingdings" panose="05000000000000000000" pitchFamily="2" charset="2"/>
              </a:rPr>
              <a:t>	</a:t>
            </a:r>
            <a:r>
              <a:rPr lang="es-ES_tradnl" altLang="es-PE" sz="2800" dirty="0"/>
              <a:t>                Relación = Tabla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5715000" algn="l"/>
              </a:tabLst>
            </a:pPr>
            <a:r>
              <a:rPr lang="es-ES_tradnl" altLang="es-PE" sz="2800" dirty="0"/>
              <a:t>                         Tupla    = Fila</a:t>
            </a:r>
          </a:p>
        </p:txBody>
      </p:sp>
      <p:sp>
        <p:nvSpPr>
          <p:cNvPr id="2" name="Rectangle 57">
            <a:extLst>
              <a:ext uri="{FF2B5EF4-FFF2-40B4-BE49-F238E27FC236}">
                <a16:creationId xmlns:a16="http://schemas.microsoft.com/office/drawing/2014/main" id="{CE41EDA2-07E3-4BD1-A1DC-8C03865E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7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6032E519-5233-432A-A0E0-0192739AC2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2714" y="114218"/>
            <a:ext cx="8229600" cy="1143000"/>
          </a:xfrm>
        </p:spPr>
        <p:txBody>
          <a:bodyPr/>
          <a:lstStyle/>
          <a:p>
            <a:pPr eaLnBrk="1" hangingPunct="1"/>
            <a:r>
              <a:rPr lang="es-ES_tradnl" altLang="es-PE" dirty="0"/>
              <a:t>Propiedades de las Relaciones</a:t>
            </a:r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424F3B3-45B2-4FB4-ACE3-69639F5214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5592" y="1724528"/>
            <a:ext cx="81534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_tradnl" altLang="es-PE" sz="2800" i="1" u="sng" dirty="0">
                <a:latin typeface="Times New Roman" panose="02020603050405020304" pitchFamily="18" charset="0"/>
              </a:rPr>
              <a:t>No existen tuplas repetidas</a:t>
            </a:r>
            <a:r>
              <a:rPr lang="es-ES_tradnl" altLang="es-PE" sz="2800" dirty="0">
                <a:latin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Char char=" "/>
            </a:pPr>
            <a:r>
              <a:rPr lang="es-ES_tradnl" altLang="es-PE" sz="2800" dirty="0">
                <a:latin typeface="Times New Roman" panose="02020603050405020304" pitchFamily="18" charset="0"/>
              </a:rPr>
              <a:t>Cada relación es un conjunto matemático; por ende, no tiene elementos repetidos.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PE" sz="2800" dirty="0">
                <a:latin typeface="Times New Roman" panose="02020603050405020304" pitchFamily="18" charset="0"/>
              </a:rPr>
              <a:t>Las tuplas </a:t>
            </a:r>
            <a:r>
              <a:rPr lang="es-ES_tradnl" altLang="es-PE" sz="2800" i="1" u="sng" dirty="0">
                <a:latin typeface="Times New Roman" panose="02020603050405020304" pitchFamily="18" charset="0"/>
              </a:rPr>
              <a:t>no</a:t>
            </a:r>
            <a:r>
              <a:rPr lang="es-ES_tradnl" altLang="es-PE" sz="2800" dirty="0">
                <a:latin typeface="Times New Roman" panose="02020603050405020304" pitchFamily="18" charset="0"/>
              </a:rPr>
              <a:t> están ordenadas (de arriba a abajo).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PE" sz="2800" dirty="0">
                <a:latin typeface="Times New Roman" panose="02020603050405020304" pitchFamily="18" charset="0"/>
              </a:rPr>
              <a:t>Los atributos </a:t>
            </a:r>
            <a:r>
              <a:rPr lang="es-ES_tradnl" altLang="es-PE" sz="2800" i="1" u="sng" dirty="0">
                <a:latin typeface="Times New Roman" panose="02020603050405020304" pitchFamily="18" charset="0"/>
              </a:rPr>
              <a:t>no</a:t>
            </a:r>
            <a:r>
              <a:rPr lang="es-ES_tradnl" altLang="es-PE" sz="2800" dirty="0">
                <a:latin typeface="Times New Roman" panose="02020603050405020304" pitchFamily="18" charset="0"/>
              </a:rPr>
              <a:t> están ordenados (de izquierda a derecha).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PE" sz="2800" dirty="0">
                <a:latin typeface="Times New Roman" panose="02020603050405020304" pitchFamily="18" charset="0"/>
              </a:rPr>
              <a:t>Todos los valores de los atributos son </a:t>
            </a:r>
            <a:r>
              <a:rPr lang="es-ES_tradnl" altLang="es-PE" sz="2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atómicos</a:t>
            </a:r>
            <a:r>
              <a:rPr lang="es-ES_tradnl" altLang="es-PE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es-ES_tradnl" altLang="es-PE" sz="2800" dirty="0">
                <a:latin typeface="Times New Roman" panose="02020603050405020304" pitchFamily="18" charset="0"/>
              </a:rPr>
              <a:t>Es decir, cada tupla contiene exactamente un valor para cada atributo.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8ADD34D-C790-452C-A672-124338E329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5639" y="2590800"/>
            <a:ext cx="7772400" cy="1524000"/>
          </a:xfrm>
        </p:spPr>
        <p:txBody>
          <a:bodyPr/>
          <a:lstStyle/>
          <a:p>
            <a:pPr algn="ctr" eaLnBrk="1" hangingPunct="1"/>
            <a:r>
              <a:rPr lang="es-ES_tradnl" altLang="es-PE" sz="6000" dirty="0"/>
              <a:t>Restricciones de Integridad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547416A-38A8-483C-9E56-502B2A3604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8721"/>
            <a:ext cx="7772400" cy="1143000"/>
          </a:xfrm>
        </p:spPr>
        <p:txBody>
          <a:bodyPr/>
          <a:lstStyle/>
          <a:p>
            <a:pPr eaLnBrk="1" hangingPunct="1"/>
            <a:r>
              <a:rPr lang="es-ES_tradnl" altLang="es-PE" dirty="0"/>
              <a:t>Restricciones de Integridad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FD3D6AE-02A8-4D7B-9E10-C1DD1005AB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5898" y="1909997"/>
            <a:ext cx="7543800" cy="373380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s-ES_tradnl" altLang="es-PE" sz="2800" dirty="0"/>
              <a:t>El propósito de las reglas de integridad, llamadas también “</a:t>
            </a:r>
            <a:r>
              <a:rPr lang="es-ES_tradnl" altLang="es-PE" sz="2800" b="1" i="1" dirty="0" err="1"/>
              <a:t>constraints</a:t>
            </a:r>
            <a:r>
              <a:rPr lang="es-ES_tradnl" altLang="es-PE" sz="2800" dirty="0"/>
              <a:t>”, es informar al DBMS de ciertas restricciones en el mundo real que la base de datos debe incorporar.</a:t>
            </a:r>
          </a:p>
          <a:p>
            <a:pPr algn="just" eaLnBrk="1" hangingPunct="1">
              <a:spcBef>
                <a:spcPts val="1200"/>
              </a:spcBef>
            </a:pPr>
            <a:r>
              <a:rPr lang="es-ES_tradnl" altLang="es-PE" sz="2800" dirty="0"/>
              <a:t>La mayor parte de las reglas de integridad de datos son específicas, en cuanto a que se aplican a una base de datos en particular </a:t>
            </a:r>
            <a:r>
              <a:rPr lang="es-ES_tradnl" altLang="es-PE" sz="2800" dirty="0">
                <a:solidFill>
                  <a:schemeClr val="tx2"/>
                </a:solidFill>
              </a:rPr>
              <a:t>(reglas de negocio).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270DCA-AF12-4149-B002-F021692DCA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6092"/>
            <a:ext cx="8229600" cy="1143000"/>
          </a:xfrm>
        </p:spPr>
        <p:txBody>
          <a:bodyPr/>
          <a:lstStyle/>
          <a:p>
            <a:pPr eaLnBrk="1" hangingPunct="1"/>
            <a:r>
              <a:rPr lang="es-ES_tradnl" altLang="es-PE" dirty="0"/>
              <a:t>El Modelo Relacional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CCE150-9E71-4E26-BBF9-FF928E33BA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54114" y="2057400"/>
            <a:ext cx="6947150" cy="4179888"/>
          </a:xfrm>
        </p:spPr>
        <p:txBody>
          <a:bodyPr/>
          <a:lstStyle/>
          <a:p>
            <a:pPr eaLnBrk="1" hangingPunct="1"/>
            <a:r>
              <a:rPr lang="es-ES_tradnl" altLang="es-PE" dirty="0"/>
              <a:t>¿ Qué es ?</a:t>
            </a:r>
          </a:p>
          <a:p>
            <a:pPr eaLnBrk="1" hangingPunct="1"/>
            <a:r>
              <a:rPr lang="es-ES_tradnl" altLang="es-PE" dirty="0"/>
              <a:t>Estructura Relacional</a:t>
            </a:r>
          </a:p>
          <a:p>
            <a:pPr eaLnBrk="1" hangingPunct="1"/>
            <a:r>
              <a:rPr lang="es-ES_tradnl" altLang="es-PE" dirty="0"/>
              <a:t>Tipos de Relaciones</a:t>
            </a:r>
          </a:p>
          <a:p>
            <a:pPr eaLnBrk="1" hangingPunct="1"/>
            <a:r>
              <a:rPr lang="es-ES_tradnl" altLang="es-PE" dirty="0"/>
              <a:t>Restricciones de Integridad</a:t>
            </a:r>
          </a:p>
        </p:txBody>
      </p:sp>
    </p:spTree>
    <p:extLst>
      <p:ext uri="{BB962C8B-B14F-4D97-AF65-F5344CB8AC3E}">
        <p14:creationId xmlns:p14="http://schemas.microsoft.com/office/powerpoint/2010/main" val="209242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71A12C63-D54E-4802-904D-0C5E597F3C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7302" y="1399676"/>
            <a:ext cx="8305800" cy="4832092"/>
          </a:xfrm>
          <a:noFill/>
        </p:spPr>
        <p:txBody>
          <a:bodyPr>
            <a:sp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PE" sz="2800" dirty="0"/>
              <a:t>Aseguran que</a:t>
            </a:r>
            <a:r>
              <a:rPr lang="es-ES_tradnl" altLang="es-PE" sz="2800" dirty="0">
                <a:solidFill>
                  <a:schemeClr val="tx2"/>
                </a:solidFill>
              </a:rPr>
              <a:t> </a:t>
            </a:r>
            <a:r>
              <a:rPr lang="es-ES_tradnl" altLang="es-PE" sz="2800" dirty="0"/>
              <a:t>las modificaciones realizadas no originen pérdida de consistencia de los datos</a:t>
            </a:r>
          </a:p>
          <a:p>
            <a:pPr algn="just" eaLnBrk="1" hangingPunct="1"/>
            <a:r>
              <a:rPr lang="es-ES_tradnl" altLang="es-PE" sz="2800" dirty="0">
                <a:solidFill>
                  <a:schemeClr val="tx2"/>
                </a:solidFill>
              </a:rPr>
              <a:t>Restricciones de Dominio:</a:t>
            </a:r>
            <a:r>
              <a:rPr lang="es-ES_tradnl" altLang="es-PE" sz="2800" dirty="0"/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PE" sz="2800" dirty="0"/>
              <a:t>    Especifican el conjunto de valores que se puede asociar a un atributo.</a:t>
            </a:r>
          </a:p>
          <a:p>
            <a:pPr algn="just" eaLnBrk="1" hangingPunct="1"/>
            <a:r>
              <a:rPr lang="es-ES_tradnl" altLang="es-PE" sz="2800" dirty="0">
                <a:solidFill>
                  <a:schemeClr val="tx2"/>
                </a:solidFill>
              </a:rPr>
              <a:t>Restricciones de Clave Primaria</a:t>
            </a:r>
          </a:p>
          <a:p>
            <a:pPr marL="449263" lvl="1" indent="7938"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_tradnl" altLang="es-PE" dirty="0"/>
              <a:t>Todas las tuplas de una </a:t>
            </a:r>
            <a:r>
              <a:rPr lang="es-ES_tradnl" altLang="es-PE" dirty="0" err="1"/>
              <a:t>relaci</a:t>
            </a:r>
            <a:r>
              <a:rPr lang="es-PE" altLang="es-PE" dirty="0" err="1"/>
              <a:t>ón</a:t>
            </a:r>
            <a:r>
              <a:rPr lang="es-PE" altLang="es-PE" dirty="0"/>
              <a:t> son distintas, es decir, debe haber siempre una clave primaria que garantice esta unicidad</a:t>
            </a:r>
            <a:endParaRPr lang="es-ES_tradnl" altLang="es-PE" dirty="0"/>
          </a:p>
          <a:p>
            <a:pPr eaLnBrk="1" hangingPunct="1"/>
            <a:endParaRPr lang="es-ES_tradnl" altLang="es-PE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107FBD-EC45-4084-8183-646B236DE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872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Restricciones de Integridad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F0D01D9C-3A89-494E-ADA7-EB98287EFB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04279"/>
            <a:ext cx="8887326" cy="5372721"/>
          </a:xfrm>
        </p:spPr>
        <p:txBody>
          <a:bodyPr/>
          <a:lstStyle/>
          <a:p>
            <a:pPr eaLnBrk="1" hangingPunct="1"/>
            <a:r>
              <a:rPr lang="es-ES_tradnl" altLang="es-PE" dirty="0">
                <a:solidFill>
                  <a:schemeClr val="tx2"/>
                </a:solidFill>
              </a:rPr>
              <a:t>Restricciones de Clave Primaria</a:t>
            </a:r>
          </a:p>
          <a:p>
            <a:pPr lvl="1" algn="just" eaLnBrk="1" hangingPunct="1"/>
            <a:r>
              <a:rPr lang="es-ES_tradnl" altLang="es-PE" sz="2400" dirty="0"/>
              <a:t>La </a:t>
            </a:r>
            <a:r>
              <a:rPr lang="es-ES_tradnl" altLang="es-PE" sz="2400" i="1" dirty="0">
                <a:solidFill>
                  <a:schemeClr val="tx2"/>
                </a:solidFill>
              </a:rPr>
              <a:t>clave primaria</a:t>
            </a:r>
            <a:r>
              <a:rPr lang="es-ES_tradnl" altLang="es-PE" sz="2400" dirty="0"/>
              <a:t> </a:t>
            </a:r>
            <a:r>
              <a:rPr lang="es-ES_tradnl" altLang="es-PE" sz="2400" dirty="0">
                <a:solidFill>
                  <a:schemeClr val="tx2"/>
                </a:solidFill>
              </a:rPr>
              <a:t>(PK)</a:t>
            </a:r>
            <a:r>
              <a:rPr lang="es-ES_tradnl" altLang="es-PE" sz="2400" dirty="0"/>
              <a:t> es un identificador único para una relación.</a:t>
            </a:r>
          </a:p>
          <a:p>
            <a:pPr lvl="1" algn="just" eaLnBrk="1" hangingPunct="1"/>
            <a:r>
              <a:rPr lang="es-ES_tradnl" altLang="es-PE" sz="2400" dirty="0"/>
              <a:t>La clave primaria puede ser </a:t>
            </a:r>
            <a:r>
              <a:rPr lang="es-ES_tradnl" altLang="es-PE" sz="2400" i="1" dirty="0">
                <a:solidFill>
                  <a:schemeClr val="tx2"/>
                </a:solidFill>
              </a:rPr>
              <a:t>compuesta</a:t>
            </a:r>
            <a:r>
              <a:rPr lang="es-ES_tradnl" altLang="es-PE" sz="2400" dirty="0">
                <a:solidFill>
                  <a:schemeClr val="tx2"/>
                </a:solidFill>
              </a:rPr>
              <a:t> (más de un atributo)</a:t>
            </a:r>
            <a:endParaRPr lang="es-ES_tradnl" altLang="es-PE" sz="2400" dirty="0"/>
          </a:p>
          <a:p>
            <a:pPr lvl="1" algn="just" eaLnBrk="1" hangingPunct="1"/>
            <a:r>
              <a:rPr lang="es-ES_tradnl" altLang="es-PE" sz="2400" dirty="0"/>
              <a:t>Es posible que en una relación haya más de un identificador único o </a:t>
            </a:r>
            <a:r>
              <a:rPr lang="es-ES_tradnl" altLang="es-PE" sz="2400" dirty="0">
                <a:solidFill>
                  <a:schemeClr val="tx2"/>
                </a:solidFill>
              </a:rPr>
              <a:t>“</a:t>
            </a:r>
            <a:r>
              <a:rPr lang="es-ES_tradnl" altLang="es-PE" sz="2400" i="1" dirty="0">
                <a:solidFill>
                  <a:schemeClr val="tx2"/>
                </a:solidFill>
              </a:rPr>
              <a:t>clave candidata</a:t>
            </a:r>
            <a:r>
              <a:rPr lang="es-ES_tradnl" altLang="es-PE" sz="2400" dirty="0">
                <a:solidFill>
                  <a:schemeClr val="tx2"/>
                </a:solidFill>
              </a:rPr>
              <a:t>”:</a:t>
            </a:r>
          </a:p>
          <a:p>
            <a:pPr lvl="2" algn="just" eaLnBrk="1" hangingPunct="1"/>
            <a:r>
              <a:rPr lang="es-ES_tradnl" altLang="es-PE" sz="2000" dirty="0"/>
              <a:t> En estos casos una debe ser escogida como clave primaria y las otras se denominarán claves alternantes únicas.</a:t>
            </a:r>
          </a:p>
          <a:p>
            <a:pPr lvl="1" algn="just" eaLnBrk="1" hangingPunct="1"/>
            <a:r>
              <a:rPr lang="es-ES_tradnl" altLang="es-PE" sz="2400" dirty="0">
                <a:solidFill>
                  <a:schemeClr val="tx2"/>
                </a:solidFill>
              </a:rPr>
              <a:t>Unicidad:</a:t>
            </a:r>
            <a:r>
              <a:rPr lang="es-ES_tradnl" altLang="es-PE" sz="2400" dirty="0"/>
              <a:t> En cualquier momento dado, no existen dos tuplas en cualquier relación R con el mismo valor de K.</a:t>
            </a:r>
          </a:p>
          <a:p>
            <a:pPr lvl="1" algn="just" eaLnBrk="1" hangingPunct="1"/>
            <a:r>
              <a:rPr lang="es-ES_tradnl" altLang="es-PE" sz="2400" dirty="0" err="1">
                <a:solidFill>
                  <a:schemeClr val="tx2"/>
                </a:solidFill>
              </a:rPr>
              <a:t>Minimalidad</a:t>
            </a:r>
            <a:r>
              <a:rPr lang="es-ES_tradnl" altLang="es-PE" sz="2400" dirty="0">
                <a:solidFill>
                  <a:schemeClr val="tx2"/>
                </a:solidFill>
              </a:rPr>
              <a:t> o Irreductibilidad:</a:t>
            </a:r>
            <a:r>
              <a:rPr lang="es-ES_tradnl" altLang="es-PE" sz="2400" dirty="0"/>
              <a:t> Si K es compuesta, no será posible eliminar ningún componente de K, sin destruir la propiedad de unicidad.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1ED6FA-A2E2-43AF-8BA6-64AD6D1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872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Restricciones de Integridad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A4F6A3EE-A2CD-4B65-9B38-C2FBAEBA7A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5220" y="1399676"/>
            <a:ext cx="8293769" cy="3170099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s-ES_tradnl" altLang="es-PE" dirty="0">
                <a:solidFill>
                  <a:schemeClr val="tx2"/>
                </a:solidFill>
              </a:rPr>
              <a:t>Restricciones sobre nulos:</a:t>
            </a:r>
            <a:r>
              <a:rPr lang="es-ES_tradnl" altLang="es-PE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PE" sz="2400" dirty="0"/>
              <a:t>Especifican cuándo un atributo puede no tener un valor asociado por ser desconocido o no aplicable a alguna instancia en particular</a:t>
            </a:r>
            <a:r>
              <a:rPr lang="es-ES_tradnl" altLang="es-PE" sz="2400" dirty="0">
                <a:solidFill>
                  <a:schemeClr val="tx2"/>
                </a:solidFill>
              </a:rPr>
              <a:t> </a:t>
            </a:r>
          </a:p>
          <a:p>
            <a:pPr eaLnBrk="1" hangingPunct="1"/>
            <a:r>
              <a:rPr lang="es-ES_tradnl" altLang="es-PE" dirty="0">
                <a:solidFill>
                  <a:schemeClr val="tx2"/>
                </a:solidFill>
              </a:rPr>
              <a:t>Restricciones de Integridad de entidades:</a:t>
            </a:r>
            <a:r>
              <a:rPr lang="es-ES_tradnl" altLang="es-PE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PE" sz="2400" dirty="0"/>
              <a:t>Ningún componente de la clave primaria de una relación base puede aceptar nulos (un valor desconocido o no aplicable)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C93F57-35E7-4CBE-B127-B3F21996E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872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Restricciones de Integridad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5DFD9657-E0C7-4C50-9C5D-D801CFFBD7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64369"/>
            <a:ext cx="8233611" cy="3022366"/>
          </a:xfr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s-ES_tradnl" altLang="es-PE" sz="2800" dirty="0">
                <a:solidFill>
                  <a:schemeClr val="tx2"/>
                </a:solidFill>
              </a:rPr>
              <a:t>Restricciones de integridad Semántica - Disparadores (</a:t>
            </a:r>
            <a:r>
              <a:rPr lang="es-ES_tradnl" altLang="es-PE" sz="2800" dirty="0" err="1">
                <a:solidFill>
                  <a:schemeClr val="tx2"/>
                </a:solidFill>
              </a:rPr>
              <a:t>triggers</a:t>
            </a:r>
            <a:r>
              <a:rPr lang="es-ES_tradnl" altLang="es-PE" sz="2800" dirty="0">
                <a:solidFill>
                  <a:schemeClr val="tx2"/>
                </a:solidFill>
              </a:rPr>
              <a:t>):</a:t>
            </a:r>
          </a:p>
          <a:p>
            <a:pPr marL="400050" lvl="1" indent="0" algn="just" eaLnBrk="1" hangingPunct="1">
              <a:buNone/>
            </a:pPr>
            <a:r>
              <a:rPr lang="es-ES_tradnl" altLang="es-PE" sz="2400" dirty="0"/>
              <a:t>Son órdenes que el sistema ejecuta de manera automática como efecto secundario de la modificación de la base de datos. Su diseño debe cumplir dos requisitos:</a:t>
            </a:r>
          </a:p>
          <a:p>
            <a:pPr lvl="1" algn="just" eaLnBrk="1" hangingPunct="1"/>
            <a:r>
              <a:rPr lang="es-ES_tradnl" altLang="es-PE" sz="2400" dirty="0"/>
              <a:t>Especificar las condiciones de ejecución.</a:t>
            </a:r>
          </a:p>
          <a:p>
            <a:pPr lvl="1" algn="just" eaLnBrk="1" hangingPunct="1"/>
            <a:r>
              <a:rPr lang="es-ES_tradnl" altLang="es-PE" sz="2400" dirty="0"/>
              <a:t>Especificar las acciones a realizar.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5BC509-36D5-4541-BDDC-078551176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872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Restricciones de Integridad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ED8B7962-D31C-40D3-A734-14AFDF8EAA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65275"/>
            <a:ext cx="8382000" cy="3727450"/>
          </a:xfrm>
          <a:noFill/>
        </p:spPr>
        <p:txBody>
          <a:bodyPr>
            <a:sp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PE" sz="2400" dirty="0">
                <a:solidFill>
                  <a:schemeClr val="tx2"/>
                </a:solidFill>
              </a:rPr>
              <a:t>Ejemplo:</a:t>
            </a:r>
          </a:p>
          <a:p>
            <a:pPr algn="just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s-ES_tradnl" altLang="es-PE" sz="2400" dirty="0"/>
              <a:t>“Los sobregiros en las cuentas corrientes se tratan dejando en cero el saldo de la cuenta y creando un préstamo por el importe sobregirado”</a:t>
            </a:r>
          </a:p>
          <a:p>
            <a:pPr algn="just" eaLnBrk="1" hangingPunct="1"/>
            <a:r>
              <a:rPr lang="es-ES_tradnl" altLang="es-PE" sz="2400" dirty="0"/>
              <a:t>Condición: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s-ES_tradnl" altLang="es-PE" sz="2400" dirty="0"/>
              <a:t>Actualización de la relación </a:t>
            </a:r>
            <a:r>
              <a:rPr lang="es-ES_tradnl" altLang="es-PE" sz="2400" i="1" dirty="0"/>
              <a:t>CUENTA</a:t>
            </a:r>
            <a:r>
              <a:rPr lang="es-ES_tradnl" altLang="es-PE" sz="2400" dirty="0"/>
              <a:t> que da un valor negativo en el atributo </a:t>
            </a:r>
            <a:r>
              <a:rPr lang="es-ES_tradnl" altLang="es-PE" sz="2400" i="1" dirty="0"/>
              <a:t>saldo</a:t>
            </a:r>
          </a:p>
          <a:p>
            <a:pPr algn="just" eaLnBrk="1" hangingPunct="1"/>
            <a:r>
              <a:rPr lang="es-ES_tradnl" altLang="es-PE" sz="2400" dirty="0"/>
              <a:t>Acciones: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s-ES_tradnl" altLang="es-PE" sz="2400" dirty="0"/>
              <a:t>Insertar una nueva tupla en la relación </a:t>
            </a:r>
            <a:r>
              <a:rPr lang="es-ES_tradnl" altLang="es-PE" sz="2400" i="1" dirty="0"/>
              <a:t>PRESTAMO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s-ES_tradnl" altLang="es-PE" sz="2400" dirty="0"/>
              <a:t>Cambiar el valor de </a:t>
            </a:r>
            <a:r>
              <a:rPr lang="es-ES_tradnl" altLang="es-PE" sz="2400" i="1" dirty="0"/>
              <a:t>saldo</a:t>
            </a:r>
            <a:r>
              <a:rPr lang="es-ES_tradnl" altLang="es-PE" sz="2400" dirty="0"/>
              <a:t> a cero en la relación </a:t>
            </a:r>
            <a:r>
              <a:rPr lang="es-ES_tradnl" altLang="es-PE" sz="2400" i="1" dirty="0"/>
              <a:t>CUENTA</a:t>
            </a:r>
            <a:endParaRPr lang="es-ES_tradnl" altLang="es-PE" sz="24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2D045C-F2C0-4CFE-B3C2-05E1B7DD7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872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Restricciones de Integridad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A8F8E832-5F11-4076-ACDF-D6B55DBA41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489075"/>
            <a:ext cx="8305800" cy="4154984"/>
          </a:xfrm>
          <a:noFill/>
        </p:spPr>
        <p:txBody>
          <a:bodyPr>
            <a:spAutoFit/>
          </a:bodyPr>
          <a:lstStyle/>
          <a:p>
            <a:pPr algn="just" eaLnBrk="1" hangingPunct="1"/>
            <a:r>
              <a:rPr lang="es-ES_tradnl" altLang="es-PE" sz="2800" dirty="0">
                <a:solidFill>
                  <a:schemeClr val="tx2"/>
                </a:solidFill>
              </a:rPr>
              <a:t>Restricciones de integridad Semántica –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s-ES_tradnl" altLang="es-PE" dirty="0">
                <a:solidFill>
                  <a:schemeClr val="tx2"/>
                </a:solidFill>
              </a:rPr>
              <a:t>Asertos (afirmaciones):</a:t>
            </a:r>
          </a:p>
          <a:p>
            <a:pPr marL="400050" lvl="1" indent="0" algn="just" eaLnBrk="1" hangingPunct="1">
              <a:buNone/>
            </a:pPr>
            <a:r>
              <a:rPr lang="es-ES_tradnl" altLang="es-PE" sz="2400" dirty="0"/>
              <a:t>Son expresiones declarativas que expresan predicados que deben ser verdaderos. Es decir, condiciones que siempre se deben cumplir en la BD y cuya verificación puede comprender varias relaciones.</a:t>
            </a:r>
          </a:p>
          <a:p>
            <a:pPr algn="just" eaLnBrk="1" hangingPunct="1"/>
            <a:r>
              <a:rPr lang="es-ES_tradnl" altLang="es-PE" sz="2400" dirty="0"/>
              <a:t>Ejemplo:</a:t>
            </a:r>
          </a:p>
          <a:p>
            <a:pPr marL="400050" lvl="1" indent="0" algn="just" eaLnBrk="1" hangingPunct="1">
              <a:buNone/>
            </a:pPr>
            <a:r>
              <a:rPr lang="es-ES_tradnl" altLang="es-PE" sz="2000" dirty="0"/>
              <a:t>“La suma de los importes de los préstamos de un banco debe ser menor a la suma de los saldos de las cuentas”.</a:t>
            </a:r>
          </a:p>
          <a:p>
            <a:pPr eaLnBrk="1" hangingPunct="1">
              <a:buFont typeface="Monotype Sorts" pitchFamily="2" charset="2"/>
              <a:buChar char=" "/>
            </a:pPr>
            <a:endParaRPr lang="es-ES_tradnl" altLang="es-PE" sz="24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DEE5D5-1162-47F3-AD90-198CB635B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872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Restricciones de Integridad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9">
            <a:extLst>
              <a:ext uri="{FF2B5EF4-FFF2-40B4-BE49-F238E27FC236}">
                <a16:creationId xmlns:a16="http://schemas.microsoft.com/office/drawing/2014/main" id="{CEAFD26B-73C9-4475-A777-4FAFBB5F91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092" y="1319465"/>
            <a:ext cx="8001000" cy="3781924"/>
          </a:xfrm>
          <a:noFill/>
        </p:spPr>
        <p:txBody>
          <a:bodyPr/>
          <a:lstStyle/>
          <a:p>
            <a:pPr algn="just" eaLnBrk="1" hangingPunct="1"/>
            <a:r>
              <a:rPr lang="es-ES_tradnl" altLang="es-PE" dirty="0">
                <a:solidFill>
                  <a:schemeClr val="tx2"/>
                </a:solidFill>
              </a:rPr>
              <a:t>Restricciones de Integridad Referencial:</a:t>
            </a:r>
            <a:r>
              <a:rPr lang="es-ES_tradnl" altLang="es-PE" dirty="0"/>
              <a:t> </a:t>
            </a:r>
          </a:p>
          <a:p>
            <a:pPr marL="457200" lvl="1" indent="0" algn="ctr" eaLnBrk="1" hangingPunct="1">
              <a:buNone/>
            </a:pPr>
            <a:r>
              <a:rPr lang="es-ES_tradnl" altLang="es-PE" dirty="0"/>
              <a:t>Definición previa: Clave Foránea</a:t>
            </a:r>
          </a:p>
          <a:p>
            <a:pPr lvl="1" algn="just" eaLnBrk="1" hangingPunct="1"/>
            <a:endParaRPr lang="es-ES_tradnl" altLang="es-PE" sz="1000" dirty="0"/>
          </a:p>
          <a:p>
            <a:pPr lvl="1" algn="just" eaLnBrk="1" hangingPunct="1"/>
            <a:r>
              <a:rPr lang="es-ES_tradnl" altLang="es-PE" sz="2400" dirty="0"/>
              <a:t>Una </a:t>
            </a:r>
            <a:r>
              <a:rPr lang="es-ES_tradnl" altLang="es-PE" sz="2400" b="1" dirty="0">
                <a:solidFill>
                  <a:schemeClr val="folHlink"/>
                </a:solidFill>
              </a:rPr>
              <a:t>clave foránea</a:t>
            </a:r>
            <a:r>
              <a:rPr lang="es-ES_tradnl" altLang="es-PE" sz="2400" dirty="0"/>
              <a:t> o ajena es un atributo o conjunto de atributos (clave foránea compuesta) de una relación R2, cuyos valores deben concordar con los de la clave primaria* de alguna relación R1 (donde: R1 y R2  no necesariamente son distintos).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8E231F-A7D9-4FD1-B7B3-AD0BB8492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872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Restricciones de Integridad</a:t>
            </a:r>
            <a:endParaRPr lang="es-ES_tradnl" altLang="es-PE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87D8030-9A0F-4C25-83F0-B8D875ACF4CA}"/>
              </a:ext>
            </a:extLst>
          </p:cNvPr>
          <p:cNvGrpSpPr/>
          <p:nvPr/>
        </p:nvGrpSpPr>
        <p:grpSpPr>
          <a:xfrm>
            <a:off x="95529" y="4721696"/>
            <a:ext cx="3505200" cy="1002345"/>
            <a:chOff x="1849073" y="4860758"/>
            <a:chExt cx="5445854" cy="164281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EBF7482-53E8-4293-A86E-3042FEE9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9073" y="4860758"/>
              <a:ext cx="5445854" cy="1642811"/>
            </a:xfrm>
            <a:prstGeom prst="rect">
              <a:avLst/>
            </a:prstGeom>
          </p:spPr>
        </p:pic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01C2A1CD-31D0-4DFA-8DBE-CF7964EDBA2E}"/>
                </a:ext>
              </a:extLst>
            </p:cNvPr>
            <p:cNvSpPr/>
            <p:nvPr/>
          </p:nvSpPr>
          <p:spPr>
            <a:xfrm>
              <a:off x="5005137" y="5823285"/>
              <a:ext cx="1780674" cy="433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1AD59C1-62A5-4C17-A434-C81150C6A5FC}"/>
                </a:ext>
              </a:extLst>
            </p:cNvPr>
            <p:cNvSpPr/>
            <p:nvPr/>
          </p:nvSpPr>
          <p:spPr>
            <a:xfrm>
              <a:off x="1849073" y="5293895"/>
              <a:ext cx="1780674" cy="433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5BB5A309-5D19-45FB-A94B-37939E813E6B}"/>
                </a:ext>
              </a:extLst>
            </p:cNvPr>
            <p:cNvCxnSpPr>
              <a:cxnSpLocks/>
              <a:stCxn id="7" idx="6"/>
              <a:endCxn id="5" idx="2"/>
            </p:cNvCxnSpPr>
            <p:nvPr/>
          </p:nvCxnSpPr>
          <p:spPr>
            <a:xfrm>
              <a:off x="3629747" y="5510463"/>
              <a:ext cx="1375390" cy="52939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3FF13EC-E940-469E-9549-77DE3E704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05788"/>
              </p:ext>
            </p:extLst>
          </p:nvPr>
        </p:nvGraphicFramePr>
        <p:xfrm>
          <a:off x="3662667" y="4771541"/>
          <a:ext cx="2235200" cy="952500"/>
        </p:xfrm>
        <a:graphic>
          <a:graphicData uri="http://schemas.openxmlformats.org/drawingml/2006/table">
            <a:tbl>
              <a:tblPr/>
              <a:tblGrid>
                <a:gridCol w="764171">
                  <a:extLst>
                    <a:ext uri="{9D8B030D-6E8A-4147-A177-3AD203B41FA5}">
                      <a16:colId xmlns:a16="http://schemas.microsoft.com/office/drawing/2014/main" val="3281983018"/>
                    </a:ext>
                  </a:extLst>
                </a:gridCol>
                <a:gridCol w="1471029">
                  <a:extLst>
                    <a:ext uri="{9D8B030D-6E8A-4147-A177-3AD203B41FA5}">
                      <a16:colId xmlns:a16="http://schemas.microsoft.com/office/drawing/2014/main" val="346028946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419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44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CoLibro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NoTituloLibro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94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MVL020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ciudad y los Perros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05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GGM030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Cien Años de Soledad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557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IAL225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 Luna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97775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ECE6926-85FF-47F0-881E-DC9B9DC71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51383"/>
              </p:ext>
            </p:extLst>
          </p:nvPr>
        </p:nvGraphicFramePr>
        <p:xfrm>
          <a:off x="6277201" y="5316575"/>
          <a:ext cx="2540000" cy="1143000"/>
        </p:xfrm>
        <a:graphic>
          <a:graphicData uri="http://schemas.openxmlformats.org/drawingml/2006/table">
            <a:tbl>
              <a:tblPr/>
              <a:tblGrid>
                <a:gridCol w="837154">
                  <a:extLst>
                    <a:ext uri="{9D8B030D-6E8A-4147-A177-3AD203B41FA5}">
                      <a16:colId xmlns:a16="http://schemas.microsoft.com/office/drawing/2014/main" val="1999165386"/>
                    </a:ext>
                  </a:extLst>
                </a:gridCol>
                <a:gridCol w="827640">
                  <a:extLst>
                    <a:ext uri="{9D8B030D-6E8A-4147-A177-3AD203B41FA5}">
                      <a16:colId xmlns:a16="http://schemas.microsoft.com/office/drawing/2014/main" val="4128281768"/>
                    </a:ext>
                  </a:extLst>
                </a:gridCol>
                <a:gridCol w="875206">
                  <a:extLst>
                    <a:ext uri="{9D8B030D-6E8A-4147-A177-3AD203B41FA5}">
                      <a16:colId xmlns:a16="http://schemas.microsoft.com/office/drawing/2014/main" val="3398406640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419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PRESTAMO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8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CoPrestamo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FePrestamo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CoLibro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580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4009125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20-Feb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MVL020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107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21-Feb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MVL020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304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4009450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IAL225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589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4009901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GGM030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148528"/>
                  </a:ext>
                </a:extLst>
              </a:tr>
            </a:tbl>
          </a:graphicData>
        </a:graphic>
      </p:graphicFrame>
      <p:grpSp>
        <p:nvGrpSpPr>
          <p:cNvPr id="22" name="Grupo 21">
            <a:extLst>
              <a:ext uri="{FF2B5EF4-FFF2-40B4-BE49-F238E27FC236}">
                <a16:creationId xmlns:a16="http://schemas.microsoft.com/office/drawing/2014/main" id="{932C0E8E-4BF9-4A87-ACC9-DD061F23B84B}"/>
              </a:ext>
            </a:extLst>
          </p:cNvPr>
          <p:cNvGrpSpPr/>
          <p:nvPr/>
        </p:nvGrpSpPr>
        <p:grpSpPr>
          <a:xfrm>
            <a:off x="3662667" y="5118107"/>
            <a:ext cx="5039268" cy="820673"/>
            <a:chOff x="3662667" y="5118107"/>
            <a:chExt cx="5039268" cy="820673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2BE8D51-4459-4647-ADB1-AF860B503E6C}"/>
                </a:ext>
              </a:extLst>
            </p:cNvPr>
            <p:cNvSpPr/>
            <p:nvPr/>
          </p:nvSpPr>
          <p:spPr>
            <a:xfrm>
              <a:off x="3662667" y="5118107"/>
              <a:ext cx="696682" cy="32300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8442CF1-060C-44D4-8D8C-77C27CD7B916}"/>
                </a:ext>
              </a:extLst>
            </p:cNvPr>
            <p:cNvSpPr/>
            <p:nvPr/>
          </p:nvSpPr>
          <p:spPr>
            <a:xfrm>
              <a:off x="8005253" y="5615778"/>
              <a:ext cx="696682" cy="32300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D32FB910-8DF2-4B14-AEB5-F0B241D435CA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>
              <a:off x="4359349" y="5279608"/>
              <a:ext cx="3645904" cy="497671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A6A25A1-371B-4ED0-B900-4CF2DC2574CC}"/>
              </a:ext>
            </a:extLst>
          </p:cNvPr>
          <p:cNvSpPr txBox="1"/>
          <p:nvPr/>
        </p:nvSpPr>
        <p:spPr>
          <a:xfrm>
            <a:off x="417092" y="5938780"/>
            <a:ext cx="4860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(*) La concordancia debe ser con una </a:t>
            </a:r>
            <a:r>
              <a:rPr lang="es-MX" b="1" i="1" dirty="0"/>
              <a:t>clave candidata</a:t>
            </a:r>
            <a:r>
              <a:rPr lang="es-MX" i="1" dirty="0"/>
              <a:t>, aunque generalmente se aplica a la PK</a:t>
            </a:r>
            <a:endParaRPr lang="es-419" i="1" dirty="0"/>
          </a:p>
        </p:txBody>
      </p:sp>
    </p:spTree>
    <p:extLst>
      <p:ext uri="{BB962C8B-B14F-4D97-AF65-F5344CB8AC3E}">
        <p14:creationId xmlns:p14="http://schemas.microsoft.com/office/powerpoint/2010/main" val="40035501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7FCF9E26-85DD-4F8B-9057-78B2CFD6CD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3137" y="1124332"/>
            <a:ext cx="8309810" cy="2982447"/>
          </a:xfrm>
          <a:noFill/>
        </p:spPr>
        <p:txBody>
          <a:bodyPr/>
          <a:lstStyle/>
          <a:p>
            <a:pPr algn="just" eaLnBrk="1" hangingPunct="1"/>
            <a:r>
              <a:rPr lang="es-ES_tradnl" altLang="es-PE" sz="2800" dirty="0">
                <a:solidFill>
                  <a:schemeClr val="tx2"/>
                </a:solidFill>
              </a:rPr>
              <a:t>Restricciones de Integridad Referencial:</a:t>
            </a:r>
            <a:r>
              <a:rPr lang="es-ES_tradnl" altLang="es-PE" sz="2800" dirty="0"/>
              <a:t> </a:t>
            </a:r>
          </a:p>
          <a:p>
            <a:pPr lvl="1" algn="just" eaLnBrk="1" hangingPunct="1"/>
            <a:r>
              <a:rPr lang="es-ES_tradnl" altLang="es-PE" sz="2400" dirty="0"/>
              <a:t>El atributo </a:t>
            </a:r>
            <a:r>
              <a:rPr lang="es-ES_tradnl" altLang="es-PE" sz="2400" dirty="0">
                <a:solidFill>
                  <a:schemeClr val="tx2"/>
                </a:solidFill>
              </a:rPr>
              <a:t>FK</a:t>
            </a:r>
            <a:r>
              <a:rPr lang="es-ES_tradnl" altLang="es-PE" sz="2400" dirty="0"/>
              <a:t>  (quizá compuesto) de una relación base R2 es una clave foránea si satisface dos propiedades:</a:t>
            </a:r>
          </a:p>
          <a:p>
            <a:pPr lvl="2" algn="just" eaLnBrk="1" hangingPunct="1"/>
            <a:r>
              <a:rPr lang="es-ES_tradnl" altLang="es-PE" dirty="0"/>
              <a:t>Cada valor de FK es nulo o bien no nulo.</a:t>
            </a:r>
          </a:p>
          <a:p>
            <a:pPr lvl="2" algn="just" eaLnBrk="1" hangingPunct="1"/>
            <a:r>
              <a:rPr lang="es-ES_tradnl" altLang="es-PE" dirty="0"/>
              <a:t>Existe una relación base R1 con clave primaria PK, tal que cada valor no nulo de FK es idéntico al valor de PK en alguna tupla de R1.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94900-7BF1-4BE2-9627-799A8E08E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872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Restricciones de Integridad</a:t>
            </a:r>
            <a:endParaRPr lang="es-ES_tradnl" alt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9C1340-7BD8-4C82-B71A-995F1FCF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54" y="4354310"/>
            <a:ext cx="1933575" cy="150495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9CC0DAD-BE4D-4443-B702-8948C1191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46215"/>
              </p:ext>
            </p:extLst>
          </p:nvPr>
        </p:nvGraphicFramePr>
        <p:xfrm>
          <a:off x="3994480" y="4356356"/>
          <a:ext cx="4387515" cy="1377310"/>
        </p:xfrm>
        <a:graphic>
          <a:graphicData uri="http://schemas.openxmlformats.org/drawingml/2006/table">
            <a:tbl>
              <a:tblPr/>
              <a:tblGrid>
                <a:gridCol w="975003">
                  <a:extLst>
                    <a:ext uri="{9D8B030D-6E8A-4147-A177-3AD203B41FA5}">
                      <a16:colId xmlns:a16="http://schemas.microsoft.com/office/drawing/2014/main" val="1509712055"/>
                    </a:ext>
                  </a:extLst>
                </a:gridCol>
                <a:gridCol w="1632071">
                  <a:extLst>
                    <a:ext uri="{9D8B030D-6E8A-4147-A177-3AD203B41FA5}">
                      <a16:colId xmlns:a16="http://schemas.microsoft.com/office/drawing/2014/main" val="2256181536"/>
                    </a:ext>
                  </a:extLst>
                </a:gridCol>
                <a:gridCol w="847829">
                  <a:extLst>
                    <a:ext uri="{9D8B030D-6E8A-4147-A177-3AD203B41FA5}">
                      <a16:colId xmlns:a16="http://schemas.microsoft.com/office/drawing/2014/main" val="4017518074"/>
                    </a:ext>
                  </a:extLst>
                </a:gridCol>
                <a:gridCol w="932612">
                  <a:extLst>
                    <a:ext uri="{9D8B030D-6E8A-4147-A177-3AD203B41FA5}">
                      <a16:colId xmlns:a16="http://schemas.microsoft.com/office/drawing/2014/main" val="2883836240"/>
                    </a:ext>
                  </a:extLst>
                </a:gridCol>
              </a:tblGrid>
              <a:tr h="27546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419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EMPLEADO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59171"/>
                  </a:ext>
                </a:extLst>
              </a:tr>
              <a:tr h="275462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CoEmpleado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NoEmpleado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NoCargo</a:t>
                      </a:r>
                      <a:endParaRPr lang="es-419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CoJefe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826223"/>
                  </a:ext>
                </a:extLst>
              </a:tr>
              <a:tr h="275462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Juan Perez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Auxiliar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095603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898828"/>
                  </a:ext>
                </a:extLst>
              </a:tr>
              <a:tr h="275462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340548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Pedro Martinez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Apoderado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02933"/>
                  </a:ext>
                </a:extLst>
              </a:tr>
              <a:tr h="275462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095603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María Mendoza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937114"/>
                  </a:ext>
                </a:extLst>
              </a:tr>
            </a:tbl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7CB695BF-D5AE-48F3-8450-52C4C53C1D8F}"/>
              </a:ext>
            </a:extLst>
          </p:cNvPr>
          <p:cNvSpPr/>
          <p:nvPr/>
        </p:nvSpPr>
        <p:spPr>
          <a:xfrm>
            <a:off x="7523748" y="4924926"/>
            <a:ext cx="794079" cy="3208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C1A5D91-A39B-4118-A529-4F02805DFA3D}"/>
              </a:ext>
            </a:extLst>
          </p:cNvPr>
          <p:cNvSpPr/>
          <p:nvPr/>
        </p:nvSpPr>
        <p:spPr>
          <a:xfrm>
            <a:off x="4082712" y="5506334"/>
            <a:ext cx="794079" cy="3208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A07D3197-30D2-43F2-9071-B163D377EDFB}"/>
              </a:ext>
            </a:extLst>
          </p:cNvPr>
          <p:cNvCxnSpPr>
            <a:cxnSpLocks/>
            <a:stCxn id="11" idx="4"/>
            <a:endCxn id="9" idx="4"/>
          </p:cNvCxnSpPr>
          <p:nvPr/>
        </p:nvCxnSpPr>
        <p:spPr>
          <a:xfrm rot="5400000" flipH="1" flipV="1">
            <a:off x="5909566" y="3815954"/>
            <a:ext cx="581408" cy="3441036"/>
          </a:xfrm>
          <a:prstGeom prst="bentConnector3">
            <a:avLst>
              <a:gd name="adj1" fmla="val -39318"/>
            </a:avLst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229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250D1AD9-5576-4B43-99EF-C854ED6A55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1474" y="2057400"/>
            <a:ext cx="7924800" cy="3884140"/>
          </a:xfr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s-ES_tradnl" altLang="es-PE" dirty="0">
                <a:solidFill>
                  <a:schemeClr val="tx2"/>
                </a:solidFill>
              </a:rPr>
              <a:t>Restricción de Integridad Referencial:</a:t>
            </a:r>
            <a:r>
              <a:rPr lang="es-ES_tradnl" altLang="es-PE" sz="2800" dirty="0"/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PE" i="1" dirty="0">
                <a:solidFill>
                  <a:schemeClr val="tx2"/>
                </a:solidFill>
              </a:rPr>
              <a:t>“La base de datos no debe contener valores de clave foránea sin concordancia”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ES_tradnl" altLang="es-PE" i="1" dirty="0">
              <a:solidFill>
                <a:schemeClr val="tx2"/>
              </a:solidFill>
            </a:endParaRPr>
          </a:p>
          <a:p>
            <a:pPr algn="just" eaLnBrk="1" hangingPunct="1">
              <a:buNone/>
            </a:pPr>
            <a:r>
              <a:rPr lang="es-ES_tradnl" altLang="es-PE" sz="2400" dirty="0"/>
              <a:t> Asegura que un valor que aparece en una relación para un conjunto de atributos dado, aparezca también para un conjunto de atributos en otra relación</a:t>
            </a:r>
            <a:endParaRPr lang="es-ES_tradnl" altLang="es-PE" sz="2400" i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s-PE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31CA1C-3AC0-46A9-9C98-A0F7B6C2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3872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Restricciones de Integridad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039BB1B-004F-4E98-8EF6-30C64894FF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4738"/>
            <a:ext cx="8229600" cy="1143000"/>
          </a:xfrm>
        </p:spPr>
        <p:txBody>
          <a:bodyPr/>
          <a:lstStyle/>
          <a:p>
            <a:pPr eaLnBrk="1" hangingPunct="1"/>
            <a:r>
              <a:rPr lang="es-ES_tradnl" altLang="es-PE" dirty="0"/>
              <a:t>Integridad Referencial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06B568-17E5-4A7D-AF24-965161ACB0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4754" y="1636426"/>
            <a:ext cx="8001000" cy="4044184"/>
          </a:xfrm>
          <a:noFill/>
        </p:spPr>
        <p:txBody>
          <a:bodyPr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es-ES_tradnl" altLang="es-P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</a:rPr>
              <a:t>Reglas para Claves Foráneas</a:t>
            </a:r>
            <a:endParaRPr lang="es-ES_tradnl" altLang="es-PE" sz="2000" dirty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ES_tradnl" altLang="es-PE" sz="24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PE" sz="2400" dirty="0"/>
              <a:t>Para cada clave foránea es necesario preguntarse:</a:t>
            </a:r>
          </a:p>
          <a:p>
            <a:pPr algn="just" eaLnBrk="1" hangingPunct="1"/>
            <a:r>
              <a:rPr lang="es-ES_tradnl" altLang="es-PE" sz="2400" dirty="0"/>
              <a:t>¿La </a:t>
            </a:r>
            <a:r>
              <a:rPr lang="es-ES_tradnl" altLang="es-PE" sz="2400" dirty="0">
                <a:solidFill>
                  <a:schemeClr val="tx2"/>
                </a:solidFill>
              </a:rPr>
              <a:t>clave foránea</a:t>
            </a:r>
            <a:r>
              <a:rPr lang="es-ES_tradnl" altLang="es-PE" sz="2400" dirty="0"/>
              <a:t> puede aceptar </a:t>
            </a:r>
            <a:r>
              <a:rPr lang="es-ES_tradnl" altLang="es-PE" sz="2400" dirty="0">
                <a:solidFill>
                  <a:schemeClr val="tx2"/>
                </a:solidFill>
              </a:rPr>
              <a:t>nulos</a:t>
            </a:r>
            <a:r>
              <a:rPr lang="es-ES_tradnl" altLang="es-PE" sz="2400" dirty="0"/>
              <a:t>?</a:t>
            </a:r>
          </a:p>
          <a:p>
            <a:pPr algn="just" eaLnBrk="1" hangingPunct="1"/>
            <a:r>
              <a:rPr lang="es-ES_tradnl" altLang="es-PE" sz="2400" dirty="0"/>
              <a:t>¿Que deberá suceder si hay un intento de </a:t>
            </a:r>
            <a:r>
              <a:rPr lang="es-ES_tradnl" altLang="es-PE" sz="2400" dirty="0">
                <a:solidFill>
                  <a:schemeClr val="tx2"/>
                </a:solidFill>
              </a:rPr>
              <a:t>eliminar (</a:t>
            </a:r>
            <a:r>
              <a:rPr lang="es-ES_tradnl" altLang="es-PE" sz="2400" dirty="0" err="1">
                <a:solidFill>
                  <a:schemeClr val="tx2"/>
                </a:solidFill>
              </a:rPr>
              <a:t>delete</a:t>
            </a:r>
            <a:r>
              <a:rPr lang="es-ES_tradnl" altLang="es-PE" sz="2400" dirty="0">
                <a:solidFill>
                  <a:schemeClr val="tx2"/>
                </a:solidFill>
              </a:rPr>
              <a:t>)</a:t>
            </a:r>
            <a:r>
              <a:rPr lang="es-ES_tradnl" altLang="es-PE" sz="2400" dirty="0"/>
              <a:t> el registro de referencia de una clave foránea?</a:t>
            </a:r>
          </a:p>
          <a:p>
            <a:pPr algn="just" eaLnBrk="1" hangingPunct="1"/>
            <a:r>
              <a:rPr lang="es-ES_tradnl" altLang="es-PE" sz="2400" dirty="0"/>
              <a:t>¿Que deberá suceder si hay un intento de </a:t>
            </a:r>
            <a:r>
              <a:rPr lang="es-ES_tradnl" altLang="es-PE" sz="2400" dirty="0">
                <a:solidFill>
                  <a:schemeClr val="tx2"/>
                </a:solidFill>
              </a:rPr>
              <a:t>modificar (</a:t>
            </a:r>
            <a:r>
              <a:rPr lang="es-ES_tradnl" altLang="es-PE" sz="2400" dirty="0" err="1">
                <a:solidFill>
                  <a:schemeClr val="tx2"/>
                </a:solidFill>
              </a:rPr>
              <a:t>update</a:t>
            </a:r>
            <a:r>
              <a:rPr lang="es-ES_tradnl" altLang="es-PE" sz="2400" dirty="0">
                <a:solidFill>
                  <a:schemeClr val="tx2"/>
                </a:solidFill>
              </a:rPr>
              <a:t>) </a:t>
            </a:r>
            <a:r>
              <a:rPr lang="es-ES_tradnl" altLang="es-PE" sz="2400" dirty="0"/>
              <a:t>la clave foránea?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ES_tradnl" altLang="es-PE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116E632D-5FB1-47AA-ABEC-88E25A5269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22685"/>
            <a:ext cx="7772400" cy="4114800"/>
          </a:xfrm>
        </p:spPr>
        <p:txBody>
          <a:bodyPr/>
          <a:lstStyle/>
          <a:p>
            <a:pPr algn="just" eaLnBrk="1" hangingPunct="1"/>
            <a:r>
              <a:rPr lang="es-ES_tradnl" altLang="es-PE" dirty="0"/>
              <a:t>Es el modelo teórico que constituye los cimientos de los manejadores de base de datos relacionales (RDBMS).</a:t>
            </a:r>
          </a:p>
          <a:p>
            <a:pPr algn="just" eaLnBrk="1" hangingPunct="1"/>
            <a:r>
              <a:rPr lang="es-ES_tradnl" altLang="es-PE" dirty="0"/>
              <a:t>Es el principal modelo de datos empleado para las aplicaciones de procesamiento de datos.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83A65E-6223-4E6F-AAF0-2C8F4D2F4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53" y="217357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¿Qué es?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3169496-F07A-4042-8285-797B533288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7738"/>
            <a:ext cx="7772400" cy="5139127"/>
          </a:xfrm>
        </p:spPr>
        <p:txBody>
          <a:bodyPr/>
          <a:lstStyle/>
          <a:p>
            <a:pPr marL="342900" marR="0" lvl="0" indent="-34290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s-P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</a:rPr>
              <a:t>Reglas para Claves Foráneas</a:t>
            </a:r>
            <a:endParaRPr kumimoji="0" lang="es-ES_tradnl" alt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PE" sz="28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PE" sz="2800" dirty="0"/>
              <a:t>Si la relación R2 tiene una clave foránea </a:t>
            </a:r>
            <a:r>
              <a:rPr lang="es-ES_tradnl" altLang="es-PE" sz="2800" dirty="0">
                <a:solidFill>
                  <a:schemeClr val="tx2"/>
                </a:solidFill>
              </a:rPr>
              <a:t>FK </a:t>
            </a:r>
            <a:r>
              <a:rPr lang="es-ES_tradnl" altLang="es-PE" sz="2800" dirty="0"/>
              <a:t>que lo relaciona con R1: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PE" sz="2800" dirty="0"/>
              <a:t>Insertar: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PE" sz="2400" dirty="0"/>
              <a:t>Si se inserta una tupla en R2, debe asegurarse que </a:t>
            </a:r>
            <a:r>
              <a:rPr lang="es-ES_tradnl" altLang="es-PE" dirty="0">
                <a:latin typeface="Symbol" panose="05050102010706020507" pitchFamily="18" charset="2"/>
              </a:rPr>
              <a:t>$ </a:t>
            </a:r>
            <a:r>
              <a:rPr lang="es-ES_tradnl" altLang="es-PE" sz="2400" dirty="0"/>
              <a:t>una instancia en R1 con el valor correspondiente como PK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PE" sz="2800" dirty="0"/>
              <a:t>Borrar: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PE" sz="2400" dirty="0"/>
              <a:t>Si se borra una tupla en R1, identificar el conjunto de tuplas en relacionadas mediante una FK. Si las hay, se puede rechazar la operación de borrado, o borrarlas en cascada o alterar su valor.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22BC83-3589-4D1C-A551-03DA0E69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47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Integridad Referencial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E4E5B84-A08E-46DE-997E-04F8FA5DA1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81099"/>
            <a:ext cx="7772400" cy="5348037"/>
          </a:xfrm>
        </p:spPr>
        <p:txBody>
          <a:bodyPr/>
          <a:lstStyle/>
          <a:p>
            <a:pPr marL="342900" marR="0" lvl="0" indent="-34290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s-P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</a:rPr>
              <a:t>Reglas para Claves Foráneas</a:t>
            </a:r>
            <a:endParaRPr kumimoji="0" lang="es-ES_tradnl" alt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itchFamily="34" charset="-128"/>
            </a:endParaRPr>
          </a:p>
          <a:p>
            <a:pPr algn="just" eaLnBrk="1" hangingPunct="1"/>
            <a:endParaRPr lang="es-ES_tradnl" altLang="es-PE" dirty="0"/>
          </a:p>
          <a:p>
            <a:pPr algn="just" eaLnBrk="1" hangingPunct="1"/>
            <a:r>
              <a:rPr lang="es-ES_tradnl" altLang="es-PE" dirty="0"/>
              <a:t>Actualizar:</a:t>
            </a:r>
            <a:endParaRPr lang="es-ES_tradnl" altLang="es-PE" sz="2800" dirty="0"/>
          </a:p>
          <a:p>
            <a:pPr lvl="1" algn="just" eaLnBrk="1" hangingPunct="1"/>
            <a:r>
              <a:rPr lang="es-ES_tradnl" altLang="es-PE" dirty="0"/>
              <a:t>Si se modifica una tupla de R2</a:t>
            </a:r>
          </a:p>
          <a:p>
            <a:pPr marL="857250" lvl="2" indent="0" algn="just" eaLnBrk="1" hangingPunct="1">
              <a:buNone/>
            </a:pPr>
            <a:r>
              <a:rPr lang="es-ES_tradnl" altLang="es-PE" dirty="0"/>
              <a:t>Se procede a verificar como en el caso de la inserción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s-ES_tradnl" altLang="es-PE" sz="2000" dirty="0"/>
          </a:p>
          <a:p>
            <a:pPr lvl="1" algn="just" eaLnBrk="1" hangingPunct="1"/>
            <a:r>
              <a:rPr lang="es-ES_tradnl" altLang="es-PE" dirty="0"/>
              <a:t>Si se modifica una tupla en R1</a:t>
            </a:r>
          </a:p>
          <a:p>
            <a:pPr marL="857250" lvl="2" indent="0" algn="just" eaLnBrk="1" hangingPunct="1">
              <a:buNone/>
            </a:pPr>
            <a:r>
              <a:rPr lang="es-ES_tradnl" altLang="es-PE" dirty="0"/>
              <a:t>Se procede a verificar como en el caso del borrado</a:t>
            </a:r>
            <a:endParaRPr lang="es-ES_tradnl" altLang="es-PE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C657B9-89BF-4886-B13C-6E48D82A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47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Integridad Referencial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311584A-7F1A-4563-A70B-3581EC59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s-ES_tradnl" altLang="es-PE" sz="2400">
              <a:latin typeface="Times New Roman" panose="02020603050405020304" pitchFamily="18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8F050AF-8F33-4C09-86F8-97B3942D43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447799"/>
            <a:ext cx="8001000" cy="4567989"/>
          </a:xfrm>
        </p:spPr>
        <p:txBody>
          <a:bodyPr/>
          <a:lstStyle/>
          <a:p>
            <a:pPr marL="342900" marR="0" lvl="0" indent="-34290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s-P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</a:rPr>
              <a:t>Reglas para Claves Foráneas</a:t>
            </a:r>
            <a:endParaRPr kumimoji="0" lang="es-ES_tradnl" alt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itchFamily="34" charset="-128"/>
            </a:endParaRPr>
          </a:p>
          <a:p>
            <a:pPr marL="0" indent="0" algn="just" eaLnBrk="1" hangingPunct="1">
              <a:buNone/>
            </a:pPr>
            <a:r>
              <a:rPr lang="es-ES_tradnl" altLang="es-PE" sz="3600" dirty="0">
                <a:solidFill>
                  <a:schemeClr val="tx2"/>
                </a:solidFill>
              </a:rPr>
              <a:t>REGLAS:</a:t>
            </a:r>
            <a:endParaRPr lang="es-ES_tradnl" altLang="es-PE" dirty="0"/>
          </a:p>
          <a:p>
            <a:pPr algn="just" eaLnBrk="1" hangingPunct="1"/>
            <a:r>
              <a:rPr lang="es-ES_tradnl" altLang="es-PE" sz="2400" i="1" dirty="0"/>
              <a:t>Cascada</a:t>
            </a:r>
            <a:endParaRPr lang="es-ES_tradnl" altLang="es-PE" sz="2400" b="1" i="1" dirty="0"/>
          </a:p>
          <a:p>
            <a:pPr marL="400050" lvl="1" indent="0" algn="just" eaLnBrk="1" hangingPunct="1">
              <a:buNone/>
            </a:pPr>
            <a:r>
              <a:rPr lang="es-ES_tradnl" altLang="es-PE" sz="2400" dirty="0"/>
              <a:t>Si se elimina o modifica una instancia del padre, todas las instancias hijo relacionadas también se eliminarán o modificarán.</a:t>
            </a:r>
          </a:p>
          <a:p>
            <a:pPr algn="just" eaLnBrk="1" hangingPunct="1"/>
            <a:r>
              <a:rPr lang="es-ES_tradnl" altLang="es-PE" sz="2400" i="1" dirty="0"/>
              <a:t>Restricción</a:t>
            </a:r>
            <a:endParaRPr lang="es-ES_tradnl" altLang="es-PE" sz="2400" dirty="0"/>
          </a:p>
          <a:p>
            <a:pPr marL="400050" lvl="1" indent="0" algn="just" eaLnBrk="1" hangingPunct="1">
              <a:buNone/>
            </a:pPr>
            <a:r>
              <a:rPr lang="es-ES_tradnl" altLang="es-PE" sz="2400" dirty="0"/>
              <a:t>No se puede eliminar o modificar una instancia del padre si tiene hijos asociados, o no se puede eliminar o modificar un hijo si existe una instancia relacionada en la entidad padre.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3D13BE-0B7F-4358-AFD4-D02A9B11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47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Integridad Referencial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86F874B-06F5-4382-B2C4-CB223C3F1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s-ES_tradnl" altLang="es-PE" sz="2400">
              <a:latin typeface="Times New Roman" panose="02020603050405020304" pitchFamily="18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99EFE4F-464D-4337-BD6F-6A3556289F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275758"/>
            <a:ext cx="8001000" cy="5125041"/>
          </a:xfrm>
        </p:spPr>
        <p:txBody>
          <a:bodyPr/>
          <a:lstStyle/>
          <a:p>
            <a:pPr marL="342900" marR="0" lvl="0" indent="-34290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s-P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</a:rPr>
              <a:t>Reglas para Claves Foráneas</a:t>
            </a:r>
            <a:endParaRPr kumimoji="0" lang="es-ES_tradnl" alt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itchFamily="34" charset="-128"/>
            </a:endParaRPr>
          </a:p>
          <a:p>
            <a:pPr algn="just" eaLnBrk="1" hangingPunct="1"/>
            <a:r>
              <a:rPr lang="es-ES_tradnl" altLang="es-PE" sz="2400" i="1" dirty="0"/>
              <a:t>Set </a:t>
            </a:r>
            <a:r>
              <a:rPr lang="es-ES_tradnl" altLang="es-PE" sz="2400" i="1" dirty="0" err="1"/>
              <a:t>Null</a:t>
            </a:r>
            <a:endParaRPr lang="es-ES_tradnl" altLang="es-PE" sz="2400" b="1" i="1" dirty="0"/>
          </a:p>
          <a:p>
            <a:pPr marL="400050" lvl="1" indent="0" algn="just" eaLnBrk="1" hangingPunct="1">
              <a:buNone/>
            </a:pPr>
            <a:r>
              <a:rPr lang="es-ES_tradnl" altLang="es-PE" sz="2400" dirty="0"/>
              <a:t>Si se elimina o modifica una instancia del padre, las claves foráneas (FK) en las instancias hijo relacionadas cambian al valor nulo.</a:t>
            </a:r>
          </a:p>
          <a:p>
            <a:pPr algn="just" eaLnBrk="1" hangingPunct="1"/>
            <a:r>
              <a:rPr lang="es-ES_tradnl" altLang="es-PE" sz="2400" i="1" dirty="0"/>
              <a:t>Set Default</a:t>
            </a:r>
            <a:endParaRPr lang="es-ES_tradnl" altLang="es-PE" sz="2400" dirty="0"/>
          </a:p>
          <a:p>
            <a:pPr marL="400050" lvl="1" indent="0" algn="just" eaLnBrk="1" hangingPunct="1">
              <a:buNone/>
            </a:pPr>
            <a:r>
              <a:rPr lang="es-ES_tradnl" altLang="es-PE" sz="2400" dirty="0"/>
              <a:t>Si se elimina o modifica una instancia del padre, las claves foráneas (FK) en las instancias hijo relacionadas cambian al valor por omisión establecido.</a:t>
            </a:r>
          </a:p>
          <a:p>
            <a:pPr algn="just" eaLnBrk="1" hangingPunct="1"/>
            <a:r>
              <a:rPr lang="es-ES_tradnl" altLang="es-PE" sz="2400" i="1" dirty="0"/>
              <a:t>&lt;</a:t>
            </a:r>
            <a:r>
              <a:rPr lang="es-ES_tradnl" altLang="es-PE" sz="2400" i="1" dirty="0" err="1"/>
              <a:t>None</a:t>
            </a:r>
            <a:r>
              <a:rPr lang="es-ES_tradnl" altLang="es-PE" sz="2400" i="1" dirty="0"/>
              <a:t>&gt;</a:t>
            </a:r>
            <a:endParaRPr lang="es-ES_tradnl" altLang="es-PE" sz="2400" b="1" i="1" dirty="0"/>
          </a:p>
          <a:p>
            <a:pPr marL="400050" lvl="1" indent="0" algn="just" eaLnBrk="1" hangingPunct="1">
              <a:buNone/>
            </a:pPr>
            <a:r>
              <a:rPr lang="es-ES_tradnl" altLang="es-PE" sz="2400" dirty="0"/>
              <a:t>No se toma ninguna acción específica.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D8B908-6338-4F25-8134-6361E20E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47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Integridad Referencial</a:t>
            </a:r>
            <a:endParaRPr lang="es-ES_tradnl" altLang="es-PE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>
            <a:extLst>
              <a:ext uri="{FF2B5EF4-FFF2-40B4-BE49-F238E27FC236}">
                <a16:creationId xmlns:a16="http://schemas.microsoft.com/office/drawing/2014/main" id="{73C3379D-8FBB-4C44-AD28-0082585299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1267738"/>
            <a:ext cx="8610600" cy="1844430"/>
          </a:xfrm>
        </p:spPr>
        <p:txBody>
          <a:bodyPr/>
          <a:lstStyle/>
          <a:p>
            <a:pPr marL="342900" marR="0" lvl="0" indent="-34290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ES_tradnl" altLang="es-P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</a:rPr>
              <a:t>Reglas para Claves Foráneas</a:t>
            </a:r>
            <a:endParaRPr kumimoji="0" lang="es-ES_tradnl" alt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itchFamily="34" charset="-128"/>
            </a:endParaRPr>
          </a:p>
          <a:p>
            <a:pPr marL="0" indent="0" eaLnBrk="1" hangingPunct="1">
              <a:buNone/>
            </a:pPr>
            <a:r>
              <a:rPr lang="es-ES_tradnl" altLang="es-PE" sz="2800" dirty="0"/>
              <a:t>Para cada clave foránea en la base de datos es necesario establecer las reglas de integridad referencial:</a:t>
            </a:r>
          </a:p>
          <a:p>
            <a:pPr marL="0" indent="0" eaLnBrk="1" hangingPunct="1">
              <a:buNone/>
            </a:pPr>
            <a:endParaRPr lang="es-ES_tradnl" altLang="es-PE" sz="2800" dirty="0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FFB5689-2BBA-4F05-A468-3B89BCFD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s-ES_tradnl" altLang="es-PE" sz="240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E77B42-5D90-4B5F-A407-D046275A3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47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/>
              <a:t>Integridad Referencial</a:t>
            </a:r>
            <a:endParaRPr lang="es-ES_tradnl" altLang="es-PE"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7AB44929-9FE5-4635-B029-1B34D5EFD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69179"/>
              </p:ext>
            </p:extLst>
          </p:nvPr>
        </p:nvGraphicFramePr>
        <p:xfrm>
          <a:off x="838200" y="3176336"/>
          <a:ext cx="7632032" cy="2748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016">
                  <a:extLst>
                    <a:ext uri="{9D8B030D-6E8A-4147-A177-3AD203B41FA5}">
                      <a16:colId xmlns:a16="http://schemas.microsoft.com/office/drawing/2014/main" val="1610741761"/>
                    </a:ext>
                  </a:extLst>
                </a:gridCol>
                <a:gridCol w="3816016">
                  <a:extLst>
                    <a:ext uri="{9D8B030D-6E8A-4147-A177-3AD203B41FA5}">
                      <a16:colId xmlns:a16="http://schemas.microsoft.com/office/drawing/2014/main" val="725468736"/>
                    </a:ext>
                  </a:extLst>
                </a:gridCol>
              </a:tblGrid>
              <a:tr h="6418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altLang="es-PE" sz="2400" dirty="0"/>
                        <a:t>ON DELETE </a:t>
                      </a:r>
                      <a:r>
                        <a:rPr lang="es-ES_tradnl" altLang="es-PE" sz="2400" i="1" dirty="0"/>
                        <a:t>CASCADE</a:t>
                      </a:r>
                      <a:endParaRPr lang="es-419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ON UPDATE </a:t>
                      </a:r>
                      <a:r>
                        <a:rPr lang="es-MX" sz="2400" i="1" dirty="0"/>
                        <a:t>CASCADE</a:t>
                      </a:r>
                      <a:endParaRPr lang="es-419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34414"/>
                  </a:ext>
                </a:extLst>
              </a:tr>
              <a:tr h="6418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altLang="es-PE" sz="2400" dirty="0"/>
                        <a:t>ON DELETE </a:t>
                      </a:r>
                      <a:r>
                        <a:rPr lang="es-ES_tradnl" altLang="es-PE" sz="2400" i="1" dirty="0"/>
                        <a:t>RESTRICT</a:t>
                      </a:r>
                      <a:endParaRPr lang="es-419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altLang="es-PE" sz="2400" dirty="0"/>
                        <a:t>ON </a:t>
                      </a:r>
                      <a:r>
                        <a:rPr lang="es-MX" sz="2400" dirty="0"/>
                        <a:t>UPDATE</a:t>
                      </a:r>
                      <a:r>
                        <a:rPr lang="es-ES_tradnl" altLang="es-PE" sz="2400" dirty="0"/>
                        <a:t> </a:t>
                      </a:r>
                      <a:r>
                        <a:rPr lang="es-ES_tradnl" altLang="es-PE" sz="2400" i="1" dirty="0"/>
                        <a:t>RESTRICT</a:t>
                      </a:r>
                      <a:endParaRPr lang="es-419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7631"/>
                  </a:ext>
                </a:extLst>
              </a:tr>
              <a:tr h="6418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altLang="es-PE" sz="2400" dirty="0"/>
                        <a:t>ON DELETE </a:t>
                      </a:r>
                      <a:r>
                        <a:rPr lang="es-ES_tradnl" altLang="es-PE" sz="2400" i="1" dirty="0"/>
                        <a:t>SET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altLang="es-PE" sz="2400" dirty="0"/>
                        <a:t>ON </a:t>
                      </a:r>
                      <a:r>
                        <a:rPr lang="es-MX" sz="2400" dirty="0"/>
                        <a:t>UPDATE</a:t>
                      </a:r>
                      <a:r>
                        <a:rPr lang="es-ES_tradnl" altLang="es-PE" sz="2400" dirty="0"/>
                        <a:t> </a:t>
                      </a:r>
                      <a:r>
                        <a:rPr lang="es-ES_tradnl" altLang="es-PE" sz="2400" i="1" dirty="0"/>
                        <a:t>SET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92862"/>
                  </a:ext>
                </a:extLst>
              </a:tr>
              <a:tr h="7786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altLang="es-PE" sz="2400" dirty="0"/>
                        <a:t>ON DELETE </a:t>
                      </a:r>
                      <a:r>
                        <a:rPr lang="es-ES_tradnl" altLang="es-PE" sz="2400" i="1" dirty="0"/>
                        <a:t>SET DEFAULT</a:t>
                      </a:r>
                    </a:p>
                    <a:p>
                      <a:endParaRPr lang="es-419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altLang="es-PE" sz="2400" dirty="0"/>
                        <a:t>ON </a:t>
                      </a:r>
                      <a:r>
                        <a:rPr lang="es-MX" sz="2400" dirty="0"/>
                        <a:t>UPDATE</a:t>
                      </a:r>
                      <a:r>
                        <a:rPr lang="es-ES_tradnl" altLang="es-PE" sz="2400" dirty="0"/>
                        <a:t> </a:t>
                      </a:r>
                      <a:r>
                        <a:rPr lang="es-ES_tradnl" altLang="es-PE" sz="2400" i="1" dirty="0"/>
                        <a:t>SET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7779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27AA7DA-D464-42E0-8EB2-D5DF0586E2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s-PE" altLang="es-PE" dirty="0"/>
              <a:t>RESUMEN</a:t>
            </a:r>
            <a:endParaRPr lang="en-US" altLang="es-PE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FA7ABE4-5305-45E1-A084-1B3FA8E572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9519" y="2017713"/>
            <a:ext cx="7350125" cy="4114800"/>
          </a:xfrm>
        </p:spPr>
        <p:txBody>
          <a:bodyPr/>
          <a:lstStyle/>
          <a:p>
            <a:pPr algn="just" eaLnBrk="1" hangingPunct="1"/>
            <a:r>
              <a:rPr lang="es-PE" altLang="es-PE" sz="2400" i="1" dirty="0"/>
              <a:t>El modelo relacional establece una estructura para las relaciones (tablas), que se basa en el concepto de dominios</a:t>
            </a:r>
          </a:p>
          <a:p>
            <a:pPr algn="just" eaLnBrk="1" hangingPunct="1"/>
            <a:r>
              <a:rPr lang="es-PE" altLang="es-PE" sz="2400" i="1" dirty="0"/>
              <a:t>Existen diferencias marcadas entre la propuesta del modelo relacional y sus implementaciones en los DBMS basados en este modelo</a:t>
            </a:r>
          </a:p>
          <a:p>
            <a:pPr algn="just" eaLnBrk="1" hangingPunct="1"/>
            <a:r>
              <a:rPr lang="es-PE" altLang="es-PE" sz="2400" i="1" dirty="0"/>
              <a:t>El modelo relacional también nos ofrece herramientas para asegurar que la información es correcta en cualquier estado de la base de datos</a:t>
            </a:r>
            <a:endParaRPr lang="en-US" altLang="es-PE" sz="2400" i="1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770C2BC-4D13-47AF-BAFB-62B16724B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87805"/>
            <a:ext cx="7772400" cy="1143000"/>
          </a:xfrm>
        </p:spPr>
        <p:txBody>
          <a:bodyPr/>
          <a:lstStyle/>
          <a:p>
            <a:r>
              <a:rPr lang="es-ES_tradnl" altLang="es-PE" sz="3600" b="1" dirty="0"/>
              <a:t>Referencias</a:t>
            </a:r>
            <a:endParaRPr lang="es-ES_tradnl" altLang="es-PE" b="1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7C5247E-2627-498E-9270-A925A9CC0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5300" y="1925716"/>
            <a:ext cx="8153400" cy="4006850"/>
          </a:xfrm>
        </p:spPr>
        <p:txBody>
          <a:bodyPr>
            <a:spAutoFit/>
          </a:bodyPr>
          <a:lstStyle/>
          <a:p>
            <a:r>
              <a:rPr lang="es-ES_tradnl" altLang="es-PE" sz="2400" dirty="0"/>
              <a:t>Fundamentos de Sistemas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Elmasri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Navathe</a:t>
            </a:r>
            <a:r>
              <a:rPr lang="es-ES_tradnl" altLang="es-PE" sz="2000" dirty="0"/>
              <a:t>. Capítulo 7</a:t>
            </a:r>
          </a:p>
          <a:p>
            <a:r>
              <a:rPr lang="es-ES_tradnl" altLang="es-PE" sz="2400" dirty="0"/>
              <a:t>Procesamiento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Kroenke</a:t>
            </a:r>
            <a:r>
              <a:rPr lang="es-ES_tradnl" altLang="es-PE" sz="2000" dirty="0"/>
              <a:t>. Capítulo 10</a:t>
            </a:r>
          </a:p>
          <a:p>
            <a:r>
              <a:rPr lang="es-ES_tradnl" altLang="es-PE" sz="2400" dirty="0"/>
              <a:t>Fundamentos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Silverschatz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Korth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Sudarshan</a:t>
            </a:r>
            <a:r>
              <a:rPr lang="es-ES_tradnl" altLang="es-PE" sz="2000" dirty="0"/>
              <a:t>. Capítulo 6</a:t>
            </a:r>
          </a:p>
          <a:p>
            <a:r>
              <a:rPr lang="es-ES_tradnl" altLang="es-PE" sz="2400" dirty="0"/>
              <a:t>Sistemas de Bases de Datos</a:t>
            </a:r>
          </a:p>
          <a:p>
            <a:pPr marL="400050" lvl="1" indent="0">
              <a:buNone/>
            </a:pPr>
            <a:r>
              <a:rPr lang="es-ES_tradnl" altLang="es-PE" sz="2000" dirty="0"/>
              <a:t>C. J. Date. </a:t>
            </a:r>
            <a:r>
              <a:rPr lang="es-ES_tradnl" altLang="es-PE" sz="2000"/>
              <a:t>Capítulo 5</a:t>
            </a:r>
            <a:endParaRPr lang="es-ES_tradnl" altLang="es-PE" sz="2000" dirty="0"/>
          </a:p>
          <a:p>
            <a:pPr marL="400050" lvl="1" indent="0">
              <a:buNone/>
            </a:pPr>
            <a:endParaRPr lang="es-ES_tradnl" altLang="es-PE" sz="2000" dirty="0"/>
          </a:p>
          <a:p>
            <a:pPr marL="400050" lvl="1" indent="0">
              <a:buNone/>
            </a:pPr>
            <a:endParaRPr lang="es-ES_tradnl" altLang="es-PE" sz="2000" dirty="0"/>
          </a:p>
        </p:txBody>
      </p:sp>
    </p:spTree>
    <p:extLst>
      <p:ext uri="{BB962C8B-B14F-4D97-AF65-F5344CB8AC3E}">
        <p14:creationId xmlns:p14="http://schemas.microsoft.com/office/powerpoint/2010/main" val="337798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05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C52887-A71D-4CE2-B153-2B8BA1CAA1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4853" y="217357"/>
            <a:ext cx="7772400" cy="914400"/>
          </a:xfrm>
        </p:spPr>
        <p:txBody>
          <a:bodyPr/>
          <a:lstStyle/>
          <a:p>
            <a:pPr eaLnBrk="1" hangingPunct="1"/>
            <a:r>
              <a:rPr lang="es-ES_tradnl" altLang="es-PE" dirty="0"/>
              <a:t>¿Qué es?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E8B9DA0-0844-46EB-ACB3-7E0F6A5AE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600200"/>
            <a:ext cx="8458200" cy="4648200"/>
          </a:xfrm>
        </p:spPr>
        <p:txBody>
          <a:bodyPr/>
          <a:lstStyle/>
          <a:p>
            <a:pPr algn="just" eaLnBrk="1" hangingPunct="1"/>
            <a:r>
              <a:rPr lang="es-ES_tradnl" altLang="es-PE" dirty="0"/>
              <a:t>El modelo relacional es una forma de ver los datos que consta de:</a:t>
            </a:r>
          </a:p>
          <a:p>
            <a:pPr lvl="1" algn="just" eaLnBrk="1" hangingPunct="1"/>
            <a:r>
              <a:rPr lang="es-ES_tradnl" altLang="es-PE" dirty="0"/>
              <a:t>Una representación de los datos mediante tablas llamadas “relaciones” (</a:t>
            </a:r>
            <a:r>
              <a:rPr lang="es-ES_tradnl" altLang="es-PE" b="1" i="1" dirty="0"/>
              <a:t>Estructura</a:t>
            </a:r>
            <a:r>
              <a:rPr lang="es-ES_tradnl" altLang="es-PE" i="1" dirty="0"/>
              <a:t>)</a:t>
            </a:r>
            <a:endParaRPr lang="es-ES_tradnl" altLang="es-PE" dirty="0"/>
          </a:p>
          <a:p>
            <a:pPr lvl="1" algn="just" eaLnBrk="1" hangingPunct="1"/>
            <a:r>
              <a:rPr lang="es-ES_tradnl" altLang="es-PE" dirty="0"/>
              <a:t>Un conjunto de restricciones que permiten la consistencia de los datos (</a:t>
            </a:r>
            <a:r>
              <a:rPr lang="es-ES_tradnl" altLang="es-PE" b="1" i="1" dirty="0"/>
              <a:t>Integridad</a:t>
            </a:r>
            <a:r>
              <a:rPr lang="es-ES_tradnl" altLang="es-PE" dirty="0"/>
              <a:t>)</a:t>
            </a:r>
          </a:p>
          <a:p>
            <a:pPr lvl="1" algn="just" eaLnBrk="1" hangingPunct="1"/>
            <a:r>
              <a:rPr lang="es-ES_tradnl" altLang="es-PE" dirty="0"/>
              <a:t>Un conjunto de operadores  que permiten manipular dichos datos (</a:t>
            </a:r>
            <a:r>
              <a:rPr lang="es-ES_tradnl" altLang="es-PE" b="1" i="1" dirty="0"/>
              <a:t>Lenguaje de Manipulación</a:t>
            </a:r>
            <a:r>
              <a:rPr lang="es-ES_tradnl" altLang="es-PE" dirty="0"/>
              <a:t>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BC3F74-1F4F-4A08-BF4B-3DA5805E73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1592" y="46038"/>
            <a:ext cx="7793037" cy="1143000"/>
          </a:xfrm>
        </p:spPr>
        <p:txBody>
          <a:bodyPr/>
          <a:lstStyle/>
          <a:p>
            <a:pPr eaLnBrk="1" hangingPunct="1"/>
            <a:r>
              <a:rPr lang="es-ES_tradnl" altLang="es-PE" dirty="0"/>
              <a:t>Bases de Datos Relacionales</a:t>
            </a:r>
          </a:p>
        </p:txBody>
      </p:sp>
      <p:graphicFrame>
        <p:nvGraphicFramePr>
          <p:cNvPr id="703554" name="Group 66">
            <a:extLst>
              <a:ext uri="{FF2B5EF4-FFF2-40B4-BE49-F238E27FC236}">
                <a16:creationId xmlns:a16="http://schemas.microsoft.com/office/drawing/2014/main" id="{957602DB-3738-4D81-9257-AA941F00E8A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92401641"/>
              </p:ext>
            </p:extLst>
          </p:nvPr>
        </p:nvGraphicFramePr>
        <p:xfrm>
          <a:off x="831957" y="2043660"/>
          <a:ext cx="7772400" cy="4267200"/>
        </p:xfrm>
        <a:graphic>
          <a:graphicData uri="http://schemas.openxmlformats.org/drawingml/2006/table">
            <a:tbl>
              <a:tblPr/>
              <a:tblGrid>
                <a:gridCol w="367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Término Relacional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Término tabular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 de datos relacional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Conjunto de tablas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Relación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Una sola tabla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Atributo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Encabezado de columna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Fila de datos de una tabla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Cardinalidad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Número de filas de una tabla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Grado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Número de columnas de una tabla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Dominio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Lista de valores permitidos para los datos de una columna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E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03EDA47-7967-4BAC-AEB2-E5A6F0457B4A}"/>
              </a:ext>
            </a:extLst>
          </p:cNvPr>
          <p:cNvSpPr txBox="1"/>
          <p:nvPr/>
        </p:nvSpPr>
        <p:spPr>
          <a:xfrm>
            <a:off x="1844842" y="1189038"/>
            <a:ext cx="5614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Terminología</a:t>
            </a:r>
            <a:endParaRPr lang="es-419" sz="4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8ADD34D-C790-452C-A672-124338E329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5639" y="2590800"/>
            <a:ext cx="7772400" cy="1524000"/>
          </a:xfrm>
        </p:spPr>
        <p:txBody>
          <a:bodyPr/>
          <a:lstStyle/>
          <a:p>
            <a:pPr algn="ctr" eaLnBrk="1" hangingPunct="1"/>
            <a:r>
              <a:rPr lang="es-ES_tradnl" altLang="es-PE" sz="6000" dirty="0"/>
              <a:t>Estructura Relacional</a:t>
            </a:r>
          </a:p>
        </p:txBody>
      </p:sp>
    </p:spTree>
    <p:extLst>
      <p:ext uri="{BB962C8B-B14F-4D97-AF65-F5344CB8AC3E}">
        <p14:creationId xmlns:p14="http://schemas.microsoft.com/office/powerpoint/2010/main" val="38647707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36CBA34-0D4A-46E6-9291-7AEE80F8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2376488"/>
            <a:ext cx="6324600" cy="2895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lang="es-ES_tradnl" altLang="es-PE" sz="2000">
              <a:solidFill>
                <a:schemeClr val="tx2"/>
              </a:solidFill>
            </a:endParaRPr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8FA64BB8-A76A-450E-9B19-E5A6665703F2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1538288"/>
            <a:ext cx="1516062" cy="1154112"/>
            <a:chOff x="576" y="912"/>
            <a:chExt cx="955" cy="727"/>
          </a:xfrm>
        </p:grpSpPr>
        <p:sp>
          <p:nvSpPr>
            <p:cNvPr id="9272" name="Arc 4">
              <a:extLst>
                <a:ext uri="{FF2B5EF4-FFF2-40B4-BE49-F238E27FC236}">
                  <a16:creationId xmlns:a16="http://schemas.microsoft.com/office/drawing/2014/main" id="{46902F66-4087-44CA-8612-29FDB80D4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104"/>
              <a:ext cx="523" cy="535"/>
            </a:xfrm>
            <a:custGeom>
              <a:avLst/>
              <a:gdLst>
                <a:gd name="T0" fmla="*/ 0 w 19627"/>
                <a:gd name="T1" fmla="*/ 0 h 20061"/>
                <a:gd name="T2" fmla="*/ 0 w 19627"/>
                <a:gd name="T3" fmla="*/ 0 h 20061"/>
                <a:gd name="T4" fmla="*/ 0 w 19627"/>
                <a:gd name="T5" fmla="*/ 0 h 20061"/>
                <a:gd name="T6" fmla="*/ 0 60000 65536"/>
                <a:gd name="T7" fmla="*/ 0 60000 65536"/>
                <a:gd name="T8" fmla="*/ 0 60000 65536"/>
                <a:gd name="T9" fmla="*/ 0 w 19627"/>
                <a:gd name="T10" fmla="*/ 0 h 20061"/>
                <a:gd name="T11" fmla="*/ 19627 w 19627"/>
                <a:gd name="T12" fmla="*/ 20061 h 200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27" h="20061" fill="none" extrusionOk="0">
                  <a:moveTo>
                    <a:pt x="8007" y="-1"/>
                  </a:moveTo>
                  <a:cubicBezTo>
                    <a:pt x="13153" y="2054"/>
                    <a:pt x="17313" y="6007"/>
                    <a:pt x="19627" y="11042"/>
                  </a:cubicBezTo>
                </a:path>
                <a:path w="19627" h="20061" stroke="0" extrusionOk="0">
                  <a:moveTo>
                    <a:pt x="8007" y="-1"/>
                  </a:moveTo>
                  <a:cubicBezTo>
                    <a:pt x="13153" y="2054"/>
                    <a:pt x="17313" y="6007"/>
                    <a:pt x="19627" y="11042"/>
                  </a:cubicBezTo>
                  <a:lnTo>
                    <a:pt x="0" y="20061"/>
                  </a:lnTo>
                  <a:lnTo>
                    <a:pt x="8007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73" name="Text Box 5">
              <a:extLst>
                <a:ext uri="{FF2B5EF4-FFF2-40B4-BE49-F238E27FC236}">
                  <a16:creationId xmlns:a16="http://schemas.microsoft.com/office/drawing/2014/main" id="{B25F2B98-7EDE-4B5A-BF29-1AE8FAC42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12"/>
              <a:ext cx="69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Clave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Primaria</a:t>
              </a:r>
            </a:p>
          </p:txBody>
        </p:sp>
      </p:grpSp>
      <p:grpSp>
        <p:nvGrpSpPr>
          <p:cNvPr id="9220" name="Group 6">
            <a:extLst>
              <a:ext uri="{FF2B5EF4-FFF2-40B4-BE49-F238E27FC236}">
                <a16:creationId xmlns:a16="http://schemas.microsoft.com/office/drawing/2014/main" id="{4C6A798F-5E3D-4B81-8426-B782AAF68CA3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1462088"/>
            <a:ext cx="6704012" cy="838200"/>
            <a:chOff x="1344" y="864"/>
            <a:chExt cx="4223" cy="528"/>
          </a:xfrm>
        </p:grpSpPr>
        <p:sp>
          <p:nvSpPr>
            <p:cNvPr id="9264" name="AutoShape 7">
              <a:extLst>
                <a:ext uri="{FF2B5EF4-FFF2-40B4-BE49-F238E27FC236}">
                  <a16:creationId xmlns:a16="http://schemas.microsoft.com/office/drawing/2014/main" id="{49AAC9B4-A5AA-468B-B271-40617E08B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12"/>
              <a:ext cx="576" cy="384"/>
            </a:xfrm>
            <a:prstGeom prst="cloudCallout">
              <a:avLst>
                <a:gd name="adj1" fmla="val -10417"/>
                <a:gd name="adj2" fmla="val 120051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lang="es-ES_tradnl" altLang="es-PE" sz="2000"/>
            </a:p>
          </p:txBody>
        </p:sp>
        <p:sp>
          <p:nvSpPr>
            <p:cNvPr id="9265" name="AutoShape 8">
              <a:extLst>
                <a:ext uri="{FF2B5EF4-FFF2-40B4-BE49-F238E27FC236}">
                  <a16:creationId xmlns:a16="http://schemas.microsoft.com/office/drawing/2014/main" id="{A34A78A8-8F29-489E-A2CA-F2A47BF6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12"/>
              <a:ext cx="576" cy="384"/>
            </a:xfrm>
            <a:prstGeom prst="cloudCallout">
              <a:avLst>
                <a:gd name="adj1" fmla="val 6250"/>
                <a:gd name="adj2" fmla="val 123699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lang="es-ES_tradnl" altLang="es-PE" sz="2000"/>
            </a:p>
          </p:txBody>
        </p:sp>
        <p:sp>
          <p:nvSpPr>
            <p:cNvPr id="9266" name="AutoShape 9">
              <a:extLst>
                <a:ext uri="{FF2B5EF4-FFF2-40B4-BE49-F238E27FC236}">
                  <a16:creationId xmlns:a16="http://schemas.microsoft.com/office/drawing/2014/main" id="{60282DE7-89AB-401D-A2B2-3F0147125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12"/>
              <a:ext cx="576" cy="384"/>
            </a:xfrm>
            <a:prstGeom prst="cloudCallout">
              <a:avLst>
                <a:gd name="adj1" fmla="val 50347"/>
                <a:gd name="adj2" fmla="val 113282"/>
              </a:avLst>
            </a:prstGeom>
            <a:gradFill rotWithShape="0"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lang="es-ES_tradnl" altLang="es-PE" sz="2000"/>
            </a:p>
          </p:txBody>
        </p:sp>
        <p:sp>
          <p:nvSpPr>
            <p:cNvPr id="9267" name="AutoShape 10">
              <a:extLst>
                <a:ext uri="{FF2B5EF4-FFF2-40B4-BE49-F238E27FC236}">
                  <a16:creationId xmlns:a16="http://schemas.microsoft.com/office/drawing/2014/main" id="{53DA682B-20EE-4A3D-8D44-19792FABC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864"/>
              <a:ext cx="576" cy="384"/>
            </a:xfrm>
            <a:prstGeom prst="cloudCallout">
              <a:avLst>
                <a:gd name="adj1" fmla="val 30384"/>
                <a:gd name="adj2" fmla="val 114843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lang="es-ES_tradnl" altLang="es-PE" sz="2000"/>
            </a:p>
          </p:txBody>
        </p:sp>
        <p:sp>
          <p:nvSpPr>
            <p:cNvPr id="9268" name="AutoShape 11">
              <a:extLst>
                <a:ext uri="{FF2B5EF4-FFF2-40B4-BE49-F238E27FC236}">
                  <a16:creationId xmlns:a16="http://schemas.microsoft.com/office/drawing/2014/main" id="{9A4A8808-A605-4491-AE87-90894A15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864"/>
              <a:ext cx="624" cy="432"/>
            </a:xfrm>
            <a:prstGeom prst="cloudCallout">
              <a:avLst>
                <a:gd name="adj1" fmla="val 60898"/>
                <a:gd name="adj2" fmla="val 99074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Char char="•"/>
              </a:pPr>
              <a:endParaRPr lang="es-ES_tradnl" altLang="es-PE" sz="2000">
                <a:solidFill>
                  <a:schemeClr val="hlink"/>
                </a:solidFill>
              </a:endParaRPr>
            </a:p>
          </p:txBody>
        </p:sp>
        <p:sp>
          <p:nvSpPr>
            <p:cNvPr id="9269" name="Text Box 12">
              <a:extLst>
                <a:ext uri="{FF2B5EF4-FFF2-40B4-BE49-F238E27FC236}">
                  <a16:creationId xmlns:a16="http://schemas.microsoft.com/office/drawing/2014/main" id="{F716C9CF-62C4-4635-9BFE-6AACCF3F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44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rgbClr val="000066"/>
                  </a:solidFill>
                </a:rPr>
                <a:t>NAC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rgbClr val="000066"/>
                  </a:solidFill>
                </a:rPr>
                <a:t>EXT</a:t>
              </a:r>
            </a:p>
          </p:txBody>
        </p:sp>
        <p:sp>
          <p:nvSpPr>
            <p:cNvPr id="9270" name="AutoShape 13">
              <a:extLst>
                <a:ext uri="{FF2B5EF4-FFF2-40B4-BE49-F238E27FC236}">
                  <a16:creationId xmlns:a16="http://schemas.microsoft.com/office/drawing/2014/main" id="{7E4F86BE-7FD6-4B1E-83E5-43BBEE8F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864"/>
              <a:ext cx="96" cy="528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PE" altLang="es-PE" sz="2400"/>
            </a:p>
          </p:txBody>
        </p:sp>
        <p:sp>
          <p:nvSpPr>
            <p:cNvPr id="9271" name="Text Box 14">
              <a:extLst>
                <a:ext uri="{FF2B5EF4-FFF2-40B4-BE49-F238E27FC236}">
                  <a16:creationId xmlns:a16="http://schemas.microsoft.com/office/drawing/2014/main" id="{B0EDB853-EFFF-47C1-B292-EDE8DA1F4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08"/>
              <a:ext cx="7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s-ES_tradnl" altLang="es-PE" sz="2000"/>
                <a:t>Dominios</a:t>
              </a:r>
            </a:p>
          </p:txBody>
        </p:sp>
      </p:grpSp>
      <p:sp>
        <p:nvSpPr>
          <p:cNvPr id="9221" name="Line 15">
            <a:extLst>
              <a:ext uri="{FF2B5EF4-FFF2-40B4-BE49-F238E27FC236}">
                <a16:creationId xmlns:a16="http://schemas.microsoft.com/office/drawing/2014/main" id="{43184041-D4DB-4DE7-925C-C58C4844D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963" y="3062288"/>
            <a:ext cx="6324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9222" name="Line 16">
            <a:extLst>
              <a:ext uri="{FF2B5EF4-FFF2-40B4-BE49-F238E27FC236}">
                <a16:creationId xmlns:a16="http://schemas.microsoft.com/office/drawing/2014/main" id="{805F33D6-FF3A-4D5D-9D87-A5A2F082C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2376488"/>
            <a:ext cx="0" cy="2895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9223" name="Line 17">
            <a:extLst>
              <a:ext uri="{FF2B5EF4-FFF2-40B4-BE49-F238E27FC236}">
                <a16:creationId xmlns:a16="http://schemas.microsoft.com/office/drawing/2014/main" id="{89CC36BE-63C5-4A5E-AD4D-0245F1600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2376488"/>
            <a:ext cx="0" cy="2895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9224" name="Line 18">
            <a:extLst>
              <a:ext uri="{FF2B5EF4-FFF2-40B4-BE49-F238E27FC236}">
                <a16:creationId xmlns:a16="http://schemas.microsoft.com/office/drawing/2014/main" id="{E0017531-2DE4-4FB7-B09E-EA6C7350B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4963" y="2376488"/>
            <a:ext cx="0" cy="2895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9225" name="Line 19">
            <a:extLst>
              <a:ext uri="{FF2B5EF4-FFF2-40B4-BE49-F238E27FC236}">
                <a16:creationId xmlns:a16="http://schemas.microsoft.com/office/drawing/2014/main" id="{D1C09647-AD15-4EE0-B1AD-F4BB5271A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1363" y="2376488"/>
            <a:ext cx="0" cy="2895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9226" name="Rectangle 20">
            <a:extLst>
              <a:ext uri="{FF2B5EF4-FFF2-40B4-BE49-F238E27FC236}">
                <a16:creationId xmlns:a16="http://schemas.microsoft.com/office/drawing/2014/main" id="{4070C3AF-FA02-4A50-8CCA-747B1D80F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2452688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PE" sz="2400"/>
          </a:p>
        </p:txBody>
      </p:sp>
      <p:sp>
        <p:nvSpPr>
          <p:cNvPr id="9227" name="Text Box 21">
            <a:extLst>
              <a:ext uri="{FF2B5EF4-FFF2-40B4-BE49-F238E27FC236}">
                <a16:creationId xmlns:a16="http://schemas.microsoft.com/office/drawing/2014/main" id="{84FE1DE2-D395-44EC-A154-7BE3F7987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062288"/>
            <a:ext cx="7366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s-ES_tradnl" altLang="es-PE" sz="2000">
                <a:solidFill>
                  <a:schemeClr val="tx2"/>
                </a:solidFill>
              </a:rPr>
              <a:t>1234</a:t>
            </a:r>
          </a:p>
          <a:p>
            <a:pPr>
              <a:buClrTx/>
              <a:buSzTx/>
              <a:buFontTx/>
              <a:buNone/>
            </a:pPr>
            <a:r>
              <a:rPr lang="es-ES_tradnl" altLang="es-PE" sz="2000">
                <a:solidFill>
                  <a:schemeClr val="tx2"/>
                </a:solidFill>
              </a:rPr>
              <a:t>4210</a:t>
            </a:r>
          </a:p>
          <a:p>
            <a:pPr>
              <a:buClrTx/>
              <a:buSzTx/>
              <a:buFontTx/>
              <a:buNone/>
            </a:pPr>
            <a:r>
              <a:rPr lang="es-ES_tradnl" altLang="es-PE" sz="2000">
                <a:solidFill>
                  <a:schemeClr val="tx2"/>
                </a:solidFill>
              </a:rPr>
              <a:t>6544</a:t>
            </a:r>
          </a:p>
          <a:p>
            <a:pPr>
              <a:buClrTx/>
              <a:buSzTx/>
              <a:buFontTx/>
              <a:buNone/>
            </a:pPr>
            <a:r>
              <a:rPr lang="es-ES_tradnl" altLang="es-PE" sz="2000">
                <a:solidFill>
                  <a:schemeClr val="tx2"/>
                </a:solidFill>
              </a:rPr>
              <a:t>8541</a:t>
            </a:r>
          </a:p>
          <a:p>
            <a:pPr>
              <a:buClrTx/>
              <a:buSzTx/>
              <a:buFontTx/>
              <a:buNone/>
            </a:pPr>
            <a:r>
              <a:rPr lang="es-ES_tradnl" altLang="es-PE" sz="2000">
                <a:solidFill>
                  <a:schemeClr val="tx2"/>
                </a:solidFill>
              </a:rPr>
              <a:t>9642</a:t>
            </a:r>
          </a:p>
        </p:txBody>
      </p:sp>
      <p:grpSp>
        <p:nvGrpSpPr>
          <p:cNvPr id="9228" name="Group 22">
            <a:extLst>
              <a:ext uri="{FF2B5EF4-FFF2-40B4-BE49-F238E27FC236}">
                <a16:creationId xmlns:a16="http://schemas.microsoft.com/office/drawing/2014/main" id="{24C335C0-9FDA-4D60-870C-AFAD9074C41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62200"/>
            <a:ext cx="6378575" cy="2557463"/>
            <a:chOff x="816" y="1488"/>
            <a:chExt cx="4018" cy="1611"/>
          </a:xfrm>
        </p:grpSpPr>
        <p:sp>
          <p:nvSpPr>
            <p:cNvPr id="9255" name="Text Box 23">
              <a:extLst>
                <a:ext uri="{FF2B5EF4-FFF2-40B4-BE49-F238E27FC236}">
                  <a16:creationId xmlns:a16="http://schemas.microsoft.com/office/drawing/2014/main" id="{B19A1C6E-23D0-4665-B443-DFBB98B70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95"/>
              <a:ext cx="8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#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Proveedor</a:t>
              </a:r>
            </a:p>
          </p:txBody>
        </p:sp>
        <p:sp>
          <p:nvSpPr>
            <p:cNvPr id="9256" name="Text Box 24">
              <a:extLst>
                <a:ext uri="{FF2B5EF4-FFF2-40B4-BE49-F238E27FC236}">
                  <a16:creationId xmlns:a16="http://schemas.microsoft.com/office/drawing/2014/main" id="{091D0775-1DC5-4258-B35A-A36F22355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95"/>
              <a:ext cx="8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Proveedor</a:t>
              </a:r>
            </a:p>
          </p:txBody>
        </p:sp>
        <p:sp>
          <p:nvSpPr>
            <p:cNvPr id="9257" name="Text Box 25">
              <a:extLst>
                <a:ext uri="{FF2B5EF4-FFF2-40B4-BE49-F238E27FC236}">
                  <a16:creationId xmlns:a16="http://schemas.microsoft.com/office/drawing/2014/main" id="{8940B3CE-68D3-44B9-BB03-79AAE244E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1495"/>
              <a:ext cx="66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C Tipo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Servicio</a:t>
              </a:r>
            </a:p>
          </p:txBody>
        </p:sp>
        <p:sp>
          <p:nvSpPr>
            <p:cNvPr id="9258" name="Text Box 26">
              <a:extLst>
                <a:ext uri="{FF2B5EF4-FFF2-40B4-BE49-F238E27FC236}">
                  <a16:creationId xmlns:a16="http://schemas.microsoft.com/office/drawing/2014/main" id="{3B7002E0-CF3B-4454-9A6C-8646BC7C2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95"/>
              <a:ext cx="8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C Tipo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Proveedor</a:t>
              </a:r>
            </a:p>
          </p:txBody>
        </p:sp>
        <p:sp>
          <p:nvSpPr>
            <p:cNvPr id="9259" name="Text Box 27">
              <a:extLst>
                <a:ext uri="{FF2B5EF4-FFF2-40B4-BE49-F238E27FC236}">
                  <a16:creationId xmlns:a16="http://schemas.microsoft.com/office/drawing/2014/main" id="{B83F0EB0-E0C9-45DB-A10C-80F17C928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1488"/>
              <a:ext cx="5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Ciudad</a:t>
              </a:r>
            </a:p>
          </p:txBody>
        </p:sp>
        <p:sp>
          <p:nvSpPr>
            <p:cNvPr id="9260" name="Text Box 28">
              <a:extLst>
                <a:ext uri="{FF2B5EF4-FFF2-40B4-BE49-F238E27FC236}">
                  <a16:creationId xmlns:a16="http://schemas.microsoft.com/office/drawing/2014/main" id="{B50A5D4E-78D1-4D3E-8A21-6A88B91F2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1929"/>
              <a:ext cx="1488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Abad &amp; Asoc. Ltd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Carmen Morales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OXF Traiders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Lau Chun S.A.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Marcos Segura</a:t>
              </a:r>
            </a:p>
          </p:txBody>
        </p:sp>
        <p:sp>
          <p:nvSpPr>
            <p:cNvPr id="9261" name="Text Box 29">
              <a:extLst>
                <a:ext uri="{FF2B5EF4-FFF2-40B4-BE49-F238E27FC236}">
                  <a16:creationId xmlns:a16="http://schemas.microsoft.com/office/drawing/2014/main" id="{742479AF-649D-4B51-83C3-42DB3B67C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929"/>
              <a:ext cx="433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SUM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LIM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EQP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SUM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LIM</a:t>
              </a:r>
            </a:p>
          </p:txBody>
        </p:sp>
        <p:sp>
          <p:nvSpPr>
            <p:cNvPr id="9262" name="Text Box 30">
              <a:extLst>
                <a:ext uri="{FF2B5EF4-FFF2-40B4-BE49-F238E27FC236}">
                  <a16:creationId xmlns:a16="http://schemas.microsoft.com/office/drawing/2014/main" id="{2185A8E8-677A-42A2-9E6C-31CD293FC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1929"/>
              <a:ext cx="415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NAC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NAC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EXT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NAC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NAC</a:t>
              </a:r>
            </a:p>
          </p:txBody>
        </p:sp>
        <p:sp>
          <p:nvSpPr>
            <p:cNvPr id="9263" name="Text Box 31">
              <a:extLst>
                <a:ext uri="{FF2B5EF4-FFF2-40B4-BE49-F238E27FC236}">
                  <a16:creationId xmlns:a16="http://schemas.microsoft.com/office/drawing/2014/main" id="{34C8F90B-85B7-4D65-A3F3-D6E6EFE7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1929"/>
              <a:ext cx="583" cy="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LIMA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MIRAF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CHICG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LIMA</a:t>
              </a:r>
            </a:p>
            <a:p>
              <a:pPr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chemeClr val="tx2"/>
                  </a:solidFill>
                </a:rPr>
                <a:t>LINCE</a:t>
              </a:r>
            </a:p>
          </p:txBody>
        </p:sp>
      </p:grpSp>
      <p:grpSp>
        <p:nvGrpSpPr>
          <p:cNvPr id="9229" name="Group 32">
            <a:extLst>
              <a:ext uri="{FF2B5EF4-FFF2-40B4-BE49-F238E27FC236}">
                <a16:creationId xmlns:a16="http://schemas.microsoft.com/office/drawing/2014/main" id="{058688AA-F224-4795-8CE9-AFB77621077A}"/>
              </a:ext>
            </a:extLst>
          </p:cNvPr>
          <p:cNvGrpSpPr>
            <a:grpSpLocks/>
          </p:cNvGrpSpPr>
          <p:nvPr/>
        </p:nvGrpSpPr>
        <p:grpSpPr bwMode="auto">
          <a:xfrm>
            <a:off x="7675563" y="3214688"/>
            <a:ext cx="525462" cy="1524000"/>
            <a:chOff x="5088" y="1968"/>
            <a:chExt cx="331" cy="960"/>
          </a:xfrm>
        </p:grpSpPr>
        <p:sp>
          <p:nvSpPr>
            <p:cNvPr id="9249" name="Text Box 33">
              <a:extLst>
                <a:ext uri="{FF2B5EF4-FFF2-40B4-BE49-F238E27FC236}">
                  <a16:creationId xmlns:a16="http://schemas.microsoft.com/office/drawing/2014/main" id="{B59F2BED-F0FF-4EE3-AB79-11FF39EBB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968"/>
              <a:ext cx="235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T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u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plas</a:t>
              </a:r>
            </a:p>
          </p:txBody>
        </p:sp>
        <p:sp>
          <p:nvSpPr>
            <p:cNvPr id="9250" name="Line 34">
              <a:extLst>
                <a:ext uri="{FF2B5EF4-FFF2-40B4-BE49-F238E27FC236}">
                  <a16:creationId xmlns:a16="http://schemas.microsoft.com/office/drawing/2014/main" id="{2C4D4EFD-1C9F-487E-AA7D-D840DF7EB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1968"/>
              <a:ext cx="144" cy="4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51" name="Line 35">
              <a:extLst>
                <a:ext uri="{FF2B5EF4-FFF2-40B4-BE49-F238E27FC236}">
                  <a16:creationId xmlns:a16="http://schemas.microsoft.com/office/drawing/2014/main" id="{AABF1681-A17B-46B5-82E3-EE2F9070B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2256"/>
              <a:ext cx="144" cy="19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52" name="Line 36">
              <a:extLst>
                <a:ext uri="{FF2B5EF4-FFF2-40B4-BE49-F238E27FC236}">
                  <a16:creationId xmlns:a16="http://schemas.microsoft.com/office/drawing/2014/main" id="{168A52FE-E26E-473A-AAA3-68DE9CFC2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2448"/>
              <a:ext cx="14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53" name="Line 37">
              <a:extLst>
                <a:ext uri="{FF2B5EF4-FFF2-40B4-BE49-F238E27FC236}">
                  <a16:creationId xmlns:a16="http://schemas.microsoft.com/office/drawing/2014/main" id="{A4C44D36-1B32-4F07-A905-8A26B0523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2448"/>
              <a:ext cx="144" cy="24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54" name="Line 38">
              <a:extLst>
                <a:ext uri="{FF2B5EF4-FFF2-40B4-BE49-F238E27FC236}">
                  <a16:creationId xmlns:a16="http://schemas.microsoft.com/office/drawing/2014/main" id="{F13C7A95-F73B-4AC9-B9F1-F226078BE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2448"/>
              <a:ext cx="144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</p:grpSp>
      <p:grpSp>
        <p:nvGrpSpPr>
          <p:cNvPr id="9230" name="Group 39">
            <a:extLst>
              <a:ext uri="{FF2B5EF4-FFF2-40B4-BE49-F238E27FC236}">
                <a16:creationId xmlns:a16="http://schemas.microsoft.com/office/drawing/2014/main" id="{FA586B2F-404E-4523-B9D3-71512819F189}"/>
              </a:ext>
            </a:extLst>
          </p:cNvPr>
          <p:cNvGrpSpPr>
            <a:grpSpLocks/>
          </p:cNvGrpSpPr>
          <p:nvPr/>
        </p:nvGrpSpPr>
        <p:grpSpPr bwMode="auto">
          <a:xfrm>
            <a:off x="8132763" y="2681288"/>
            <a:ext cx="373062" cy="2568575"/>
            <a:chOff x="5376" y="1632"/>
            <a:chExt cx="235" cy="1618"/>
          </a:xfrm>
        </p:grpSpPr>
        <p:sp>
          <p:nvSpPr>
            <p:cNvPr id="9247" name="Line 40">
              <a:extLst>
                <a:ext uri="{FF2B5EF4-FFF2-40B4-BE49-F238E27FC236}">
                  <a16:creationId xmlns:a16="http://schemas.microsoft.com/office/drawing/2014/main" id="{D8E12FC5-5C01-4954-8D61-D703B368A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776"/>
              <a:ext cx="0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48" name="Text Box 41">
              <a:extLst>
                <a:ext uri="{FF2B5EF4-FFF2-40B4-BE49-F238E27FC236}">
                  <a16:creationId xmlns:a16="http://schemas.microsoft.com/office/drawing/2014/main" id="{B957C5B0-A816-4C51-B0CA-F3C54951B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1632"/>
              <a:ext cx="235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C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a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r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d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i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n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a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l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i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d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a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1800"/>
                <a:t>d</a:t>
              </a:r>
            </a:p>
          </p:txBody>
        </p:sp>
      </p:grpSp>
      <p:grpSp>
        <p:nvGrpSpPr>
          <p:cNvPr id="9231" name="Group 42">
            <a:extLst>
              <a:ext uri="{FF2B5EF4-FFF2-40B4-BE49-F238E27FC236}">
                <a16:creationId xmlns:a16="http://schemas.microsoft.com/office/drawing/2014/main" id="{AD17DEB0-67D2-4E26-9E27-1C051BBF5596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5272088"/>
            <a:ext cx="4953000" cy="625475"/>
            <a:chOff x="1584" y="3264"/>
            <a:chExt cx="3120" cy="394"/>
          </a:xfrm>
        </p:grpSpPr>
        <p:sp>
          <p:nvSpPr>
            <p:cNvPr id="9241" name="Text Box 43">
              <a:extLst>
                <a:ext uri="{FF2B5EF4-FFF2-40B4-BE49-F238E27FC236}">
                  <a16:creationId xmlns:a16="http://schemas.microsoft.com/office/drawing/2014/main" id="{56EAAFD9-D782-4BC3-83B0-388999A85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08"/>
              <a:ext cx="7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s-ES_tradnl" altLang="es-PE" sz="2000"/>
                <a:t>Atributos</a:t>
              </a:r>
            </a:p>
          </p:txBody>
        </p:sp>
        <p:sp>
          <p:nvSpPr>
            <p:cNvPr id="9242" name="Line 44">
              <a:extLst>
                <a:ext uri="{FF2B5EF4-FFF2-40B4-BE49-F238E27FC236}">
                  <a16:creationId xmlns:a16="http://schemas.microsoft.com/office/drawing/2014/main" id="{15765D19-2B7B-48BD-BE0A-19A7A6D0B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4" y="3264"/>
              <a:ext cx="1200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43" name="Line 45">
              <a:extLst>
                <a:ext uri="{FF2B5EF4-FFF2-40B4-BE49-F238E27FC236}">
                  <a16:creationId xmlns:a16="http://schemas.microsoft.com/office/drawing/2014/main" id="{B16EE6A3-7DDC-4DD9-8925-6BAD06F74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0" y="3264"/>
              <a:ext cx="528" cy="19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44" name="Line 46">
              <a:extLst>
                <a:ext uri="{FF2B5EF4-FFF2-40B4-BE49-F238E27FC236}">
                  <a16:creationId xmlns:a16="http://schemas.microsoft.com/office/drawing/2014/main" id="{286EAF4A-C5BD-4220-BA8D-5536BFB46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264"/>
              <a:ext cx="48" cy="19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45" name="Line 47">
              <a:extLst>
                <a:ext uri="{FF2B5EF4-FFF2-40B4-BE49-F238E27FC236}">
                  <a16:creationId xmlns:a16="http://schemas.microsoft.com/office/drawing/2014/main" id="{9ABAF6A9-700B-48E5-AAC5-5FED4B13B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64"/>
              <a:ext cx="576" cy="19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46" name="Line 48">
              <a:extLst>
                <a:ext uri="{FF2B5EF4-FFF2-40B4-BE49-F238E27FC236}">
                  <a16:creationId xmlns:a16="http://schemas.microsoft.com/office/drawing/2014/main" id="{F348D469-316C-4654-838D-B9C6F2E32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312"/>
              <a:ext cx="1056" cy="24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</p:grpSp>
      <p:grpSp>
        <p:nvGrpSpPr>
          <p:cNvPr id="9232" name="Group 49">
            <a:extLst>
              <a:ext uri="{FF2B5EF4-FFF2-40B4-BE49-F238E27FC236}">
                <a16:creationId xmlns:a16="http://schemas.microsoft.com/office/drawing/2014/main" id="{B96EDBE3-0ED2-4E72-9C4C-B84CBEAEDB97}"/>
              </a:ext>
            </a:extLst>
          </p:cNvPr>
          <p:cNvGrpSpPr>
            <a:grpSpLocks/>
          </p:cNvGrpSpPr>
          <p:nvPr/>
        </p:nvGrpSpPr>
        <p:grpSpPr bwMode="auto">
          <a:xfrm>
            <a:off x="1350963" y="5881688"/>
            <a:ext cx="6324600" cy="396875"/>
            <a:chOff x="1104" y="3648"/>
            <a:chExt cx="3984" cy="250"/>
          </a:xfrm>
        </p:grpSpPr>
        <p:sp>
          <p:nvSpPr>
            <p:cNvPr id="9238" name="Text Box 50">
              <a:extLst>
                <a:ext uri="{FF2B5EF4-FFF2-40B4-BE49-F238E27FC236}">
                  <a16:creationId xmlns:a16="http://schemas.microsoft.com/office/drawing/2014/main" id="{2A5A1FD9-B9B3-444B-B823-95662401F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3648"/>
              <a:ext cx="5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s-ES_tradnl" altLang="es-PE" sz="2000"/>
                <a:t>Grado</a:t>
              </a:r>
            </a:p>
          </p:txBody>
        </p:sp>
        <p:sp>
          <p:nvSpPr>
            <p:cNvPr id="9239" name="Line 51">
              <a:extLst>
                <a:ext uri="{FF2B5EF4-FFF2-40B4-BE49-F238E27FC236}">
                  <a16:creationId xmlns:a16="http://schemas.microsoft.com/office/drawing/2014/main" id="{D6FDDDFC-8D84-40E3-A7BB-C37C39BE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792"/>
              <a:ext cx="158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9240" name="Line 52">
              <a:extLst>
                <a:ext uri="{FF2B5EF4-FFF2-40B4-BE49-F238E27FC236}">
                  <a16:creationId xmlns:a16="http://schemas.microsoft.com/office/drawing/2014/main" id="{4D464743-45AD-4AEC-AF37-EEEBC6BF3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792"/>
              <a:ext cx="182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</p:grpSp>
      <p:grpSp>
        <p:nvGrpSpPr>
          <p:cNvPr id="9233" name="Group 53">
            <a:extLst>
              <a:ext uri="{FF2B5EF4-FFF2-40B4-BE49-F238E27FC236}">
                <a16:creationId xmlns:a16="http://schemas.microsoft.com/office/drawing/2014/main" id="{F8E5B74A-5589-4677-97BD-6DF410C8F5FD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2376488"/>
            <a:ext cx="685800" cy="2971800"/>
            <a:chOff x="624" y="1440"/>
            <a:chExt cx="432" cy="1872"/>
          </a:xfrm>
        </p:grpSpPr>
        <p:sp>
          <p:nvSpPr>
            <p:cNvPr id="9235" name="AutoShape 54">
              <a:extLst>
                <a:ext uri="{FF2B5EF4-FFF2-40B4-BE49-F238E27FC236}">
                  <a16:creationId xmlns:a16="http://schemas.microsoft.com/office/drawing/2014/main" id="{D570B55B-8D8A-4A13-877A-A5FD9B9B0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440"/>
              <a:ext cx="96" cy="1872"/>
            </a:xfrm>
            <a:prstGeom prst="leftBrace">
              <a:avLst>
                <a:gd name="adj1" fmla="val 162500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PE" altLang="es-PE" sz="2400"/>
            </a:p>
          </p:txBody>
        </p:sp>
        <p:sp>
          <p:nvSpPr>
            <p:cNvPr id="9236" name="Text Box 55">
              <a:extLst>
                <a:ext uri="{FF2B5EF4-FFF2-40B4-BE49-F238E27FC236}">
                  <a16:creationId xmlns:a16="http://schemas.microsoft.com/office/drawing/2014/main" id="{A2D0B57B-9AEB-4DBA-BEE5-5FE9D802C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728"/>
              <a:ext cx="235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R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e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l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c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i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ó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n</a:t>
              </a:r>
            </a:p>
          </p:txBody>
        </p:sp>
        <p:sp>
          <p:nvSpPr>
            <p:cNvPr id="9237" name="Text Box 56">
              <a:extLst>
                <a:ext uri="{FF2B5EF4-FFF2-40B4-BE49-F238E27FC236}">
                  <a16:creationId xmlns:a16="http://schemas.microsoft.com/office/drawing/2014/main" id="{8EBD28B4-1A18-468D-92C5-457E1AA86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680"/>
              <a:ext cx="235" cy="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PE" sz="2000"/>
                <a:t>PROVEEDOR</a:t>
              </a:r>
            </a:p>
          </p:txBody>
        </p:sp>
      </p:grpSp>
      <p:sp>
        <p:nvSpPr>
          <p:cNvPr id="9234" name="Rectangle 57">
            <a:extLst>
              <a:ext uri="{FF2B5EF4-FFF2-40B4-BE49-F238E27FC236}">
                <a16:creationId xmlns:a16="http://schemas.microsoft.com/office/drawing/2014/main" id="{862A7C17-8A1F-4DC8-B59E-1465C4E68D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1763" y="77840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923BE2C5-B7B6-44B0-ACC4-95D1287715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9626" y="1220840"/>
            <a:ext cx="7772400" cy="5559320"/>
          </a:xfrm>
        </p:spPr>
        <p:txBody>
          <a:bodyPr/>
          <a:lstStyle/>
          <a:p>
            <a:pPr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El </a:t>
            </a:r>
            <a:r>
              <a:rPr lang="es-ES_tradnl" altLang="es-PE" sz="24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dominio</a:t>
            </a:r>
            <a:r>
              <a:rPr lang="es-ES_tradnl" altLang="es-PE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s-PE" sz="2400" dirty="0">
                <a:latin typeface="Times New Roman" panose="02020603050405020304" pitchFamily="18" charset="0"/>
              </a:rPr>
              <a:t>es el componente elemental de una BD relacional: un conjunto de valores (= tipo de dato).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s-ES_tradnl" altLang="es-PE" sz="2000" dirty="0">
                <a:latin typeface="Times New Roman" panose="02020603050405020304" pitchFamily="18" charset="0"/>
              </a:rPr>
              <a:t>D</a:t>
            </a:r>
            <a:r>
              <a:rPr lang="es-ES_tradnl" altLang="es-PE" sz="2000" baseline="-25000" dirty="0">
                <a:latin typeface="Times New Roman" panose="02020603050405020304" pitchFamily="18" charset="0"/>
              </a:rPr>
              <a:t>1</a:t>
            </a:r>
            <a:r>
              <a:rPr lang="es-ES_tradnl" altLang="es-PE" sz="2000" dirty="0">
                <a:latin typeface="Times New Roman" panose="02020603050405020304" pitchFamily="18" charset="0"/>
              </a:rPr>
              <a:t> = {Juan, María, Pablo}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s-ES_tradnl" altLang="es-PE" sz="2000" dirty="0">
                <a:latin typeface="Times New Roman" panose="02020603050405020304" pitchFamily="18" charset="0"/>
              </a:rPr>
              <a:t>D</a:t>
            </a:r>
            <a:r>
              <a:rPr lang="es-ES_tradnl" altLang="es-PE" sz="2000" baseline="-25000" dirty="0">
                <a:latin typeface="Times New Roman" panose="02020603050405020304" pitchFamily="18" charset="0"/>
              </a:rPr>
              <a:t>2</a:t>
            </a:r>
            <a:r>
              <a:rPr lang="es-ES_tradnl" altLang="es-PE" sz="2000" dirty="0">
                <a:latin typeface="Times New Roman" panose="02020603050405020304" pitchFamily="18" charset="0"/>
              </a:rPr>
              <a:t> = todas las cadenas de caracteres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s-ES_tradnl" altLang="es-PE" sz="2000" dirty="0">
                <a:latin typeface="Times New Roman" panose="02020603050405020304" pitchFamily="18" charset="0"/>
              </a:rPr>
              <a:t>D</a:t>
            </a:r>
            <a:r>
              <a:rPr lang="es-ES_tradnl" altLang="es-PE" sz="2000" baseline="-25000" dirty="0">
                <a:latin typeface="Times New Roman" panose="02020603050405020304" pitchFamily="18" charset="0"/>
              </a:rPr>
              <a:t>3</a:t>
            </a:r>
            <a:r>
              <a:rPr lang="es-ES_tradnl" altLang="es-PE" sz="2000" dirty="0">
                <a:latin typeface="Times New Roman" panose="02020603050405020304" pitchFamily="18" charset="0"/>
              </a:rPr>
              <a:t> = {x / x es un entero y x &gt; 0}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s-ES_tradnl" altLang="es-PE" sz="2000" dirty="0">
                <a:latin typeface="Times New Roman" panose="02020603050405020304" pitchFamily="18" charset="0"/>
              </a:rPr>
              <a:t>D</a:t>
            </a:r>
            <a:r>
              <a:rPr lang="es-ES_tradnl" altLang="es-PE" sz="2000" baseline="-25000" dirty="0">
                <a:latin typeface="Times New Roman" panose="02020603050405020304" pitchFamily="18" charset="0"/>
              </a:rPr>
              <a:t>4</a:t>
            </a:r>
            <a:r>
              <a:rPr lang="es-ES_tradnl" altLang="es-PE" sz="2000" dirty="0">
                <a:latin typeface="Times New Roman" panose="02020603050405020304" pitchFamily="18" charset="0"/>
              </a:rPr>
              <a:t> = {x / x es un entero negativo}</a:t>
            </a:r>
          </a:p>
          <a:p>
            <a:pPr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Es un conjunto nominado y homogéneo  de valores atómicos</a:t>
            </a:r>
          </a:p>
          <a:p>
            <a:pPr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Se especifica lógicamente mediante un nombre y un formato:</a:t>
            </a:r>
          </a:p>
          <a:p>
            <a:pPr lvl="1" algn="just" eaLnBrk="1" hangingPunct="1"/>
            <a:r>
              <a:rPr lang="es-ES_tradnl" altLang="es-PE" sz="2000" dirty="0">
                <a:latin typeface="Times New Roman" panose="02020603050405020304" pitchFamily="18" charset="0"/>
              </a:rPr>
              <a:t>Por extensión (con una lista de valores), o </a:t>
            </a:r>
          </a:p>
          <a:p>
            <a:pPr lvl="1" algn="just" eaLnBrk="1" hangingPunct="1"/>
            <a:r>
              <a:rPr lang="es-ES_tradnl" altLang="es-PE" sz="2000" dirty="0">
                <a:latin typeface="Times New Roman" panose="02020603050405020304" pitchFamily="18" charset="0"/>
              </a:rPr>
              <a:t>Por intención (definiendo el tipo de dato o un predicado* lógico).</a:t>
            </a:r>
          </a:p>
          <a:p>
            <a:pPr marL="457200" lvl="1" indent="0" algn="just" eaLnBrk="1" hangingPunct="1">
              <a:buNone/>
            </a:pPr>
            <a:r>
              <a:rPr lang="es-ES_tradnl" altLang="es-PE" sz="2000" dirty="0">
                <a:latin typeface="Times New Roman" panose="02020603050405020304" pitchFamily="18" charset="0"/>
              </a:rPr>
              <a:t>(*) </a:t>
            </a:r>
            <a:r>
              <a:rPr lang="es-PE" altLang="es-PE" sz="1600" i="1" dirty="0"/>
              <a:t>Un predicado es una expresión booleana que puede evaluarse arrojando los resultados de verdadero o falso, para probar la membresía de un elemento en particular al dominio</a:t>
            </a:r>
            <a:endParaRPr lang="es-ES_tradnl" altLang="es-PE" sz="2000" i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57">
            <a:extLst>
              <a:ext uri="{FF2B5EF4-FFF2-40B4-BE49-F238E27FC236}">
                <a16:creationId xmlns:a16="http://schemas.microsoft.com/office/drawing/2014/main" id="{B4DB6056-D7D2-4168-B67B-F626D16E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7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0469C231-AA83-417C-933A-79861A5CC9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84158"/>
            <a:ext cx="7772400" cy="4572000"/>
          </a:xfrm>
        </p:spPr>
        <p:txBody>
          <a:bodyPr/>
          <a:lstStyle/>
          <a:p>
            <a:pPr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Los dominios o tipos pueden ser definidos por el sistema o definidos por el usuario </a:t>
            </a:r>
          </a:p>
          <a:p>
            <a:pPr algn="just" eaLnBrk="1" hangingPunct="1"/>
            <a:r>
              <a:rPr lang="es-ES_tradnl" altLang="es-PE" sz="2400" dirty="0">
                <a:latin typeface="Times New Roman" panose="02020603050405020304" pitchFamily="18" charset="0"/>
              </a:rPr>
              <a:t>Un </a:t>
            </a:r>
            <a:r>
              <a:rPr lang="es-ES_tradnl" altLang="es-PE" sz="24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dominio o </a:t>
            </a:r>
            <a:r>
              <a:rPr lang="es-ES_tradnl" altLang="es-PE" sz="2400" b="1" i="1" u="sng" dirty="0">
                <a:solidFill>
                  <a:schemeClr val="hlink"/>
                </a:solidFill>
                <a:latin typeface="Times New Roman" panose="02020603050405020304" pitchFamily="18" charset="0"/>
              </a:rPr>
              <a:t>tipo</a:t>
            </a:r>
            <a:r>
              <a:rPr lang="es-ES_tradnl" altLang="es-PE" sz="2400" dirty="0">
                <a:latin typeface="Times New Roman" panose="02020603050405020304" pitchFamily="18" charset="0"/>
              </a:rPr>
              <a:t> tiene asociado un conjunto de </a:t>
            </a:r>
            <a:r>
              <a:rPr lang="es-ES_tradnl" altLang="es-PE" sz="2400" i="1" dirty="0">
                <a:latin typeface="Times New Roman" panose="02020603050405020304" pitchFamily="18" charset="0"/>
              </a:rPr>
              <a:t>operadores</a:t>
            </a:r>
            <a:r>
              <a:rPr lang="es-ES_tradnl" altLang="es-PE" sz="2400" dirty="0">
                <a:latin typeface="Times New Roman" panose="02020603050405020304" pitchFamily="18" charset="0"/>
              </a:rPr>
              <a:t> válidos que se pueden aplicar a sus valores, los cuales dependen de su semántica y </a:t>
            </a:r>
            <a:r>
              <a:rPr lang="es-ES_tradnl" altLang="es-PE" sz="2400" u="sng" dirty="0">
                <a:latin typeface="Times New Roman" panose="02020603050405020304" pitchFamily="18" charset="0"/>
              </a:rPr>
              <a:t>no</a:t>
            </a:r>
            <a:r>
              <a:rPr lang="es-ES_tradnl" altLang="es-PE" sz="2400" dirty="0">
                <a:latin typeface="Times New Roman" panose="02020603050405020304" pitchFamily="18" charset="0"/>
              </a:rPr>
              <a:t> de su representación física.</a:t>
            </a:r>
          </a:p>
          <a:p>
            <a:pPr lvl="1" algn="just" eaLnBrk="1" hangingPunct="1"/>
            <a:r>
              <a:rPr lang="es-ES_tradnl" altLang="es-PE" sz="2000" dirty="0">
                <a:latin typeface="Times New Roman" panose="02020603050405020304" pitchFamily="18" charset="0"/>
              </a:rPr>
              <a:t>Todo valor </a:t>
            </a:r>
            <a:r>
              <a:rPr lang="es-ES_tradnl" altLang="es-PE" sz="2000" i="1" dirty="0">
                <a:latin typeface="Times New Roman" panose="02020603050405020304" pitchFamily="18" charset="0"/>
              </a:rPr>
              <a:t>tiene</a:t>
            </a:r>
            <a:r>
              <a:rPr lang="es-ES_tradnl" altLang="es-PE" sz="2000" dirty="0">
                <a:latin typeface="Times New Roman" panose="02020603050405020304" pitchFamily="18" charset="0"/>
              </a:rPr>
              <a:t> un tipo</a:t>
            </a:r>
          </a:p>
          <a:p>
            <a:pPr lvl="1" algn="just" eaLnBrk="1" hangingPunct="1"/>
            <a:r>
              <a:rPr lang="es-ES_tradnl" altLang="es-PE" sz="2000" dirty="0">
                <a:latin typeface="Times New Roman" panose="02020603050405020304" pitchFamily="18" charset="0"/>
              </a:rPr>
              <a:t>El sistema siempre comprueba que los operandos son del tipo adecuado para la ejecución de cada operación</a:t>
            </a:r>
          </a:p>
          <a:p>
            <a:pPr algn="just" eaLnBrk="1" hangingPunct="1"/>
            <a:endParaRPr lang="es-ES_tradnl" altLang="es-PE" sz="2400" dirty="0">
              <a:latin typeface="Times New Roman" panose="02020603050405020304" pitchFamily="18" charset="0"/>
            </a:endParaRPr>
          </a:p>
          <a:p>
            <a:pPr eaLnBrk="1" hangingPunct="1"/>
            <a:endParaRPr lang="es-ES_tradnl" altLang="es-PE" sz="2400" dirty="0">
              <a:latin typeface="Times New Roman" panose="02020603050405020304" pitchFamily="18" charset="0"/>
            </a:endParaRPr>
          </a:p>
        </p:txBody>
      </p:sp>
      <p:sp>
        <p:nvSpPr>
          <p:cNvPr id="2" name="Rectangle 57">
            <a:extLst>
              <a:ext uri="{FF2B5EF4-FFF2-40B4-BE49-F238E27FC236}">
                <a16:creationId xmlns:a16="http://schemas.microsoft.com/office/drawing/2014/main" id="{AD983F95-671E-44E8-A560-B3569071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778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s-ES_tradnl" altLang="es-PE" dirty="0"/>
              <a:t>Estructura Relacional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7629</TotalTime>
  <Words>2289</Words>
  <Application>Microsoft Office PowerPoint</Application>
  <PresentationFormat>Presentación en pantalla (4:3)</PresentationFormat>
  <Paragraphs>381</Paragraphs>
  <Slides>37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5" baseType="lpstr">
      <vt:lpstr>Arial</vt:lpstr>
      <vt:lpstr>Calibri</vt:lpstr>
      <vt:lpstr>Monotype Sorts</vt:lpstr>
      <vt:lpstr>Symbol</vt:lpstr>
      <vt:lpstr>Tahoma</vt:lpstr>
      <vt:lpstr>Times New Roman</vt:lpstr>
      <vt:lpstr>Wingdings</vt:lpstr>
      <vt:lpstr>Tema de Office</vt:lpstr>
      <vt:lpstr>El Modelo Relacional</vt:lpstr>
      <vt:lpstr>El Modelo Relacional</vt:lpstr>
      <vt:lpstr>Presentación de PowerPoint</vt:lpstr>
      <vt:lpstr>¿Qué es?</vt:lpstr>
      <vt:lpstr>Bases de Datos Relacionales</vt:lpstr>
      <vt:lpstr>Estructura Relacional</vt:lpstr>
      <vt:lpstr>Estructura Relacional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Propiedades de las Relaciones</vt:lpstr>
      <vt:lpstr>Restricciones de Integridad</vt:lpstr>
      <vt:lpstr>Restricciones de Integridad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Integridad Referencial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rosario villanueva</cp:lastModifiedBy>
  <cp:revision>204</cp:revision>
  <dcterms:created xsi:type="dcterms:W3CDTF">2013-09-03T17:21:04Z</dcterms:created>
  <dcterms:modified xsi:type="dcterms:W3CDTF">2020-10-03T22:20:26Z</dcterms:modified>
</cp:coreProperties>
</file>