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6" r:id="rId3"/>
    <p:sldId id="271" r:id="rId4"/>
    <p:sldId id="332" r:id="rId5"/>
    <p:sldId id="333" r:id="rId6"/>
    <p:sldId id="353" r:id="rId7"/>
    <p:sldId id="334" r:id="rId8"/>
    <p:sldId id="335" r:id="rId9"/>
    <p:sldId id="574" r:id="rId10"/>
    <p:sldId id="575" r:id="rId11"/>
    <p:sldId id="594" r:id="rId12"/>
    <p:sldId id="336" r:id="rId13"/>
    <p:sldId id="760" r:id="rId14"/>
    <p:sldId id="337" r:id="rId15"/>
    <p:sldId id="338" r:id="rId16"/>
    <p:sldId id="354" r:id="rId17"/>
    <p:sldId id="340" r:id="rId18"/>
    <p:sldId id="352" r:id="rId19"/>
    <p:sldId id="355" r:id="rId20"/>
    <p:sldId id="343" r:id="rId21"/>
    <p:sldId id="344" r:id="rId22"/>
    <p:sldId id="345" r:id="rId23"/>
    <p:sldId id="346" r:id="rId24"/>
    <p:sldId id="347" r:id="rId25"/>
    <p:sldId id="351" r:id="rId26"/>
    <p:sldId id="711" r:id="rId27"/>
    <p:sldId id="713" r:id="rId28"/>
    <p:sldId id="733" r:id="rId29"/>
    <p:sldId id="738" r:id="rId30"/>
    <p:sldId id="350" r:id="rId31"/>
    <p:sldId id="772" r:id="rId32"/>
    <p:sldId id="272" r:id="rId33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7272"/>
    <a:srgbClr val="575756"/>
    <a:srgbClr val="5A5A5A"/>
    <a:srgbClr val="606060"/>
    <a:srgbClr val="3A3A3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835C5BB-1110-4561-A8BC-FF94729308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1AE856-2F04-402C-96D3-513F18E5EA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CDE5C2B-A3EF-4B56-9A5E-275B62E479AA}" type="datetimeFigureOut">
              <a:rPr lang="es-PE"/>
              <a:pPr>
                <a:defRPr/>
              </a:pPr>
              <a:t>29/01/2021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CE00ED1-D989-4C88-A8E4-9172BA08A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F2895AB1-F713-4D23-B33A-EC901B3F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07F46-3F2F-476D-9ACB-F4778C827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0DEB73-4285-4CC9-94C2-AED6FE78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B51E5C-546E-4E6C-B421-FA449360988A}" type="slidenum">
              <a:rPr lang="es-PE" altLang="es-419"/>
              <a:pPr>
                <a:defRPr/>
              </a:pPr>
              <a:t>‹Nº›</a:t>
            </a:fld>
            <a:endParaRPr lang="es-PE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1E2EE8-3283-43C2-B2B2-FE7C923417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_tradnl" altLang="es-419"/>
              <a:t>Técnicas de Modelamiento: E-R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592127-465B-4595-89E5-65B0A01B80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699F2A9-DF39-4DDA-BE90-9AFE9E085E37}" type="datetime3">
              <a:rPr lang="es-ES_tradnl" altLang="es-419"/>
              <a:pPr/>
              <a:t>29.01.21</a:t>
            </a:fld>
            <a:endParaRPr lang="es-ES_tradnl" altLang="es-419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15AEFC-B140-4760-822B-95B33B3FED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_tradnl" altLang="es-419"/>
              <a:t>UPC - Formación Complementaria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0BF1A55-B4F5-48EC-BD64-86006066C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7737B-172C-4D5E-AFD2-115E9DB67D5C}" type="slidenum">
              <a:rPr lang="es-ES_tradnl" altLang="es-419"/>
              <a:pPr/>
              <a:t>9</a:t>
            </a:fld>
            <a:endParaRPr lang="es-ES_tradnl" altLang="es-419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4B27D315-5520-4696-8716-AB86D849C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C1BBA925-71D6-4CFC-AD05-4959D8663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es-419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89D74F-0B89-4171-B6B9-88D7A88B1C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_tradnl" altLang="es-419"/>
              <a:t>Técnicas de Modelamiento: E-R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7426A1-1575-4AC8-8FE5-F533416BE5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E0A1047-B378-442D-902C-5E7CE45B0BA1}" type="datetime3">
              <a:rPr lang="es-ES_tradnl" altLang="es-419"/>
              <a:pPr/>
              <a:t>29.01.21</a:t>
            </a:fld>
            <a:endParaRPr lang="es-ES_tradnl" altLang="es-419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65BC9-205B-4DFA-81C1-E72ACCE4B4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s-ES_tradnl" altLang="es-419"/>
              <a:t>UPC - Formación Complementaria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A6A140-7BD8-4A05-B47E-0F118A1D7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CE55B-B435-4595-883E-599791B83538}" type="slidenum">
              <a:rPr lang="es-ES_tradnl" altLang="es-419"/>
              <a:pPr/>
              <a:t>13</a:t>
            </a:fld>
            <a:endParaRPr lang="es-ES_tradnl" altLang="es-419"/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74D3D14A-0412-4B61-9DA2-6872CB7D34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96963" y="700088"/>
            <a:ext cx="4665662" cy="3498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0097C0B2-A0D8-4E2C-BEB8-3A75EBA9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32300"/>
            <a:ext cx="5029200" cy="41973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 altLang="es-419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11992-881E-4052-9209-28033FF28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5554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42AE2-38A1-4E22-B15B-1549E91F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C5294-9F2F-4341-BB08-880E58C997A0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7C6AB-060F-4658-9A4E-56266DED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FEEC2-EF1B-443C-A008-CDDFB3B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572F9-51FB-46E9-9332-58016F43B0E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653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E4B12-74E4-472A-9E6F-EF8EB338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4C72A-B7BE-43D7-AD86-D4733CA6A1A9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8950A-6695-4694-B09B-08ECD60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C07FC-CE15-4CA6-8A4D-F7317150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52F2D-D00E-4D7E-BE32-CAE5830D8A6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47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CE504-BE61-45E5-86C7-57DD2C2B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CE6C1-E0FD-4BEB-B6C0-8D11D4D30122}" type="datetime5">
              <a:rPr lang="es-ES" altLang="es-PE"/>
              <a:pPr>
                <a:defRPr/>
              </a:pPr>
              <a:t>29-ene.-21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184BE-5682-4EDC-B9A9-50D4B50A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PE"/>
              <a:t>Introducción y Conceptos Básicos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D083A-1EF0-4559-81ED-60C844E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8CC64-A919-48FD-A3F1-32731C8A43F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488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C9B62A-34D3-47B8-857B-0CA66AAC26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F1258E-3569-46C8-B84D-5F2D777E9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1E2B38-4DF5-4518-86A3-1F730F463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6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7BC1CFC-48A7-40E5-9483-FB22CFD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FEDDB-D103-434E-95AA-6380447ACDA1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9097C8B-261C-4C01-84D6-3C60413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A35B881-F0E8-4D41-9385-1DF4E605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3E9F-42E9-4C70-9A4D-6A193AFE411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70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E0279F5-4136-41B7-AE7F-D480DB6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C080-55FC-47F6-8396-C907F1845E93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90FBA2B-B7DE-45FE-AF8B-1175CD2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23E6639-2FC0-42AC-943D-27062F62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C504-2FA5-4060-AC9C-60823F6E1798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617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D7A7465-28C0-4D41-8621-A45B15A0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71BA6-B0A2-4B3F-8B88-B29F577D3946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874A7943-F6E8-4C9A-908B-9D1E8FFA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3E843A4-6B6D-4054-B285-4D27D661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3FD99-5539-4BBB-8349-307D9322CB1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783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0B62E3D-2C67-4F79-9D43-5FB716B6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2D17E-CF0B-46AD-B5E1-EF1016C207CE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0690530-EBC6-418C-B100-3E71E284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CEE6772-0E65-4176-BEB2-2761F4C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F1FE-C556-41EB-A848-5C23ABFC41D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4235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1507810D-B40F-4522-A639-0E3D1EFC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1BB1-8F41-4980-ACC3-16F65EFFC1F1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E23B77C-6127-4884-8A7C-8B419AE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5337602-12E5-442C-A047-AB4FFA8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9C2CE-CF7B-4384-B713-D7483709EBD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505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C7F7218-6FA4-4C97-8E4E-DA758CF613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A2F527CA-CAE0-4D59-8444-FD18950E93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2997A-7DA2-4390-BC3F-454B4E321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B7D2E9-74DC-425D-A0A5-51EB1706B175}" type="datetimeFigureOut">
              <a:rPr lang="es-ES" altLang="es-PE"/>
              <a:pPr>
                <a:defRPr/>
              </a:pPr>
              <a:t>29/01/2021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DC6F8-11EA-4B6B-8CE0-5B0002B3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BD815-48B3-45C5-AFA2-7F17A9DC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32D73E-1973-4F1D-BD7B-6A9308237E9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1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60BCAE-287E-4FF4-A03C-E3F5EDFC5C6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3900" y="2524125"/>
            <a:ext cx="7646988" cy="1660525"/>
          </a:xfrm>
        </p:spPr>
        <p:txBody>
          <a:bodyPr/>
          <a:lstStyle/>
          <a:p>
            <a:pPr eaLnBrk="1" hangingPunct="1"/>
            <a:r>
              <a:rPr lang="es-PE" altLang="es-PE" sz="6000" b="1">
                <a:solidFill>
                  <a:schemeClr val="bg1"/>
                </a:solidFill>
              </a:rPr>
              <a:t>Modelado de Datos</a:t>
            </a:r>
            <a:endParaRPr lang="es-ES" altLang="es-PE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>
            <a:extLst>
              <a:ext uri="{FF2B5EF4-FFF2-40B4-BE49-F238E27FC236}">
                <a16:creationId xmlns:a16="http://schemas.microsoft.com/office/drawing/2014/main" id="{0CBA30D2-B858-4964-9EE5-CD619DC26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4715" y="1696390"/>
            <a:ext cx="8409482" cy="4479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altLang="es-419" dirty="0">
                <a:solidFill>
                  <a:schemeClr val="tx2"/>
                </a:solidFill>
              </a:rPr>
              <a:t>Clasificación de entidades: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altLang="es-419" sz="2800" dirty="0"/>
              <a:t>Entidad Fuerte</a:t>
            </a:r>
            <a:r>
              <a:rPr lang="es-ES" altLang="es-419" sz="2400" b="1" dirty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Es una entidad que existe de forma independiente. Se le conoce también con el nombre de </a:t>
            </a:r>
            <a:r>
              <a:rPr lang="es-ES" altLang="es-419" sz="2400" i="1" dirty="0"/>
              <a:t>Entidad Base</a:t>
            </a:r>
            <a:r>
              <a:rPr lang="es-ES" altLang="es-419" sz="2400" dirty="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Cuando se relaciona con otras entidades se le llama Entidad Padre.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Ejemplos: 	Persona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400" dirty="0"/>
              <a:t>					Edificio</a:t>
            </a:r>
            <a:endParaRPr lang="es-ES" altLang="es-419" sz="2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528271-F1EF-4F6A-BC2D-E0B847D8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>
            <a:extLst>
              <a:ext uri="{FF2B5EF4-FFF2-40B4-BE49-F238E27FC236}">
                <a16:creationId xmlns:a16="http://schemas.microsoft.com/office/drawing/2014/main" id="{799FF9B4-D91E-4C1E-B6DE-3806A8C947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35310"/>
            <a:ext cx="8196028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s-ES" altLang="es-419" sz="2800" dirty="0">
                <a:solidFill>
                  <a:schemeClr val="tx2"/>
                </a:solidFill>
              </a:rPr>
              <a:t>Clasificación de entidades: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800" dirty="0"/>
              <a:t>Entidad Débil:</a:t>
            </a:r>
            <a:r>
              <a:rPr lang="es-ES" altLang="es-419" sz="2800" b="1" dirty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Es aquella que no puede ser identificada por sus propios atributos.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Para lograr su identificación unívoca utiliza tanto la relación con otra entidad como sus propios atributos.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Se le conoce también como Entidad Dependiente o Entidad Hijo.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altLang="es-419" sz="2400" dirty="0"/>
              <a:t>Ejemplos: 	Familiar de Persona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altLang="es-419" sz="2400" i="1" dirty="0"/>
              <a:t>		     			</a:t>
            </a:r>
            <a:r>
              <a:rPr lang="es-ES" altLang="es-419" sz="2400" dirty="0"/>
              <a:t>Departamento</a:t>
            </a:r>
            <a:r>
              <a:rPr lang="es-PE" altLang="es-419" sz="2400" dirty="0"/>
              <a:t> de edificio</a:t>
            </a:r>
            <a:endParaRPr lang="es-ES" altLang="es-419" sz="2800" i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CD352C2-DA8E-4DB5-944D-F9D2648F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94BF111-8036-4C5A-90F7-1F500A3B7B8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838" y="1371600"/>
            <a:ext cx="8766175" cy="5099050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Describen o califican a una entidad.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El conjunto de todos los valores posibles de un atributo es el </a:t>
            </a:r>
            <a:r>
              <a:rPr lang="es-PE" altLang="es-PE" sz="2200" b="1" i="1" dirty="0"/>
              <a:t>Dominio</a:t>
            </a:r>
            <a:r>
              <a:rPr lang="es-PE" altLang="es-PE" sz="2200" dirty="0"/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Todos los atributos toman sus valores de un dominio o conjunto de datos 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     Ejemplos: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Código de Alumno		Nombre de Alumno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Semestre de Ingreso		Fecha de Nacimiento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sz="2200" dirty="0"/>
              <a:t>Cada atributo debe tener un nombre suficientemente claro y una definición precisa con el objetivo que exista una mejor comprensión del modelo.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Precio Unitario	(¿de compra?, ¿de venta?)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s-PE" altLang="es-PE" sz="2000" dirty="0"/>
              <a:t>		Monto Pagado	(¿pagado por el cliente?, ¿por la empresa?)</a:t>
            </a:r>
          </a:p>
          <a:p>
            <a:pPr lvl="2" algn="just" eaLnBrk="1" hangingPunct="1">
              <a:buFont typeface="Courier New" panose="02070309020205020404" pitchFamily="49" charset="0"/>
              <a:buChar char="o"/>
              <a:defRPr/>
            </a:pPr>
            <a:endParaRPr lang="es-PE" altLang="es-PE" sz="2000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DDAAE5-96DF-4835-8C99-B732CA5D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Atributos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7" name="Rectangle 3">
            <a:extLst>
              <a:ext uri="{FF2B5EF4-FFF2-40B4-BE49-F238E27FC236}">
                <a16:creationId xmlns:a16="http://schemas.microsoft.com/office/drawing/2014/main" id="{7BB4F402-79F1-4913-A903-B2CF7ED196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46289"/>
            <a:ext cx="8077200" cy="465944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" altLang="es-419" dirty="0"/>
              <a:t>¿Cómo asignar atributos a las entidades?</a:t>
            </a:r>
            <a:endParaRPr lang="es-ES" altLang="es-419" i="1" dirty="0"/>
          </a:p>
          <a:p>
            <a:pPr>
              <a:spcBef>
                <a:spcPct val="50000"/>
              </a:spcBef>
            </a:pPr>
            <a:r>
              <a:rPr lang="es-ES" altLang="es-419" sz="2400" dirty="0"/>
              <a:t>Criterios:</a:t>
            </a:r>
          </a:p>
          <a:p>
            <a:pPr lvl="1">
              <a:spcBef>
                <a:spcPct val="50000"/>
              </a:spcBef>
            </a:pPr>
            <a:r>
              <a:rPr lang="es-ES" altLang="es-419" sz="2000" dirty="0"/>
              <a:t>NORMALIZACIÓN: siguiendo un proceso “de abajo hacia arriba” (</a:t>
            </a:r>
            <a:r>
              <a:rPr lang="es-ES" altLang="es-419" sz="2000" dirty="0" err="1"/>
              <a:t>bottom</a:t>
            </a:r>
            <a:r>
              <a:rPr lang="es-ES" altLang="es-419" sz="2000" dirty="0"/>
              <a:t> up).</a:t>
            </a:r>
          </a:p>
          <a:p>
            <a:pPr lvl="1">
              <a:spcBef>
                <a:spcPct val="50000"/>
              </a:spcBef>
            </a:pPr>
            <a:r>
              <a:rPr lang="es-ES" altLang="es-419" sz="2000" dirty="0"/>
              <a:t>Intuitivamente, podemos llegar a por lo menos a 3FN analizando críticamente la información de modo que lleguemos a guardar “cada cosa en su lugar”, y verificar nuestro diseño basándonos en los principios de la normalización; esto es, en las dependencias funcionales y en los determinantes.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99A52D-AAC2-4367-893A-3ED79D73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Atributos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E729B01-B000-49BD-BBB1-0EBD91B42CE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8750" y="1406525"/>
            <a:ext cx="8205761" cy="4089400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Constituyen el atributo o conjunto de atributos que identifican de manera única a las instancias de las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Corresponden al concepto de “</a:t>
            </a:r>
            <a:r>
              <a:rPr lang="es-PE" altLang="es-PE" i="1" dirty="0"/>
              <a:t>clave candidata</a:t>
            </a:r>
            <a:r>
              <a:rPr lang="es-PE" altLang="es-PE" dirty="0"/>
              <a:t>” trabajado en la unidad de aprendizaje anterior, en el curso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dirty="0"/>
              <a:t>Un identificador elegido por cada entidad constituirá la </a:t>
            </a:r>
            <a:r>
              <a:rPr lang="es-PE" altLang="es-PE" b="1" i="1" dirty="0"/>
              <a:t>clave primaria</a:t>
            </a:r>
            <a:r>
              <a:rPr lang="es-PE" altLang="es-PE" dirty="0"/>
              <a:t> en el modelo lógico relacional correspondiente.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6033C76-062E-4890-9BF0-C913C244A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Identificadores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905C07-6E0D-41BF-B834-460D62B039F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1913" y="1485900"/>
            <a:ext cx="8766175" cy="4765675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Son vínculos o asociaciones entre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Las ocurrencias de las relaciones son asociaciones entre instancias de las entidades.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>
                <a:cs typeface="Calibri" panose="020F0502020204030204" pitchFamily="34" charset="0"/>
              </a:rPr>
              <a:t>La </a:t>
            </a:r>
            <a:r>
              <a:rPr lang="es-PE" altLang="es-PE" sz="2400" b="1" i="1" dirty="0"/>
              <a:t>cardinalidad (o multiplicidad</a:t>
            </a:r>
            <a:r>
              <a:rPr lang="es-PE" altLang="es-PE" sz="2400" dirty="0"/>
              <a:t>) de una relación </a:t>
            </a:r>
            <a:r>
              <a:rPr lang="es-PE" altLang="es-PE" sz="2400" dirty="0">
                <a:cs typeface="Calibri" panose="020F0502020204030204" pitchFamily="34" charset="0"/>
              </a:rPr>
              <a:t>indica la cantidad de elementos o instancias de una entidad A que se relacionan con una instancia de una entidad B y viceversa</a:t>
            </a:r>
            <a:endParaRPr lang="es-PE" altLang="es-PE" sz="24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400" dirty="0"/>
              <a:t>Se expresa con un valor mínimo y uno máximo en cada dirección: 4 puntos de cardinalidad o multiplicidad</a:t>
            </a:r>
          </a:p>
          <a:p>
            <a:pPr lvl="2" algn="just" eaLnBrk="1" hangingPunct="1"/>
            <a:r>
              <a:rPr lang="es-MX" altLang="es-PE" sz="2000" dirty="0"/>
              <a:t>Valor mínimo: define si la relación es opcional o requerida</a:t>
            </a:r>
          </a:p>
          <a:p>
            <a:pPr lvl="2" algn="just" eaLnBrk="1" hangingPunct="1"/>
            <a:r>
              <a:rPr lang="es-MX" altLang="es-PE" sz="2000" dirty="0"/>
              <a:t>Valor máximo: expresa si la relación es singular o plural</a:t>
            </a:r>
          </a:p>
          <a:p>
            <a:pPr lvl="2" algn="just" eaLnBrk="1" hangingPunct="1"/>
            <a:endParaRPr lang="es-PE" altLang="es-PE" sz="20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4BC3737-29BF-44DB-872B-099753423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– Relaciones / Interrelaciones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C3FA7999-C305-4EA3-A0AD-B4F149B7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38" y="255588"/>
            <a:ext cx="768508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Cardinalidad de las relaciones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E3F75178-75C6-43CF-9D10-8C87D7701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157152"/>
            <a:ext cx="8347075" cy="387798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marL="187325" indent="-187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50000"/>
              </a:spcBef>
              <a:defRPr/>
            </a:pPr>
            <a:r>
              <a:rPr lang="es-ES_tradnl" altLang="es-PE" dirty="0">
                <a:latin typeface="+mn-lt"/>
              </a:rPr>
              <a:t>Respecto a la relación planteada, para determinar la </a:t>
            </a:r>
            <a:r>
              <a:rPr lang="es-ES_tradnl" altLang="es-PE" dirty="0" err="1">
                <a:latin typeface="+mn-lt"/>
              </a:rPr>
              <a:t>cardinalidad</a:t>
            </a:r>
            <a:r>
              <a:rPr lang="es-ES_tradnl" altLang="es-PE" dirty="0">
                <a:latin typeface="+mn-lt"/>
              </a:rPr>
              <a:t> debemos preguntarnos: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¿Debe un pollo cruzar un camino?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dirty="0">
                <a:latin typeface="+mn-lt"/>
              </a:rPr>
              <a:t>Esto es: ¿los pollos que no han cruzado ningún camino son de interés para el negocio?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¿Puede un pollo cruzar más de un camino?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¿Debe un camino ser cruzado por un pollo?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dirty="0">
                <a:latin typeface="+mn-lt"/>
              </a:rPr>
              <a:t>Esto es: ¿los caminos que nunca han sido cruzados por ningún pollo son de interés para el negocio?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s-ES_tradnl" altLang="es-PE" sz="2000" b="1" dirty="0">
                <a:latin typeface="+mn-lt"/>
              </a:rPr>
              <a:t>¿Puede un camino haber sido cruzado por más de un pollo?</a:t>
            </a:r>
          </a:p>
        </p:txBody>
      </p:sp>
      <p:sp>
        <p:nvSpPr>
          <p:cNvPr id="194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CDC595-8DCF-4858-844C-DCC3BAE34BE5}"/>
              </a:ext>
            </a:extLst>
          </p:cNvPr>
          <p:cNvSpPr txBox="1">
            <a:spLocks/>
          </p:cNvSpPr>
          <p:nvPr/>
        </p:nvSpPr>
        <p:spPr bwMode="auto">
          <a:xfrm>
            <a:off x="0" y="5921375"/>
            <a:ext cx="87645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s-PE" altLang="es-PE" sz="2400" b="1" i="1" dirty="0">
                <a:solidFill>
                  <a:srgbClr val="FF0000"/>
                </a:solidFill>
              </a:rPr>
              <a:t>La cardinalidad de las relaciones estará determinada por las reglas de negocio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2FDE4DB-6394-4908-9385-A89ADD5B065F}"/>
              </a:ext>
            </a:extLst>
          </p:cNvPr>
          <p:cNvGrpSpPr/>
          <p:nvPr/>
        </p:nvGrpSpPr>
        <p:grpSpPr>
          <a:xfrm>
            <a:off x="2473375" y="1207419"/>
            <a:ext cx="5500870" cy="756274"/>
            <a:chOff x="1858780" y="2271713"/>
            <a:chExt cx="5500870" cy="756274"/>
          </a:xfrm>
        </p:grpSpPr>
        <p:sp>
          <p:nvSpPr>
            <p:cNvPr id="19460" name="Text Box 5">
              <a:extLst>
                <a:ext uri="{FF2B5EF4-FFF2-40B4-BE49-F238E27FC236}">
                  <a16:creationId xmlns:a16="http://schemas.microsoft.com/office/drawing/2014/main" id="{4FD1E9D9-D909-4790-A3B7-0A7A827B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2271713"/>
              <a:ext cx="7207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PE" sz="1800">
                  <a:latin typeface="Tahoma" panose="020B0604030504040204" pitchFamily="34" charset="0"/>
                </a:rPr>
                <a:t>cruza</a:t>
              </a:r>
            </a:p>
          </p:txBody>
        </p:sp>
        <p:sp>
          <p:nvSpPr>
            <p:cNvPr id="19461" name="Line 16">
              <a:extLst>
                <a:ext uri="{FF2B5EF4-FFF2-40B4-BE49-F238E27FC236}">
                  <a16:creationId xmlns:a16="http://schemas.microsoft.com/office/drawing/2014/main" id="{9CBA5A92-92E5-42D5-BE45-5E9B3630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113" y="2776538"/>
              <a:ext cx="309721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419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03D54E5-9142-4038-B70C-3E4B22564153}"/>
                </a:ext>
              </a:extLst>
            </p:cNvPr>
            <p:cNvSpPr/>
            <p:nvPr/>
          </p:nvSpPr>
          <p:spPr>
            <a:xfrm>
              <a:off x="1858780" y="2398426"/>
              <a:ext cx="1200333" cy="629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POLLO</a:t>
              </a:r>
              <a:endParaRPr lang="es-419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0E0EEE8B-8D09-42F3-AAFD-EF45A50C6FAD}"/>
                </a:ext>
              </a:extLst>
            </p:cNvPr>
            <p:cNvSpPr/>
            <p:nvPr/>
          </p:nvSpPr>
          <p:spPr>
            <a:xfrm>
              <a:off x="6159317" y="2398426"/>
              <a:ext cx="1200333" cy="629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CAMINO</a:t>
              </a:r>
              <a:endParaRPr lang="es-419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F48E5F2-BE06-400E-9CE5-00BF04D437CB}"/>
              </a:ext>
            </a:extLst>
          </p:cNvPr>
          <p:cNvSpPr txBox="1"/>
          <p:nvPr/>
        </p:nvSpPr>
        <p:spPr>
          <a:xfrm>
            <a:off x="458788" y="1090612"/>
            <a:ext cx="228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Ejemplo: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9880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94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ECD9FD-58C2-4238-A427-7C1618D9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-4763"/>
            <a:ext cx="7685087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Tipos de cardinalidad en las relaciones – Notación UML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02EA9816-E03E-48FF-9B9C-AD4ECF8A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1858963"/>
            <a:ext cx="37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9C210E6F-0539-450D-9221-FF7B408D8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185896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0..1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877F96F4-12C9-4AB4-9665-32414622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3624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72DA2C6B-4F01-47E4-8A1C-57AFE8EC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62426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E075867B-EBD7-4434-AC83-3A3149DE0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554831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0..*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5688DD6E-EA78-44A2-B332-F97DBC93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5548313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s-ES_tradnl" altLang="es-PE" sz="2000">
                <a:latin typeface="Tahoma" panose="020B0604030504040204" pitchFamily="34" charset="0"/>
              </a:rPr>
              <a:t>1..*</a:t>
            </a:r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968936C6-BC39-4F02-9929-6F7C383F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269081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Empleado</a:t>
            </a:r>
          </a:p>
        </p:txBody>
      </p:sp>
      <p:sp>
        <p:nvSpPr>
          <p:cNvPr id="20490" name="Rectangle 17">
            <a:extLst>
              <a:ext uri="{FF2B5EF4-FFF2-40B4-BE49-F238E27FC236}">
                <a16:creationId xmlns:a16="http://schemas.microsoft.com/office/drawing/2014/main" id="{69CB3E98-869B-49FD-9BFE-A1CA5226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2687638"/>
            <a:ext cx="1512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Automóvil</a:t>
            </a:r>
          </a:p>
        </p:txBody>
      </p:sp>
      <p:sp>
        <p:nvSpPr>
          <p:cNvPr id="20491" name="Rectangle 21">
            <a:extLst>
              <a:ext uri="{FF2B5EF4-FFF2-40B4-BE49-F238E27FC236}">
                <a16:creationId xmlns:a16="http://schemas.microsoft.com/office/drawing/2014/main" id="{5FC1B6E6-B7F8-4E4B-B316-C2A3EB004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451485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Cliente</a:t>
            </a:r>
          </a:p>
        </p:txBody>
      </p:sp>
      <p:sp>
        <p:nvSpPr>
          <p:cNvPr id="20492" name="Rectangle 25">
            <a:extLst>
              <a:ext uri="{FF2B5EF4-FFF2-40B4-BE49-F238E27FC236}">
                <a16:creationId xmlns:a16="http://schemas.microsoft.com/office/drawing/2014/main" id="{792C5798-080A-4481-9B09-D9B9BA9A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4513263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Pedido</a:t>
            </a:r>
          </a:p>
        </p:txBody>
      </p:sp>
      <p:sp>
        <p:nvSpPr>
          <p:cNvPr id="20493" name="Rectangle 29">
            <a:extLst>
              <a:ext uri="{FF2B5EF4-FFF2-40B4-BE49-F238E27FC236}">
                <a16:creationId xmlns:a16="http://schemas.microsoft.com/office/drawing/2014/main" id="{C2C5F635-8C16-466F-92B3-84D5EC40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6359525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Pedido</a:t>
            </a:r>
          </a:p>
        </p:txBody>
      </p:sp>
      <p:sp>
        <p:nvSpPr>
          <p:cNvPr id="20494" name="Rectangle 33">
            <a:extLst>
              <a:ext uri="{FF2B5EF4-FFF2-40B4-BE49-F238E27FC236}">
                <a16:creationId xmlns:a16="http://schemas.microsoft.com/office/drawing/2014/main" id="{2400BE27-9CA8-4269-863C-07F4E3B4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6359525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PE" sz="1600">
                <a:latin typeface="Arial" panose="020B0604020202020204" pitchFamily="34" charset="0"/>
              </a:rPr>
              <a:t>Producto</a:t>
            </a:r>
          </a:p>
        </p:txBody>
      </p:sp>
      <p:sp>
        <p:nvSpPr>
          <p:cNvPr id="20495" name="Line 34">
            <a:extLst>
              <a:ext uri="{FF2B5EF4-FFF2-40B4-BE49-F238E27FC236}">
                <a16:creationId xmlns:a16="http://schemas.microsoft.com/office/drawing/2014/main" id="{5F042F77-4214-49AB-BA94-69A632D18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129088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sp>
        <p:nvSpPr>
          <p:cNvPr id="20496" name="Line 35">
            <a:extLst>
              <a:ext uri="{FF2B5EF4-FFF2-40B4-BE49-F238E27FC236}">
                <a16:creationId xmlns:a16="http://schemas.microsoft.com/office/drawing/2014/main" id="{B7EA0FA5-522E-46D5-BBC5-9EE26D84F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2363788"/>
            <a:ext cx="2808288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sp>
        <p:nvSpPr>
          <p:cNvPr id="20497" name="Line 36">
            <a:extLst>
              <a:ext uri="{FF2B5EF4-FFF2-40B4-BE49-F238E27FC236}">
                <a16:creationId xmlns:a16="http://schemas.microsoft.com/office/drawing/2014/main" id="{F907E1BB-8B20-49AC-94E5-8B0A88B5A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6053138"/>
            <a:ext cx="27352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419"/>
          </a:p>
        </p:txBody>
      </p:sp>
      <p:pic>
        <p:nvPicPr>
          <p:cNvPr id="20498" name="Picture 37">
            <a:extLst>
              <a:ext uri="{FF2B5EF4-FFF2-40B4-BE49-F238E27FC236}">
                <a16:creationId xmlns:a16="http://schemas.microsoft.com/office/drawing/2014/main" id="{6C0A0051-E983-4A0E-8201-20624DAF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92513"/>
            <a:ext cx="12430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38">
            <a:extLst>
              <a:ext uri="{FF2B5EF4-FFF2-40B4-BE49-F238E27FC236}">
                <a16:creationId xmlns:a16="http://schemas.microsoft.com/office/drawing/2014/main" id="{AD1A05A7-DB70-46C3-B18F-25E922BC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762125"/>
            <a:ext cx="130016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39">
            <a:extLst>
              <a:ext uri="{FF2B5EF4-FFF2-40B4-BE49-F238E27FC236}">
                <a16:creationId xmlns:a16="http://schemas.microsoft.com/office/drawing/2014/main" id="{A14965B9-C0B0-4A7B-A9A4-D0FB9E72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505200"/>
            <a:ext cx="1357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40">
            <a:extLst>
              <a:ext uri="{FF2B5EF4-FFF2-40B4-BE49-F238E27FC236}">
                <a16:creationId xmlns:a16="http://schemas.microsoft.com/office/drawing/2014/main" id="{AEA2C5F5-6606-4788-A092-23188268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5386388"/>
            <a:ext cx="1357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2" name="Picture 41">
            <a:extLst>
              <a:ext uri="{FF2B5EF4-FFF2-40B4-BE49-F238E27FC236}">
                <a16:creationId xmlns:a16="http://schemas.microsoft.com/office/drawing/2014/main" id="{E3CA795B-4F67-43A0-9509-010FD866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5405438"/>
            <a:ext cx="13192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42">
            <a:extLst>
              <a:ext uri="{FF2B5EF4-FFF2-40B4-BE49-F238E27FC236}">
                <a16:creationId xmlns:a16="http://schemas.microsoft.com/office/drawing/2014/main" id="{ED9B7B2C-6A4D-4673-878A-C4D685DD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85925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16AAF8-5DC7-443A-B1C0-D59049A2BC9C}"/>
              </a:ext>
            </a:extLst>
          </p:cNvPr>
          <p:cNvSpPr txBox="1">
            <a:spLocks/>
          </p:cNvSpPr>
          <p:nvPr/>
        </p:nvSpPr>
        <p:spPr bwMode="auto">
          <a:xfrm>
            <a:off x="-263525" y="1168400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Uno a uno:</a:t>
            </a:r>
          </a:p>
        </p:txBody>
      </p:sp>
      <p:sp>
        <p:nvSpPr>
          <p:cNvPr id="2050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CD92A6-EA5F-4CD2-8D9E-99F8305C48CE}"/>
              </a:ext>
            </a:extLst>
          </p:cNvPr>
          <p:cNvSpPr txBox="1">
            <a:spLocks/>
          </p:cNvSpPr>
          <p:nvPr/>
        </p:nvSpPr>
        <p:spPr bwMode="auto">
          <a:xfrm>
            <a:off x="-263525" y="3019425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Uno a muchos:</a:t>
            </a:r>
          </a:p>
        </p:txBody>
      </p:sp>
      <p:sp>
        <p:nvSpPr>
          <p:cNvPr id="2050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EB66E0-7CE4-4CF6-B0F3-359A70EDFDCC}"/>
              </a:ext>
            </a:extLst>
          </p:cNvPr>
          <p:cNvSpPr txBox="1">
            <a:spLocks/>
          </p:cNvSpPr>
          <p:nvPr/>
        </p:nvSpPr>
        <p:spPr bwMode="auto">
          <a:xfrm>
            <a:off x="-263525" y="4875213"/>
            <a:ext cx="87661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Muchos a muchos: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925861-43EA-4763-9051-A95FB3F5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-4763"/>
            <a:ext cx="7685087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Tipos de cardinalidad en las relaciones – Notación Bachman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1C836D-29DA-4B79-905A-CE3C91BCA34B}"/>
              </a:ext>
            </a:extLst>
          </p:cNvPr>
          <p:cNvSpPr txBox="1">
            <a:spLocks/>
          </p:cNvSpPr>
          <p:nvPr/>
        </p:nvSpPr>
        <p:spPr bwMode="auto">
          <a:xfrm>
            <a:off x="-263525" y="1168400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dirty="0"/>
              <a:t>Uno a uno:</a:t>
            </a:r>
          </a:p>
        </p:txBody>
      </p:sp>
      <p:sp>
        <p:nvSpPr>
          <p:cNvPr id="215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A755C0-BA2E-4E0B-A094-6CDB0B0E1D12}"/>
              </a:ext>
            </a:extLst>
          </p:cNvPr>
          <p:cNvSpPr txBox="1">
            <a:spLocks/>
          </p:cNvSpPr>
          <p:nvPr/>
        </p:nvSpPr>
        <p:spPr bwMode="auto">
          <a:xfrm>
            <a:off x="-263525" y="3019425"/>
            <a:ext cx="8766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dirty="0"/>
              <a:t>Uno a muchos:</a:t>
            </a: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425C19D-88E3-4DE2-8370-0AFBF2B81EA9}"/>
              </a:ext>
            </a:extLst>
          </p:cNvPr>
          <p:cNvSpPr txBox="1">
            <a:spLocks/>
          </p:cNvSpPr>
          <p:nvPr/>
        </p:nvSpPr>
        <p:spPr bwMode="auto">
          <a:xfrm>
            <a:off x="-263525" y="4875213"/>
            <a:ext cx="876617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algn="just" eaLnBrk="1" hangingPunct="1">
              <a:buFont typeface="Arial" panose="020B0604020202020204" pitchFamily="34" charset="0"/>
              <a:buNone/>
            </a:pPr>
            <a:r>
              <a:rPr lang="es-PE" altLang="es-PE" sz="2600"/>
              <a:t>Muchos a muchos: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0CDFC5-A886-42B6-92DF-BCD62377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44" y="1867098"/>
            <a:ext cx="7352182" cy="8436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DA5E27-5BBD-4259-9B4F-F216E155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2" y="3638504"/>
            <a:ext cx="7178260" cy="8753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5D6181-1A26-4384-9FDC-5997CD6C7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28" y="5487427"/>
            <a:ext cx="6949414" cy="9277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8226C8F-0450-46DF-9AB9-6E15FDFD0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3525" y="168275"/>
            <a:ext cx="768508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Notaciones para la Cardinalidad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9" name="Group 73">
            <a:extLst>
              <a:ext uri="{FF2B5EF4-FFF2-40B4-BE49-F238E27FC236}">
                <a16:creationId xmlns:a16="http://schemas.microsoft.com/office/drawing/2014/main" id="{21B5775C-99C2-4A41-87E1-8B0E7B03D406}"/>
              </a:ext>
            </a:extLst>
          </p:cNvPr>
          <p:cNvGraphicFramePr>
            <a:graphicFrameLocks/>
          </p:cNvGraphicFramePr>
          <p:nvPr/>
        </p:nvGraphicFramePr>
        <p:xfrm>
          <a:off x="250825" y="2060575"/>
          <a:ext cx="8569326" cy="36099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UML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Idef1X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IE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Bachman</a:t>
                      </a:r>
                      <a:endParaRPr kumimoji="0" lang="es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Uno a uno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Uno a muchos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Muchos a muchos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563" name="Group 42">
            <a:extLst>
              <a:ext uri="{FF2B5EF4-FFF2-40B4-BE49-F238E27FC236}">
                <a16:creationId xmlns:a16="http://schemas.microsoft.com/office/drawing/2014/main" id="{3E8214DC-3AA0-4479-9609-FFCCD4140C49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140075"/>
            <a:ext cx="1143000" cy="304800"/>
            <a:chOff x="2400" y="1728"/>
            <a:chExt cx="720" cy="192"/>
          </a:xfrm>
        </p:grpSpPr>
        <p:sp>
          <p:nvSpPr>
            <p:cNvPr id="22591" name="Line 43">
              <a:extLst>
                <a:ext uri="{FF2B5EF4-FFF2-40B4-BE49-F238E27FC236}">
                  <a16:creationId xmlns:a16="http://schemas.microsoft.com/office/drawing/2014/main" id="{E2C52BD0-2866-454F-B756-A81E03C28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24"/>
              <a:ext cx="720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92" name="Line 44">
              <a:extLst>
                <a:ext uri="{FF2B5EF4-FFF2-40B4-BE49-F238E27FC236}">
                  <a16:creationId xmlns:a16="http://schemas.microsoft.com/office/drawing/2014/main" id="{1CE4CCD3-F363-48FA-AD17-085114B04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28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93" name="Line 45">
              <a:extLst>
                <a:ext uri="{FF2B5EF4-FFF2-40B4-BE49-F238E27FC236}">
                  <a16:creationId xmlns:a16="http://schemas.microsoft.com/office/drawing/2014/main" id="{452EA0A9-1C1A-4C24-976F-058E8333F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sp>
        <p:nvSpPr>
          <p:cNvPr id="22564" name="Line 46">
            <a:extLst>
              <a:ext uri="{FF2B5EF4-FFF2-40B4-BE49-F238E27FC236}">
                <a16:creationId xmlns:a16="http://schemas.microsoft.com/office/drawing/2014/main" id="{BDF76A0D-9171-485A-AA2C-D673D6CE1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3284538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grpSp>
        <p:nvGrpSpPr>
          <p:cNvPr id="22565" name="Group 47">
            <a:extLst>
              <a:ext uri="{FF2B5EF4-FFF2-40B4-BE49-F238E27FC236}">
                <a16:creationId xmlns:a16="http://schemas.microsoft.com/office/drawing/2014/main" id="{B6BA9963-EA40-49D8-89B3-BA5DBFA6AB2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000375"/>
            <a:ext cx="1295400" cy="366713"/>
            <a:chOff x="1837" y="1888"/>
            <a:chExt cx="816" cy="231"/>
          </a:xfrm>
        </p:grpSpPr>
        <p:sp>
          <p:nvSpPr>
            <p:cNvPr id="22588" name="Line 48">
              <a:extLst>
                <a:ext uri="{FF2B5EF4-FFF2-40B4-BE49-F238E27FC236}">
                  <a16:creationId xmlns:a16="http://schemas.microsoft.com/office/drawing/2014/main" id="{A67545E5-3860-4FB9-9B1B-CA7E0882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4"/>
              <a:ext cx="672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9" name="Text Box 49">
              <a:extLst>
                <a:ext uri="{FF2B5EF4-FFF2-40B4-BE49-F238E27FC236}">
                  <a16:creationId xmlns:a16="http://schemas.microsoft.com/office/drawing/2014/main" id="{75B128FE-FA51-4B3B-B261-71DE7B61C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88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PE" altLang="es-PE" sz="1800">
                  <a:latin typeface="Arial" panose="020B0604020202020204" pitchFamily="34" charset="0"/>
                </a:rPr>
                <a:t>1</a:t>
              </a:r>
              <a:endParaRPr lang="es-ES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22590" name="Text Box 50">
              <a:extLst>
                <a:ext uri="{FF2B5EF4-FFF2-40B4-BE49-F238E27FC236}">
                  <a16:creationId xmlns:a16="http://schemas.microsoft.com/office/drawing/2014/main" id="{0C94559A-4F82-4787-8B9B-73F607DF7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888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PE" altLang="es-PE" sz="1800">
                  <a:latin typeface="Arial" panose="020B0604020202020204" pitchFamily="34" charset="0"/>
                </a:rPr>
                <a:t>1</a:t>
              </a:r>
              <a:endParaRPr lang="es-ES" altLang="es-PE" sz="1800">
                <a:latin typeface="Arial" panose="020B0604020202020204" pitchFamily="34" charset="0"/>
              </a:endParaRPr>
            </a:p>
          </p:txBody>
        </p:sp>
      </p:grpSp>
      <p:sp>
        <p:nvSpPr>
          <p:cNvPr id="22566" name="Line 51">
            <a:extLst>
              <a:ext uri="{FF2B5EF4-FFF2-40B4-BE49-F238E27FC236}">
                <a16:creationId xmlns:a16="http://schemas.microsoft.com/office/drawing/2014/main" id="{D1CD3B7F-92A2-4773-B5BF-73C4A8142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4292600"/>
            <a:ext cx="1214438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67" name="Text Box 52">
            <a:extLst>
              <a:ext uri="{FF2B5EF4-FFF2-40B4-BE49-F238E27FC236}">
                <a16:creationId xmlns:a16="http://schemas.microsoft.com/office/drawing/2014/main" id="{C407E9E2-513B-43EC-8CBA-E9557A4F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93223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68" name="Text Box 53">
            <a:extLst>
              <a:ext uri="{FF2B5EF4-FFF2-40B4-BE49-F238E27FC236}">
                <a16:creationId xmlns:a16="http://schemas.microsoft.com/office/drawing/2014/main" id="{A2733396-51D7-4B6A-8903-426B09563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39322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69" name="Line 54">
            <a:extLst>
              <a:ext uri="{FF2B5EF4-FFF2-40B4-BE49-F238E27FC236}">
                <a16:creationId xmlns:a16="http://schemas.microsoft.com/office/drawing/2014/main" id="{38C10282-C446-4552-B921-B326E50A56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7763" y="5278438"/>
            <a:ext cx="1209675" cy="1587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70" name="Text Box 55">
            <a:extLst>
              <a:ext uri="{FF2B5EF4-FFF2-40B4-BE49-F238E27FC236}">
                <a16:creationId xmlns:a16="http://schemas.microsoft.com/office/drawing/2014/main" id="{6B6D1E8D-962A-45C0-98C8-D959C538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91966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71" name="Text Box 56">
            <a:extLst>
              <a:ext uri="{FF2B5EF4-FFF2-40B4-BE49-F238E27FC236}">
                <a16:creationId xmlns:a16="http://schemas.microsoft.com/office/drawing/2014/main" id="{CD5F7E32-2A08-488E-A815-214EB39F7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491966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>
                <a:latin typeface="Arial" panose="020B0604020202020204" pitchFamily="34" charset="0"/>
              </a:rPr>
              <a:t>1..*</a:t>
            </a: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2572" name="Line 57">
            <a:extLst>
              <a:ext uri="{FF2B5EF4-FFF2-40B4-BE49-F238E27FC236}">
                <a16:creationId xmlns:a16="http://schemas.microsoft.com/office/drawing/2014/main" id="{0FB20237-3FCA-46B3-BADF-A231DA96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149725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sp>
        <p:nvSpPr>
          <p:cNvPr id="22573" name="Line 58">
            <a:extLst>
              <a:ext uri="{FF2B5EF4-FFF2-40B4-BE49-F238E27FC236}">
                <a16:creationId xmlns:a16="http://schemas.microsoft.com/office/drawing/2014/main" id="{3EE46AC1-004A-47B8-B4FD-2B7500ECF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5156200"/>
            <a:ext cx="10668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419"/>
          </a:p>
        </p:txBody>
      </p:sp>
      <p:grpSp>
        <p:nvGrpSpPr>
          <p:cNvPr id="22574" name="Group 59">
            <a:extLst>
              <a:ext uri="{FF2B5EF4-FFF2-40B4-BE49-F238E27FC236}">
                <a16:creationId xmlns:a16="http://schemas.microsoft.com/office/drawing/2014/main" id="{88C5B3AC-684E-4718-A3AC-2A442C334C6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005263"/>
            <a:ext cx="1219200" cy="304800"/>
            <a:chOff x="2400" y="2353"/>
            <a:chExt cx="768" cy="192"/>
          </a:xfrm>
        </p:grpSpPr>
        <p:sp>
          <p:nvSpPr>
            <p:cNvPr id="22584" name="Line 60">
              <a:extLst>
                <a:ext uri="{FF2B5EF4-FFF2-40B4-BE49-F238E27FC236}">
                  <a16:creationId xmlns:a16="http://schemas.microsoft.com/office/drawing/2014/main" id="{7352BF47-2675-4F73-BCC8-BC3364DD9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49"/>
              <a:ext cx="768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5" name="Line 61">
              <a:extLst>
                <a:ext uri="{FF2B5EF4-FFF2-40B4-BE49-F238E27FC236}">
                  <a16:creationId xmlns:a16="http://schemas.microsoft.com/office/drawing/2014/main" id="{5B76411A-C7FC-413F-96BE-2B5CC130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3"/>
              <a:ext cx="0" cy="192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6" name="Line 62">
              <a:extLst>
                <a:ext uri="{FF2B5EF4-FFF2-40B4-BE49-F238E27FC236}">
                  <a16:creationId xmlns:a16="http://schemas.microsoft.com/office/drawing/2014/main" id="{ED3A6EC3-3894-4958-B6EE-1F27B953FF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53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7" name="Line 63">
              <a:extLst>
                <a:ext uri="{FF2B5EF4-FFF2-40B4-BE49-F238E27FC236}">
                  <a16:creationId xmlns:a16="http://schemas.microsoft.com/office/drawing/2014/main" id="{16AA7AA1-1B2D-4F9C-9CF3-3C61871F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9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grpSp>
        <p:nvGrpSpPr>
          <p:cNvPr id="22575" name="Group 64">
            <a:extLst>
              <a:ext uri="{FF2B5EF4-FFF2-40B4-BE49-F238E27FC236}">
                <a16:creationId xmlns:a16="http://schemas.microsoft.com/office/drawing/2014/main" id="{914D4278-79B8-4A27-91A5-E96A0E1CA1C2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5000625"/>
            <a:ext cx="1295400" cy="304800"/>
            <a:chOff x="2400" y="3025"/>
            <a:chExt cx="816" cy="192"/>
          </a:xfrm>
        </p:grpSpPr>
        <p:sp>
          <p:nvSpPr>
            <p:cNvPr id="22579" name="Line 65">
              <a:extLst>
                <a:ext uri="{FF2B5EF4-FFF2-40B4-BE49-F238E27FC236}">
                  <a16:creationId xmlns:a16="http://schemas.microsoft.com/office/drawing/2014/main" id="{E807AED2-7197-4E82-8B5F-E3BDBA801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120"/>
              <a:ext cx="816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0" name="Line 66">
              <a:extLst>
                <a:ext uri="{FF2B5EF4-FFF2-40B4-BE49-F238E27FC236}">
                  <a16:creationId xmlns:a16="http://schemas.microsoft.com/office/drawing/2014/main" id="{35A46DBA-B55E-46D5-BA96-93130CBF7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025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1" name="Line 67">
              <a:extLst>
                <a:ext uri="{FF2B5EF4-FFF2-40B4-BE49-F238E27FC236}">
                  <a16:creationId xmlns:a16="http://schemas.microsoft.com/office/drawing/2014/main" id="{46C98334-7277-48B7-8CD8-D26A8F67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21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2" name="Line 68">
              <a:extLst>
                <a:ext uri="{FF2B5EF4-FFF2-40B4-BE49-F238E27FC236}">
                  <a16:creationId xmlns:a16="http://schemas.microsoft.com/office/drawing/2014/main" id="{D261AB2F-2EB4-4550-855C-051C0B70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5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  <p:sp>
          <p:nvSpPr>
            <p:cNvPr id="22583" name="Line 69">
              <a:extLst>
                <a:ext uri="{FF2B5EF4-FFF2-40B4-BE49-F238E27FC236}">
                  <a16:creationId xmlns:a16="http://schemas.microsoft.com/office/drawing/2014/main" id="{42AC3B1D-4C88-437D-9D21-FAECD4B2C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1"/>
              <a:ext cx="96" cy="96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419"/>
            </a:p>
          </p:txBody>
        </p:sp>
      </p:grpSp>
      <p:cxnSp>
        <p:nvCxnSpPr>
          <p:cNvPr id="22576" name="72 Conector recto">
            <a:extLst>
              <a:ext uri="{FF2B5EF4-FFF2-40B4-BE49-F238E27FC236}">
                <a16:creationId xmlns:a16="http://schemas.microsoft.com/office/drawing/2014/main" id="{CFCE0999-3C7C-42B4-9976-823F967755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4143375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73 Conector recto">
            <a:extLst>
              <a:ext uri="{FF2B5EF4-FFF2-40B4-BE49-F238E27FC236}">
                <a16:creationId xmlns:a16="http://schemas.microsoft.com/office/drawing/2014/main" id="{62257D49-AD2C-4FF9-965A-578922E4D8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5072063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74 Conector recto">
            <a:extLst>
              <a:ext uri="{FF2B5EF4-FFF2-40B4-BE49-F238E27FC236}">
                <a16:creationId xmlns:a16="http://schemas.microsoft.com/office/drawing/2014/main" id="{64CACBC4-8BE6-4136-8B7C-3C9684AE7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0" y="3286125"/>
            <a:ext cx="1143000" cy="0"/>
          </a:xfrm>
          <a:prstGeom prst="line">
            <a:avLst/>
          </a:prstGeom>
          <a:noFill/>
          <a:ln w="25400" algn="ctr">
            <a:solidFill>
              <a:srgbClr val="CC66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28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uadroTexto 1">
            <a:extLst>
              <a:ext uri="{FF2B5EF4-FFF2-40B4-BE49-F238E27FC236}">
                <a16:creationId xmlns:a16="http://schemas.microsoft.com/office/drawing/2014/main" id="{DC0CB98B-FE3C-4DD0-9ADC-054ED1E97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80988"/>
            <a:ext cx="5753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3600" b="1">
                <a:solidFill>
                  <a:schemeClr val="bg1"/>
                </a:solidFill>
              </a:rPr>
              <a:t>AGENDA</a:t>
            </a:r>
            <a:endParaRPr lang="es-PE" altLang="es-PE" sz="3600" b="1">
              <a:solidFill>
                <a:schemeClr val="bg1"/>
              </a:solidFill>
            </a:endParaRPr>
          </a:p>
        </p:txBody>
      </p:sp>
      <p:sp>
        <p:nvSpPr>
          <p:cNvPr id="9219" name="Rectángulo 2">
            <a:extLst>
              <a:ext uri="{FF2B5EF4-FFF2-40B4-BE49-F238E27FC236}">
                <a16:creationId xmlns:a16="http://schemas.microsoft.com/office/drawing/2014/main" id="{A010790E-71A0-40DC-BF71-F7CEB586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912938"/>
            <a:ext cx="75676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PE" altLang="es-PE" b="1" dirty="0">
                <a:solidFill>
                  <a:srgbClr val="993300"/>
                </a:solidFill>
              </a:rPr>
              <a:t>Modelado conceptual: El Modelo Entidad Relación (MER)</a:t>
            </a:r>
            <a:endParaRPr lang="es-ES" altLang="es-PE" b="1" dirty="0">
              <a:solidFill>
                <a:srgbClr val="99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s-PE" altLang="es-PE" b="1" dirty="0">
                <a:solidFill>
                  <a:srgbClr val="993300"/>
                </a:solidFill>
              </a:rPr>
              <a:t>Modelado lógico (relacional): El Modelo de 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D7DF0A4-035F-41C0-99CC-D932DF32A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68275"/>
            <a:ext cx="76835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>
                <a:solidFill>
                  <a:schemeClr val="bg1"/>
                </a:solidFill>
                <a:cs typeface="Calibri" panose="020F0502020204030204" pitchFamily="34" charset="0"/>
              </a:rPr>
              <a:t>Cardinalidad: Obligatoria y Opcional</a:t>
            </a:r>
            <a:endParaRPr lang="es-ES_tradnl" altLang="es-PE" sz="36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9" name="Group 73">
            <a:extLst>
              <a:ext uri="{FF2B5EF4-FFF2-40B4-BE49-F238E27FC236}">
                <a16:creationId xmlns:a16="http://schemas.microsoft.com/office/drawing/2014/main" id="{4A7EBE3E-D070-433E-9457-CF300321DEFC}"/>
              </a:ext>
            </a:extLst>
          </p:cNvPr>
          <p:cNvGraphicFramePr>
            <a:graphicFrameLocks/>
          </p:cNvGraphicFramePr>
          <p:nvPr/>
        </p:nvGraphicFramePr>
        <p:xfrm>
          <a:off x="541338" y="1593850"/>
          <a:ext cx="7969251" cy="46974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9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4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Definición del extremo de la relación</a:t>
                      </a:r>
                    </a:p>
                  </a:txBody>
                  <a:tcPr marL="91432" marR="91432" marT="45725" marB="45725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Obligatoriedad en el extremo de la relación</a:t>
                      </a:r>
                    </a:p>
                  </a:txBody>
                  <a:tcPr marL="91432" marR="91432" marT="45725" marB="45725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Notación </a:t>
                      </a:r>
                      <a:r>
                        <a:rPr kumimoji="0" lang="es-E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Bachman</a:t>
                      </a:r>
                      <a:endParaRPr kumimoji="0" lang="es-E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3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Cero o uno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Opcional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y solo uno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Obligatoria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8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Cero o muchos</a:t>
                      </a:r>
                      <a:endParaRPr kumimoji="0" lang="es-E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Opcional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 o muchos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Obligatoria</a:t>
                      </a:r>
                    </a:p>
                  </a:txBody>
                  <a:tcPr marL="91432" marR="91432"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81" name="Imagen 3">
            <a:extLst>
              <a:ext uri="{FF2B5EF4-FFF2-40B4-BE49-F238E27FC236}">
                <a16:creationId xmlns:a16="http://schemas.microsoft.com/office/drawing/2014/main" id="{611D2C01-0109-41F2-8AB9-F0289237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916238"/>
            <a:ext cx="1812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Imagen 4">
            <a:extLst>
              <a:ext uri="{FF2B5EF4-FFF2-40B4-BE49-F238E27FC236}">
                <a16:creationId xmlns:a16="http://schemas.microsoft.com/office/drawing/2014/main" id="{39646650-CFAC-46C8-9206-5967D9237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954463"/>
            <a:ext cx="1812925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3" name="Imagen 5">
            <a:extLst>
              <a:ext uri="{FF2B5EF4-FFF2-40B4-BE49-F238E27FC236}">
                <a16:creationId xmlns:a16="http://schemas.microsoft.com/office/drawing/2014/main" id="{0321228B-7874-410A-B77D-9683F154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824413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4" name="Imagen 6">
            <a:extLst>
              <a:ext uri="{FF2B5EF4-FFF2-40B4-BE49-F238E27FC236}">
                <a16:creationId xmlns:a16="http://schemas.microsoft.com/office/drawing/2014/main" id="{3D3A858D-0B4C-483D-B917-0881A6163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705475"/>
            <a:ext cx="18129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28393E-242D-4BDA-9EE6-734990E3C70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3088" y="1371600"/>
            <a:ext cx="7577137" cy="456247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_tradnl" altLang="es-PE" dirty="0"/>
              <a:t>Existen 3 tipos de relaciones: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/>
              <a:t>Relación no identificativa</a:t>
            </a:r>
            <a:r>
              <a:rPr lang="es-ES_tradnl" altLang="es-PE" dirty="0"/>
              <a:t>.</a:t>
            </a:r>
          </a:p>
          <a:p>
            <a:pPr algn="just"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/>
              <a:t>Relación identificativa</a:t>
            </a:r>
            <a:r>
              <a:rPr lang="es-ES_tradnl" altLang="es-PE" dirty="0"/>
              <a:t>.</a:t>
            </a:r>
          </a:p>
          <a:p>
            <a:pPr algn="just">
              <a:defRPr/>
            </a:pPr>
            <a:endParaRPr lang="es-ES_tradnl" altLang="es-PE" dirty="0"/>
          </a:p>
          <a:p>
            <a:pPr lvl="1" algn="just">
              <a:buFont typeface="Courier New" panose="02070309020205020404" pitchFamily="49" charset="0"/>
              <a:buChar char="o"/>
              <a:defRPr/>
            </a:pPr>
            <a:r>
              <a:rPr lang="es-PE" altLang="es-PE" dirty="0" err="1"/>
              <a:t>SuperTipo</a:t>
            </a:r>
            <a:r>
              <a:rPr lang="es-PE" altLang="es-PE" dirty="0"/>
              <a:t> / </a:t>
            </a:r>
            <a:r>
              <a:rPr lang="es-PE" altLang="es-PE" dirty="0" err="1"/>
              <a:t>SubTipo</a:t>
            </a:r>
            <a:r>
              <a:rPr lang="es-ES_tradnl" altLang="es-PE" dirty="0"/>
              <a:t>.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F76D847-3813-4883-9402-F8C52AE9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7842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  <a:endParaRPr lang="es-ES_tradnl" altLang="es-PE" sz="40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6251E10-4216-44BE-843E-2028F7C700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050" y="1346200"/>
            <a:ext cx="8194675" cy="1116013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s-PE" altLang="es-PE"/>
              <a:t>Representa una relación o conexión semántica simple entre dos entidades.</a:t>
            </a:r>
            <a:endParaRPr lang="es-ES_tradnl" altLang="es-PE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BD2E9FC-2BBF-466B-9366-CC672F39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no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56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30C840-0059-4837-BF2A-897904C971E4}"/>
              </a:ext>
            </a:extLst>
          </p:cNvPr>
          <p:cNvSpPr txBox="1">
            <a:spLocks/>
          </p:cNvSpPr>
          <p:nvPr/>
        </p:nvSpPr>
        <p:spPr bwMode="auto">
          <a:xfrm>
            <a:off x="273050" y="2512219"/>
            <a:ext cx="81946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s-PE" altLang="es-PE" dirty="0"/>
              <a:t>Ejemplos</a:t>
            </a:r>
            <a:endParaRPr lang="es-ES_tradnl" alt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FD696-2A98-42D9-A3F5-4688D2D3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19" y="2983689"/>
            <a:ext cx="4635239" cy="15245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28A164C-441A-48EF-B63A-8CEC83FC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4" y="4685051"/>
            <a:ext cx="4377988" cy="14009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0C8052-3B47-4DA4-AA82-8ADDB4DE4D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0038" y="1495425"/>
            <a:ext cx="8193087" cy="2074863"/>
          </a:xfrm>
        </p:spPr>
        <p:txBody>
          <a:bodyPr/>
          <a:lstStyle/>
          <a:p>
            <a:pPr eaLnBrk="1" hangingPunct="1">
              <a:defRPr/>
            </a:pPr>
            <a:r>
              <a:rPr lang="es-ES_tradnl" altLang="es-PE" dirty="0"/>
              <a:t>Relación no Identificativa – Relación recursiva.</a:t>
            </a:r>
          </a:p>
          <a:p>
            <a:pPr lvl="1" eaLnBrk="1" hangingPunct="1">
              <a:defRPr/>
            </a:pPr>
            <a:r>
              <a:rPr lang="es-ES_tradnl" altLang="es-PE" sz="2000" dirty="0"/>
              <a:t>Representa una relación o conexión semántica simple a una misma entidad.</a:t>
            </a:r>
            <a:endParaRPr lang="es-ES" altLang="es-PE" sz="2000" dirty="0"/>
          </a:p>
          <a:p>
            <a:pPr lvl="1" eaLnBrk="1" hangingPunct="1">
              <a:defRPr/>
            </a:pPr>
            <a:r>
              <a:rPr lang="es-ES" altLang="es-PE" sz="2000" dirty="0"/>
              <a:t>Significa que una instancia de la entidad se relaciona con otras instancias de la misma entidad.</a:t>
            </a:r>
            <a:endParaRPr lang="es-ES_tradnl" altLang="es-PE" sz="2000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dirty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A08975-6E9B-4551-A764-8A348526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no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BFAD3-3F57-413A-A4E2-B69385E35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7" y="3570288"/>
            <a:ext cx="3440392" cy="24783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BDCD32-B555-406E-B38E-863DED2CFB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5263" y="1239838"/>
            <a:ext cx="8543925" cy="3570287"/>
          </a:xfrm>
        </p:spPr>
        <p:txBody>
          <a:bodyPr/>
          <a:lstStyle/>
          <a:p>
            <a:pPr algn="just" eaLnBrk="1" hangingPunct="1"/>
            <a:r>
              <a:rPr lang="es-ES_tradnl" altLang="es-PE" sz="2400" dirty="0"/>
              <a:t>Representa una relación o conexión semántica fuerte entre dos </a:t>
            </a:r>
            <a:r>
              <a:rPr lang="es-ES" altLang="es-PE" sz="2400" dirty="0"/>
              <a:t>entidades</a:t>
            </a:r>
            <a:r>
              <a:rPr lang="es-ES_tradnl" altLang="es-PE" sz="2400" dirty="0"/>
              <a:t>.</a:t>
            </a:r>
            <a:endParaRPr lang="es-ES" altLang="es-PE" sz="2400" dirty="0"/>
          </a:p>
          <a:p>
            <a:pPr algn="just" eaLnBrk="1" hangingPunct="1"/>
            <a:r>
              <a:rPr lang="es-ES" altLang="es-PE" sz="2400" dirty="0"/>
              <a:t>La clave de la entidad padre pasa a formar parte de la clave de la entidad hijo. Es decir, pasa a ser parte de su identificación. En consecuencia, la entidad hijo es débil.</a:t>
            </a:r>
          </a:p>
          <a:p>
            <a:pPr algn="just" eaLnBrk="1" hangingPunct="1"/>
            <a:r>
              <a:rPr lang="es-PE" altLang="es-PE" sz="2400" dirty="0"/>
              <a:t>Una instancia de la entidad hijo no puede existir si no existe la instancia de la entidad padre.</a:t>
            </a:r>
            <a:endParaRPr lang="es-ES_tradnl" altLang="es-PE" sz="2400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F23008B-3FB4-4644-B23C-EDB043CE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-100013"/>
            <a:ext cx="784225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Relación Identificativa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AC13F4-4022-4481-AF0E-6420DF12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72" y="4169801"/>
            <a:ext cx="5456705" cy="15804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A9D6E1-1110-4EE5-A79C-799C0AB7C8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5263" y="1239838"/>
            <a:ext cx="8623300" cy="2708275"/>
          </a:xfrm>
        </p:spPr>
        <p:txBody>
          <a:bodyPr/>
          <a:lstStyle/>
          <a:p>
            <a:pPr algn="just" eaLnBrk="1" hangingPunct="1"/>
            <a:r>
              <a:rPr lang="es-ES_tradnl" altLang="es-PE" sz="2000"/>
              <a:t>Permite formar una nueva entidad (generalización) mediante la unión de otras entidades, o dividir una entidad en cierto número de otras entidades (especialización)</a:t>
            </a:r>
          </a:p>
          <a:p>
            <a:pPr algn="just" eaLnBrk="1" hangingPunct="1"/>
            <a:r>
              <a:rPr lang="es-ES_tradnl" altLang="es-PE" sz="2000"/>
              <a:t>En el MER también se le conoce como la operación de </a:t>
            </a:r>
            <a:r>
              <a:rPr lang="es-ES_tradnl" altLang="es-PE" sz="2000" b="1" i="1"/>
              <a:t>Supertipo</a:t>
            </a:r>
            <a:r>
              <a:rPr lang="es-ES_tradnl" altLang="es-PE" sz="2000" b="1"/>
              <a:t> / </a:t>
            </a:r>
            <a:r>
              <a:rPr lang="es-ES_tradnl" altLang="es-PE" sz="2000" b="1" i="1"/>
              <a:t>Subtipo</a:t>
            </a:r>
          </a:p>
          <a:p>
            <a:pPr algn="just" eaLnBrk="1" hangingPunct="1"/>
            <a:r>
              <a:rPr lang="es-ES_tradnl" altLang="es-PE" sz="2000"/>
              <a:t>Los atributos y relaciones comunes se asignan a la entidad generalizada, en tanto que los específicos se asignan a las especializadas</a:t>
            </a:r>
          </a:p>
          <a:p>
            <a:pPr algn="just" eaLnBrk="1" hangingPunct="1"/>
            <a:r>
              <a:rPr lang="es-ES_tradnl" altLang="es-PE" sz="2000"/>
              <a:t>En la notación Bachman se representa a través de </a:t>
            </a:r>
            <a:r>
              <a:rPr lang="es-ES" altLang="es-PE" sz="2000"/>
              <a:t>líneas rojas desde las entidades subtipo hacia la supertipo</a:t>
            </a:r>
            <a:r>
              <a:rPr lang="es-ES_tradnl" altLang="es-PE" sz="2000"/>
              <a:t>.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C5E1009-BE58-4B65-B1E7-CCAB9208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28676" name="Imagen 2">
            <a:extLst>
              <a:ext uri="{FF2B5EF4-FFF2-40B4-BE49-F238E27FC236}">
                <a16:creationId xmlns:a16="http://schemas.microsoft.com/office/drawing/2014/main" id="{F40FBA9B-5847-49BB-8D2D-7DF6D0CA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/>
          <a:stretch>
            <a:fillRect/>
          </a:stretch>
        </p:blipFill>
        <p:spPr bwMode="auto">
          <a:xfrm>
            <a:off x="2017713" y="3948113"/>
            <a:ext cx="47132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>
            <a:extLst>
              <a:ext uri="{FF2B5EF4-FFF2-40B4-BE49-F238E27FC236}">
                <a16:creationId xmlns:a16="http://schemas.microsoft.com/office/drawing/2014/main" id="{2FE2D492-E43F-4EBF-A59A-CA803683E7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636426"/>
            <a:ext cx="8458200" cy="4267200"/>
          </a:xfrm>
        </p:spPr>
        <p:txBody>
          <a:bodyPr/>
          <a:lstStyle/>
          <a:p>
            <a:r>
              <a:rPr lang="es-ES_tradnl" altLang="es-419" sz="2800" dirty="0"/>
              <a:t>Permite formar una nueva entidad (generalización) mediante la unión de un conjunto de entidades, o dividir una entidad en cierto número de otras entidades (especialización)</a:t>
            </a:r>
          </a:p>
          <a:p>
            <a:r>
              <a:rPr lang="es-ES_tradnl" altLang="es-419" sz="2800" dirty="0"/>
              <a:t>También se le conoce como la operación de 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 / Subtipo</a:t>
            </a:r>
          </a:p>
          <a:p>
            <a:r>
              <a:rPr lang="es-ES_tradnl" altLang="es-419" sz="2800" dirty="0"/>
              <a:t>Los atributos y relaciones comunes se asignan a la entidad 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 (la generalización), en tanto que los comunes se asignan a los subtipos (las especializadas)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B6DFBD-8023-494A-9E44-BE5C27FB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3" name="Rectangle 5">
            <a:extLst>
              <a:ext uri="{FF2B5EF4-FFF2-40B4-BE49-F238E27FC236}">
                <a16:creationId xmlns:a16="http://schemas.microsoft.com/office/drawing/2014/main" id="{E39108F5-E750-40DE-8920-5D648EB17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742" y="1239838"/>
            <a:ext cx="8305800" cy="2028018"/>
          </a:xfrm>
        </p:spPr>
        <p:txBody>
          <a:bodyPr/>
          <a:lstStyle/>
          <a:p>
            <a:r>
              <a:rPr lang="es-ES_tradnl" altLang="es-419" sz="2800" dirty="0"/>
              <a:t>Algunas personas (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) pueden ser estudiantes (subtipo) y todos los estudiantes son personas.</a:t>
            </a:r>
            <a:r>
              <a:rPr lang="es-ES_tradnl" altLang="es-419" dirty="0"/>
              <a:t> </a:t>
            </a:r>
          </a:p>
          <a:p>
            <a:pPr lvl="1"/>
            <a:r>
              <a:rPr lang="es-ES_tradnl" altLang="es-419" sz="2400" dirty="0"/>
              <a:t>Todas las propiedades de las personas se aplican a los estudiantes, pero lo contrario no se cumple.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F4289C8-B01C-4220-B893-EC110EA4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237396-B856-4603-8595-E7434916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31" y="3228612"/>
            <a:ext cx="5143161" cy="29565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Rectangle 3">
            <a:extLst>
              <a:ext uri="{FF2B5EF4-FFF2-40B4-BE49-F238E27FC236}">
                <a16:creationId xmlns:a16="http://schemas.microsoft.com/office/drawing/2014/main" id="{9B655C70-642B-4D7D-99B3-BC95B21EC3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1" y="1371600"/>
            <a:ext cx="8189913" cy="2057400"/>
          </a:xfrm>
        </p:spPr>
        <p:txBody>
          <a:bodyPr/>
          <a:lstStyle/>
          <a:p>
            <a:r>
              <a:rPr lang="es-ES_tradnl" altLang="es-419" sz="2800" dirty="0"/>
              <a:t>Los vehículos (</a:t>
            </a:r>
            <a:r>
              <a:rPr lang="es-ES_tradnl" altLang="es-419" sz="2800" dirty="0" err="1"/>
              <a:t>supertipo</a:t>
            </a:r>
            <a:r>
              <a:rPr lang="es-ES_tradnl" altLang="es-419" sz="2800" dirty="0"/>
              <a:t>) pueden ser: aviones, trenes, barcos (subtipos)</a:t>
            </a:r>
          </a:p>
          <a:p>
            <a:pPr>
              <a:buFontTx/>
              <a:buNone/>
            </a:pPr>
            <a:r>
              <a:rPr lang="es-ES_tradnl" altLang="es-419" sz="2000" dirty="0"/>
              <a:t>Aviones, Trenes y Barcos son </a:t>
            </a:r>
            <a:r>
              <a:rPr lang="es-ES_tradnl" altLang="es-419" sz="2000" i="1" dirty="0"/>
              <a:t>vehículos</a:t>
            </a:r>
            <a:r>
              <a:rPr lang="es-ES_tradnl" altLang="es-419" sz="2000" dirty="0"/>
              <a:t>, pero cada uno tiene características propias (atributos) y puede tener relaciones propias, además de las que comparten por su condición de vehículos.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89B328-EBC6-44C1-9AD0-8C804F08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A75291-1BF5-4B0C-BC55-0C3077F2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1" y="3777521"/>
            <a:ext cx="8634308" cy="21623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>
            <a:extLst>
              <a:ext uri="{FF2B5EF4-FFF2-40B4-BE49-F238E27FC236}">
                <a16:creationId xmlns:a16="http://schemas.microsoft.com/office/drawing/2014/main" id="{77D536E1-13E8-4F86-AD29-8D37953E4D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1" y="1239837"/>
            <a:ext cx="8189914" cy="5056031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419" dirty="0"/>
              <a:t>Criterios para definirlos:</a:t>
            </a:r>
          </a:p>
          <a:p>
            <a:pPr>
              <a:buFontTx/>
              <a:buNone/>
            </a:pPr>
            <a:r>
              <a:rPr lang="es-ES_tradnl" altLang="es-419" sz="2800" i="1" dirty="0">
                <a:solidFill>
                  <a:srgbClr val="FF0000"/>
                </a:solidFill>
              </a:rPr>
              <a:t>“SENTIDO COMUN”</a:t>
            </a:r>
          </a:p>
          <a:p>
            <a:r>
              <a:rPr lang="es-ES_tradnl" altLang="es-419" sz="2400" dirty="0"/>
              <a:t>El objetivo NO ES eliminar atributos opcionales del modelo, sino identificar los </a:t>
            </a:r>
            <a:r>
              <a:rPr lang="es-ES_tradnl" altLang="es-419" sz="2400" dirty="0" err="1"/>
              <a:t>supertipos</a:t>
            </a:r>
            <a:r>
              <a:rPr lang="es-ES_tradnl" altLang="es-419" sz="2400" dirty="0"/>
              <a:t> que definen el comportamiento común y separar los subtipos especializados en un nivel razonable y relevante</a:t>
            </a:r>
          </a:p>
          <a:p>
            <a:r>
              <a:rPr lang="es-MX" altLang="es-419" sz="2400" dirty="0"/>
              <a:t>Considerar la existencia de relaciones exclusivas del subtipo</a:t>
            </a:r>
          </a:p>
          <a:p>
            <a:r>
              <a:rPr lang="es-MX" altLang="es-419" sz="2400" dirty="0"/>
              <a:t>Evaluar la cantidad de atributos que son exclusivos del subtipo</a:t>
            </a:r>
          </a:p>
          <a:p>
            <a:r>
              <a:rPr lang="es-MX" altLang="es-419" sz="2400" dirty="0"/>
              <a:t>Evitar caer en exceso de subtipos, sin obviar su importancia dentro del modelo</a:t>
            </a:r>
          </a:p>
          <a:p>
            <a:endParaRPr lang="es-ES_tradnl" altLang="es-419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D4DDBD4-4B11-4A0B-816F-8435C0A1A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00013"/>
            <a:ext cx="8607425" cy="133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Tipos de Relaciones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 dirty="0">
                <a:solidFill>
                  <a:schemeClr val="bg1"/>
                </a:solidFill>
                <a:cs typeface="Calibri" panose="020F0502020204030204" pitchFamily="34" charset="0"/>
              </a:rPr>
              <a:t>Generalización/Especialización</a:t>
            </a:r>
            <a:endParaRPr lang="es-ES_tradnl" altLang="es-PE" sz="38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768D11-75CE-402F-ADF3-00A22AFC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55575"/>
            <a:ext cx="6637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Niveles de Modelos de Datos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5" name="Group 28">
            <a:extLst>
              <a:ext uri="{FF2B5EF4-FFF2-40B4-BE49-F238E27FC236}">
                <a16:creationId xmlns:a16="http://schemas.microsoft.com/office/drawing/2014/main" id="{3C0FDB91-4B45-450E-AA3C-142857B89DE4}"/>
              </a:ext>
            </a:extLst>
          </p:cNvPr>
          <p:cNvGraphicFramePr>
            <a:graphicFrameLocks/>
          </p:cNvGraphicFramePr>
          <p:nvPr/>
        </p:nvGraphicFramePr>
        <p:xfrm>
          <a:off x="614363" y="1704975"/>
          <a:ext cx="7920037" cy="454183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Conceptual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a alto nivel de la estructura de la información: los conceptos y sus interrelaciones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Mínimo (sin redundancia)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Independiente del tipo de DBMS a utilizar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Lógico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estructura de la base de datos en términos de las estructuras de datos que puede procesar un tipo de SGBD 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Depende del tipo de DBMS a emplear (relacional, OO, etc.) no del producto concreto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 relacional, normalizado por lo menos en 3FN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s-P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Físico o de Implementación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Descripción de la implementación de una base de datos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Depende del SGBD concreto 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0B0273-407D-4EAB-ACF9-2D1EA29BE5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4663" y="1555750"/>
            <a:ext cx="7934819" cy="5046663"/>
          </a:xfrm>
        </p:spPr>
        <p:txBody>
          <a:bodyPr/>
          <a:lstStyle/>
          <a:p>
            <a:pPr algn="just" eaLnBrk="1" hangingPunct="1"/>
            <a:r>
              <a:rPr lang="es-PE" altLang="es-PE" sz="3000" dirty="0"/>
              <a:t>El modelo conceptual representa la información persistente asociada a los procesos de un determinado negocio o empresa, la que es independiente de cualquier consideración física o de implementación</a:t>
            </a:r>
          </a:p>
          <a:p>
            <a:pPr algn="just" eaLnBrk="1" hangingPunct="1"/>
            <a:endParaRPr lang="es-PE" altLang="es-PE" sz="3000" dirty="0"/>
          </a:p>
          <a:p>
            <a:pPr algn="just" eaLnBrk="1" hangingPunct="1"/>
            <a:r>
              <a:rPr lang="es-PE" altLang="es-PE" sz="3000" dirty="0"/>
              <a:t>Durante el desarrollo del curso elaboraremos los modelos conceptuales empleando el modelo entidad relación con la notación Bachman.</a:t>
            </a:r>
            <a:endParaRPr lang="en-US" altLang="es-PE" sz="300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85CB093-746A-4B47-807E-CC235D77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4150" y="200025"/>
            <a:ext cx="38687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800" b="1">
                <a:solidFill>
                  <a:schemeClr val="bg1"/>
                </a:solidFill>
                <a:cs typeface="Calibri" panose="020F0502020204030204" pitchFamily="34" charset="0"/>
              </a:rPr>
              <a:t>Conclusiones</a:t>
            </a:r>
            <a:endParaRPr lang="es-ES_tradnl" altLang="es-PE" sz="38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70C2BC-4D13-47AF-BAFB-62B16724B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87805"/>
            <a:ext cx="7772400" cy="1143000"/>
          </a:xfrm>
        </p:spPr>
        <p:txBody>
          <a:bodyPr/>
          <a:lstStyle/>
          <a:p>
            <a:pPr algn="l"/>
            <a:r>
              <a:rPr lang="es-ES_tradnl" altLang="es-PE" sz="3600" b="1" dirty="0">
                <a:solidFill>
                  <a:srgbClr val="FF0000"/>
                </a:solidFill>
              </a:rPr>
              <a:t>Referencias</a:t>
            </a:r>
            <a:endParaRPr lang="es-ES_tradnl" altLang="es-PE" b="1" dirty="0">
              <a:solidFill>
                <a:srgbClr val="FF0000"/>
              </a:solidFill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7C5247E-2627-498E-9270-A925A9CC0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5300" y="1925716"/>
            <a:ext cx="8153400" cy="3194721"/>
          </a:xfrm>
        </p:spPr>
        <p:txBody>
          <a:bodyPr>
            <a:spAutoFit/>
          </a:bodyPr>
          <a:lstStyle/>
          <a:p>
            <a:r>
              <a:rPr lang="es-ES_tradnl" altLang="es-PE" sz="2400" dirty="0"/>
              <a:t>Fundamentos de Sistemas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Elmasri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Navathe</a:t>
            </a:r>
            <a:r>
              <a:rPr lang="es-ES_tradnl" altLang="es-PE" sz="2000" dirty="0"/>
              <a:t>. Capítulo 3</a:t>
            </a:r>
          </a:p>
          <a:p>
            <a:r>
              <a:rPr lang="es-ES_tradnl" altLang="es-PE" sz="2400" dirty="0"/>
              <a:t>Procesamiento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Kroenke</a:t>
            </a:r>
            <a:r>
              <a:rPr lang="es-ES_tradnl" altLang="es-PE" sz="2000" dirty="0"/>
              <a:t>. Capítulo 3</a:t>
            </a:r>
          </a:p>
          <a:p>
            <a:r>
              <a:rPr lang="es-ES_tradnl" altLang="es-PE" sz="2400" dirty="0"/>
              <a:t>Fundamentos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Silverschatz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Korth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Sudarshan</a:t>
            </a:r>
            <a:r>
              <a:rPr lang="es-ES_tradnl" altLang="es-PE" sz="2000" dirty="0"/>
              <a:t>. Capítulo 2</a:t>
            </a:r>
          </a:p>
          <a:p>
            <a:pPr marL="400050" lvl="1" indent="0">
              <a:buNone/>
            </a:pPr>
            <a:endParaRPr lang="es-ES_tradnl" altLang="es-PE" sz="2000" dirty="0"/>
          </a:p>
          <a:p>
            <a:pPr marL="400050" lvl="1" indent="0">
              <a:buNone/>
            </a:pPr>
            <a:endParaRPr lang="es-ES_tradnl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37798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820492-D83D-4ABF-8C38-954E34CFF1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8788" y="3378200"/>
            <a:ext cx="8077200" cy="3189288"/>
          </a:xfrm>
        </p:spPr>
        <p:txBody>
          <a:bodyPr/>
          <a:lstStyle/>
          <a:p>
            <a:pPr algn="just"/>
            <a:r>
              <a:rPr lang="es-ES_tradnl" altLang="es-PE" sz="2000" b="1" u="sng"/>
              <a:t>Esquema Conceptual</a:t>
            </a:r>
            <a:r>
              <a:rPr lang="es-ES_tradnl" altLang="es-PE" sz="2000"/>
              <a:t>: Descripción de alto nivel del contenido.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Modelo Conceptual</a:t>
            </a:r>
            <a:r>
              <a:rPr lang="es-ES_tradnl" altLang="es-PE" sz="2000"/>
              <a:t>: Se utiliza para describir esquemas conceptuales.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Esquema</a:t>
            </a:r>
            <a:r>
              <a:rPr lang="es-ES_tradnl" altLang="es-PE" sz="2000"/>
              <a:t>: Descripción de la estructura de los datos de interés.</a:t>
            </a:r>
          </a:p>
          <a:p>
            <a:pPr algn="just"/>
            <a:endParaRPr lang="es-ES_tradnl" altLang="es-PE" sz="2000"/>
          </a:p>
          <a:p>
            <a:pPr algn="just"/>
            <a:r>
              <a:rPr lang="es-ES_tradnl" altLang="es-PE" sz="2000" b="1" u="sng"/>
              <a:t>Propósito</a:t>
            </a:r>
            <a:r>
              <a:rPr lang="es-ES_tradnl" altLang="es-PE" sz="2000"/>
              <a:t>: Obtener un esquema completo que lo exprese todo.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EC38246-9169-47B8-ACBD-E0A1E7B5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65325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3353F6A1-5544-48CA-A989-64F664E20C7A}"/>
              </a:ext>
            </a:extLst>
          </p:cNvPr>
          <p:cNvSpPr/>
          <p:nvPr/>
        </p:nvSpPr>
        <p:spPr>
          <a:xfrm>
            <a:off x="720725" y="1763713"/>
            <a:ext cx="2189163" cy="1077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Especificación de requisitos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6614C92-B3CC-4179-8E51-35AF587C8977}"/>
              </a:ext>
            </a:extLst>
          </p:cNvPr>
          <p:cNvSpPr/>
          <p:nvPr/>
        </p:nvSpPr>
        <p:spPr>
          <a:xfrm>
            <a:off x="5881688" y="1766888"/>
            <a:ext cx="2163762" cy="10747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b="1" dirty="0"/>
              <a:t>Esquema conceptual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1ECDB8C-3C6F-4260-8D46-0FD1792BD25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909888" y="2303463"/>
            <a:ext cx="2971800" cy="15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1" name="Rectángulo 6">
            <a:extLst>
              <a:ext uri="{FF2B5EF4-FFF2-40B4-BE49-F238E27FC236}">
                <a16:creationId xmlns:a16="http://schemas.microsoft.com/office/drawing/2014/main" id="{E81C2445-36DB-4463-8D32-28D29CC0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766888"/>
            <a:ext cx="45720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PE" altLang="es-PE" sz="1800" b="1" i="1">
                <a:latin typeface="Arial" panose="020B0604020202020204" pitchFamily="34" charset="0"/>
              </a:rPr>
              <a:t>Diseño conceptual </a:t>
            </a:r>
            <a:endParaRPr lang="es-PE" altLang="es-PE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7B2811-F1F2-4D55-9E0A-D808FC2073B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3088" y="1371600"/>
            <a:ext cx="8237537" cy="522287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s-ES_tradnl" altLang="es-PE" sz="2000" dirty="0"/>
              <a:t>Las cualidades que debe poseer un modelo conceptual: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Expresividad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La disponibilidad de una amplia gama de conceptos hace posible una representación más extensa de la realidad. Los modelos mas ricos en conceptos son también mas expresivos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Simplicidad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El modelo creado a base de conceptos debe ser fácil de entender por usuarios y diseñadores de la aplicación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 err="1"/>
              <a:t>Minimalidad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Esta propiedad se consigue si cada concepto presente en el modelo tiene un significado distinto con respecto a todos los demás</a:t>
            </a:r>
            <a:r>
              <a:rPr lang="es-ES_tradnl" altLang="es-PE" sz="2000" dirty="0"/>
              <a:t>.</a:t>
            </a:r>
          </a:p>
          <a:p>
            <a:pPr algn="just">
              <a:defRPr/>
            </a:pPr>
            <a:endParaRPr lang="es-ES_tradnl" altLang="es-PE" sz="2000" dirty="0"/>
          </a:p>
          <a:p>
            <a:pPr algn="just">
              <a:defRPr/>
            </a:pPr>
            <a:r>
              <a:rPr lang="es-ES_tradnl" altLang="es-PE" sz="2000" b="1" u="sng" dirty="0"/>
              <a:t>Formalidad</a:t>
            </a:r>
            <a:r>
              <a:rPr lang="es-ES_tradnl" altLang="es-PE" sz="2000" dirty="0"/>
              <a:t>: </a:t>
            </a:r>
            <a:r>
              <a:rPr lang="es-PE" altLang="es-PE" sz="2000" dirty="0"/>
              <a:t>Los modelos conceptuales representan una especificación formal de los datos</a:t>
            </a:r>
            <a:r>
              <a:rPr lang="es-ES_tradnl" altLang="es-PE" sz="2000" dirty="0"/>
              <a:t>.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C7FBA0-5446-4617-8DBD-92E468A4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7842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 - Cualidades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FEBEA3-FA1A-49B3-831D-81CE83E9B7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4963" y="1295400"/>
            <a:ext cx="8431212" cy="5202238"/>
          </a:xfrm>
        </p:spPr>
        <p:txBody>
          <a:bodyPr/>
          <a:lstStyle/>
          <a:p>
            <a:pPr algn="just"/>
            <a:r>
              <a:rPr lang="es-ES_tradnl" altLang="es-PE" sz="2400" dirty="0"/>
              <a:t>Para representar un Modelo Conceptual podemos utilizar el Modelo Entidad Relación (MER).</a:t>
            </a:r>
          </a:p>
          <a:p>
            <a:pPr algn="just"/>
            <a:r>
              <a:rPr lang="es-PE" altLang="es-PE" sz="2400" dirty="0"/>
              <a:t>El MER es un tipo de modelo conceptual basado en entidades, atributos y relaciones.</a:t>
            </a:r>
          </a:p>
          <a:p>
            <a:pPr algn="just"/>
            <a:r>
              <a:rPr lang="es-PE" altLang="es-PE" sz="2400" dirty="0"/>
              <a:t>En la actualidad existe una serie de notaciones para su representación gráfica:</a:t>
            </a:r>
          </a:p>
          <a:p>
            <a:pPr lvl="1" algn="just"/>
            <a:r>
              <a:rPr lang="es-PE" altLang="es-PE" sz="2000" dirty="0"/>
              <a:t>Notación Chen (la primera, introducida por Peter Chen en 1976), notación Bachman , notación UML, notación IDEF1X, notación Barker, notación IE, etc.</a:t>
            </a:r>
          </a:p>
          <a:p>
            <a:pPr algn="just"/>
            <a:r>
              <a:rPr lang="es-PE" altLang="es-PE" sz="2400" dirty="0"/>
              <a:t>El MER tiene asociada una representación gráfica denominada diagrama entidad relación (DER).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75FC84D-05D3-48D3-BAF5-9913A650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65325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C1AFB99-23DF-463B-88DD-A84DBA01BE2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6725" y="1708150"/>
            <a:ext cx="8077200" cy="403860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Entidades / Clases entidad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s-ES_tradnl" altLang="es-PE" sz="3600" b="1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Atributos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s-ES_tradnl" altLang="es-PE" sz="3600" b="1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_tradnl" altLang="es-PE" sz="3600" b="1" dirty="0"/>
              <a:t>Relaciones </a:t>
            </a:r>
          </a:p>
          <a:p>
            <a:pPr lvl="2" eaLnBrk="1" hangingPunct="1">
              <a:buFont typeface="Courier New" panose="02070309020205020404" pitchFamily="49" charset="0"/>
              <a:buChar char="o"/>
            </a:pPr>
            <a:r>
              <a:rPr lang="es-ES_tradnl" altLang="es-PE" sz="3200" b="1" dirty="0"/>
              <a:t>Tipos de Relaciones</a:t>
            </a:r>
            <a:endParaRPr lang="es-PE" altLang="es-PE" sz="3600" b="1" dirty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8638F35-B9F2-46FC-9D95-C5F362C50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55575"/>
            <a:ext cx="8018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4000" b="1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</a:t>
            </a:r>
            <a:endParaRPr lang="es-ES_tradnl" altLang="es-PE" sz="4000" b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7308B0-A0CF-40BC-92AA-DAA5FF07B0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838" y="1371600"/>
            <a:ext cx="8562975" cy="3838575"/>
          </a:xfrm>
        </p:spPr>
        <p:txBody>
          <a:bodyPr/>
          <a:lstStyle/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Algo que puede ser de interés para una organización acerca de lo cual recopila y almacena información: persona, lugar, evento u objeto.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es-PE" altLang="es-PE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 las ocurrencias de una entidad se les llama </a:t>
            </a:r>
            <a:r>
              <a:rPr lang="es-PE" altLang="es-PE" sz="2000" b="1" i="1" dirty="0"/>
              <a:t>instancias</a:t>
            </a:r>
            <a:r>
              <a:rPr lang="es-PE" altLang="es-PE" sz="2000" dirty="0"/>
              <a:t> de entidad.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es-PE" altLang="es-PE" sz="2000" dirty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es-PE" altLang="es-PE" sz="2000" dirty="0"/>
              <a:t>Al modelar, se asigna nombre a cada entidad y se define claramente, de  manera que la definición describa inequívocamente a las instancias que representa.</a:t>
            </a:r>
          </a:p>
          <a:p>
            <a:pPr lvl="2" algn="just" eaLnBrk="1" hangingPunct="1">
              <a:buFont typeface="Courier New" panose="02070309020205020404" pitchFamily="49" charset="0"/>
              <a:buChar char="o"/>
            </a:pPr>
            <a:endParaRPr lang="es-PE" altLang="es-PE" sz="2000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1DA7470-51C2-4982-9180-3F895961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grpSp>
        <p:nvGrpSpPr>
          <p:cNvPr id="15364" name="Group 5">
            <a:extLst>
              <a:ext uri="{FF2B5EF4-FFF2-40B4-BE49-F238E27FC236}">
                <a16:creationId xmlns:a16="http://schemas.microsoft.com/office/drawing/2014/main" id="{4491DEE3-4005-4252-B67F-BCA624CB090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498975"/>
            <a:ext cx="1657350" cy="481013"/>
            <a:chOff x="884" y="2296"/>
            <a:chExt cx="1200" cy="432"/>
          </a:xfrm>
        </p:grpSpPr>
        <p:sp>
          <p:nvSpPr>
            <p:cNvPr id="15375" name="Rectangle 6">
              <a:extLst>
                <a:ext uri="{FF2B5EF4-FFF2-40B4-BE49-F238E27FC236}">
                  <a16:creationId xmlns:a16="http://schemas.microsoft.com/office/drawing/2014/main" id="{DFA91F19-4CEB-447A-94CB-C554EAF8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296"/>
              <a:ext cx="1200" cy="4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6" name="Text Box 7">
              <a:extLst>
                <a:ext uri="{FF2B5EF4-FFF2-40B4-BE49-F238E27FC236}">
                  <a16:creationId xmlns:a16="http://schemas.microsoft.com/office/drawing/2014/main" id="{89A74BDC-648A-4DFC-AF06-3C3BDB760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2373"/>
              <a:ext cx="630" cy="32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PE" sz="1800">
                  <a:latin typeface="Tahoma" panose="020B0604030504040204" pitchFamily="34" charset="0"/>
                </a:rPr>
                <a:t>Cliente</a:t>
              </a:r>
            </a:p>
          </p:txBody>
        </p:sp>
      </p:grpSp>
      <p:grpSp>
        <p:nvGrpSpPr>
          <p:cNvPr id="15366" name="Group 8">
            <a:extLst>
              <a:ext uri="{FF2B5EF4-FFF2-40B4-BE49-F238E27FC236}">
                <a16:creationId xmlns:a16="http://schemas.microsoft.com/office/drawing/2014/main" id="{BFA40DD8-500E-4F4C-9BB8-ECDBFAAB4C2D}"/>
              </a:ext>
            </a:extLst>
          </p:cNvPr>
          <p:cNvGrpSpPr>
            <a:grpSpLocks/>
          </p:cNvGrpSpPr>
          <p:nvPr/>
        </p:nvGrpSpPr>
        <p:grpSpPr bwMode="auto">
          <a:xfrm>
            <a:off x="5518150" y="4449763"/>
            <a:ext cx="1239838" cy="709612"/>
            <a:chOff x="783" y="3312"/>
            <a:chExt cx="853" cy="481"/>
          </a:xfrm>
        </p:grpSpPr>
        <p:sp>
          <p:nvSpPr>
            <p:cNvPr id="15371" name="Rectangle 9">
              <a:extLst>
                <a:ext uri="{FF2B5EF4-FFF2-40B4-BE49-F238E27FC236}">
                  <a16:creationId xmlns:a16="http://schemas.microsoft.com/office/drawing/2014/main" id="{A1447B4D-4D23-4B28-874F-F807321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312"/>
              <a:ext cx="853" cy="481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2" name="Rectangle 10">
              <a:extLst>
                <a:ext uri="{FF2B5EF4-FFF2-40B4-BE49-F238E27FC236}">
                  <a16:creationId xmlns:a16="http://schemas.microsoft.com/office/drawing/2014/main" id="{E20BC7D1-C526-4703-89AB-EE7C2E4B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3361"/>
              <a:ext cx="519" cy="196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900">
                  <a:solidFill>
                    <a:srgbClr val="000000"/>
                  </a:solidFill>
                  <a:latin typeface="Arial" panose="020B0604020202020204" pitchFamily="34" charset="0"/>
                </a:rPr>
                <a:t>Cliente</a:t>
              </a:r>
              <a:endParaRPr lang="es-ES" altLang="es-PE" sz="1800">
                <a:latin typeface="Tahoma" panose="020B0604030504040204" pitchFamily="34" charset="0"/>
              </a:endParaRPr>
            </a:p>
          </p:txBody>
        </p:sp>
        <p:sp>
          <p:nvSpPr>
            <p:cNvPr id="15373" name="Rectangle 11">
              <a:extLst>
                <a:ext uri="{FF2B5EF4-FFF2-40B4-BE49-F238E27FC236}">
                  <a16:creationId xmlns:a16="http://schemas.microsoft.com/office/drawing/2014/main" id="{519AAA67-30B7-48BF-9DC8-B97F745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565"/>
              <a:ext cx="853" cy="228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74" name="Rectangle 12">
              <a:extLst>
                <a:ext uri="{FF2B5EF4-FFF2-40B4-BE49-F238E27FC236}">
                  <a16:creationId xmlns:a16="http://schemas.microsoft.com/office/drawing/2014/main" id="{967E8F70-DF57-444C-9163-4CE2197BE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654"/>
              <a:ext cx="853" cy="139"/>
            </a:xfrm>
            <a:prstGeom prst="rect">
              <a:avLst/>
            </a:prstGeom>
            <a:solidFill>
              <a:srgbClr val="FFFF66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5367" name="Group 13">
            <a:extLst>
              <a:ext uri="{FF2B5EF4-FFF2-40B4-BE49-F238E27FC236}">
                <a16:creationId xmlns:a16="http://schemas.microsoft.com/office/drawing/2014/main" id="{C6380044-3027-4A39-B260-366875381DCD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5430838"/>
            <a:ext cx="752475" cy="944562"/>
            <a:chOff x="3424" y="2659"/>
            <a:chExt cx="545" cy="846"/>
          </a:xfrm>
        </p:grpSpPr>
        <p:sp>
          <p:nvSpPr>
            <p:cNvPr id="15368" name="Oval 14">
              <a:extLst>
                <a:ext uri="{FF2B5EF4-FFF2-40B4-BE49-F238E27FC236}">
                  <a16:creationId xmlns:a16="http://schemas.microsoft.com/office/drawing/2014/main" id="{D84ECDBE-7095-464A-ADC6-3ED5C6538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659"/>
              <a:ext cx="545" cy="553"/>
            </a:xfrm>
            <a:prstGeom prst="ellipse">
              <a:avLst/>
            </a:prstGeom>
            <a:solidFill>
              <a:srgbClr val="FFFF66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PE" altLang="es-PE" sz="1800">
                <a:latin typeface="Arial" panose="020B0604020202020204" pitchFamily="34" charset="0"/>
              </a:endParaRPr>
            </a:p>
          </p:txBody>
        </p:sp>
        <p:sp>
          <p:nvSpPr>
            <p:cNvPr id="15369" name="Line 15">
              <a:extLst>
                <a:ext uri="{FF2B5EF4-FFF2-40B4-BE49-F238E27FC236}">
                  <a16:creationId xmlns:a16="http://schemas.microsoft.com/office/drawing/2014/main" id="{EDAE84B2-6FCC-47B8-BA45-11F33F9BC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99"/>
              <a:ext cx="533" cy="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419"/>
            </a:p>
          </p:txBody>
        </p:sp>
        <p:sp>
          <p:nvSpPr>
            <p:cNvPr id="15370" name="Rectangle 16">
              <a:extLst>
                <a:ext uri="{FF2B5EF4-FFF2-40B4-BE49-F238E27FC236}">
                  <a16:creationId xmlns:a16="http://schemas.microsoft.com/office/drawing/2014/main" id="{4797D1D4-C29E-4EF5-92F4-2A9610648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314"/>
              <a:ext cx="40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PE" sz="1400">
                  <a:latin typeface="Arial" panose="020B0604020202020204" pitchFamily="34" charset="0"/>
                </a:rPr>
                <a:t>Cliente</a:t>
              </a: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019194B-B186-4DAA-808F-06A1F3E4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05" y="5346244"/>
            <a:ext cx="1604181" cy="6875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6439EC4-9203-4277-86D2-36C8E60A67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4790" y="1651420"/>
            <a:ext cx="8534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" altLang="es-419" dirty="0"/>
              <a:t>Ejemplos:</a:t>
            </a:r>
          </a:p>
          <a:p>
            <a:pPr lvl="1"/>
            <a:r>
              <a:rPr lang="es-ES" altLang="es-419" i="1" dirty="0"/>
              <a:t>Pago:</a:t>
            </a:r>
            <a:r>
              <a:rPr lang="es-ES" altLang="es-419" sz="2100" dirty="0"/>
              <a:t> </a:t>
            </a:r>
            <a:r>
              <a:rPr lang="es-PE" altLang="es-419" sz="2100" dirty="0"/>
              <a:t>Depósito de dinero</a:t>
            </a:r>
            <a:r>
              <a:rPr lang="es-ES" altLang="es-419" sz="2100" dirty="0"/>
              <a:t> efectuado en una cuenta</a:t>
            </a:r>
          </a:p>
          <a:p>
            <a:pPr lvl="1"/>
            <a:r>
              <a:rPr lang="es-ES" altLang="es-419" i="1" dirty="0"/>
              <a:t>Producto Terminado:</a:t>
            </a:r>
            <a:r>
              <a:rPr lang="es-ES" altLang="es-419" sz="2100" dirty="0"/>
              <a:t> Artículo que la empresa comercializa, ofreciéndolo en venta a los clientes</a:t>
            </a:r>
          </a:p>
          <a:p>
            <a:pPr lvl="1"/>
            <a:r>
              <a:rPr lang="es-PE" altLang="es-419" i="1" dirty="0"/>
              <a:t>Cliente</a:t>
            </a:r>
            <a:r>
              <a:rPr lang="es-ES" altLang="es-419" i="1" dirty="0"/>
              <a:t>:</a:t>
            </a:r>
            <a:r>
              <a:rPr lang="es-ES" altLang="es-419" sz="2100" dirty="0"/>
              <a:t> </a:t>
            </a:r>
            <a:r>
              <a:rPr lang="es-PE" altLang="es-419" sz="2100" dirty="0"/>
              <a:t>Persona natural o jurídica que adquiere productos terminados o servicios en la empresa</a:t>
            </a:r>
            <a:r>
              <a:rPr lang="es-ES" altLang="es-419" sz="2100" dirty="0"/>
              <a:t>.</a:t>
            </a:r>
            <a:endParaRPr lang="es-MX" altLang="es-419" sz="2100" dirty="0"/>
          </a:p>
          <a:p>
            <a:pPr lvl="1"/>
            <a:r>
              <a:rPr lang="es-MX" altLang="es-419" i="1" dirty="0"/>
              <a:t>Categoría:</a:t>
            </a:r>
            <a:r>
              <a:rPr lang="es-MX" altLang="es-419" sz="2100" dirty="0"/>
              <a:t> Clasificación de los productos terminados.</a:t>
            </a:r>
            <a:endParaRPr lang="es-ES" altLang="es-419" sz="21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FD6504-A882-4C9A-9191-096FB612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0"/>
            <a:ext cx="768508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PE" altLang="es-PE" sz="3600" b="1" dirty="0">
                <a:solidFill>
                  <a:schemeClr val="bg1"/>
                </a:solidFill>
                <a:cs typeface="Calibri" panose="020F0502020204030204" pitchFamily="34" charset="0"/>
              </a:rPr>
              <a:t>Elementos del Modelado Conceptual - Entidad</a:t>
            </a:r>
            <a:endParaRPr lang="es-ES_tradnl" altLang="es-PE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</TotalTime>
  <Words>1831</Words>
  <Application>Microsoft Office PowerPoint</Application>
  <PresentationFormat>Presentación en pantalla (4:3)</PresentationFormat>
  <Paragraphs>234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Tahoma</vt:lpstr>
      <vt:lpstr>Wingdings</vt:lpstr>
      <vt:lpstr>Tema de Office</vt:lpstr>
      <vt:lpstr>Modelado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rosario villanueva</cp:lastModifiedBy>
  <cp:revision>178</cp:revision>
  <dcterms:created xsi:type="dcterms:W3CDTF">2013-09-03T17:21:04Z</dcterms:created>
  <dcterms:modified xsi:type="dcterms:W3CDTF">2021-01-30T03:17:29Z</dcterms:modified>
</cp:coreProperties>
</file>