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4"/>
  </p:notesMasterIdLst>
  <p:sldIdLst>
    <p:sldId id="256" r:id="rId2"/>
    <p:sldId id="257" r:id="rId3"/>
    <p:sldId id="258" r:id="rId4"/>
    <p:sldId id="293" r:id="rId5"/>
    <p:sldId id="294" r:id="rId6"/>
    <p:sldId id="261" r:id="rId7"/>
    <p:sldId id="260"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Lst>
  <p:sldSz cx="9144000" cy="5143500" type="screen16x9"/>
  <p:notesSz cx="6858000" cy="9144000"/>
  <p:embeddedFontLst>
    <p:embeddedFont>
      <p:font typeface="Assistant Light" panose="00000400000000000000" charset="-79"/>
      <p:regular r:id="rId35"/>
      <p:bold r:id="rId36"/>
    </p:embeddedFont>
    <p:embeddedFont>
      <p:font typeface="Fira Sans Extra Condensed Medium" panose="020B0604020202020204" charset="0"/>
      <p:regular r:id="rId37"/>
      <p:bold r:id="rId38"/>
      <p:italic r:id="rId39"/>
      <p:boldItalic r:id="rId40"/>
    </p:embeddedFont>
    <p:embeddedFont>
      <p:font typeface="Nunito Sans" panose="020B0604020202020204" charset="0"/>
      <p:regular r:id="rId41"/>
      <p:bold r:id="rId42"/>
      <p:italic r:id="rId43"/>
      <p:boldItalic r:id="rId44"/>
    </p:embeddedFont>
    <p:embeddedFont>
      <p:font typeface="Nunito Sans ExtraBold" panose="020B0604020202020204" charset="0"/>
      <p:bold r:id="rId45"/>
      <p:boldItalic r:id="rId46"/>
    </p:embeddedFont>
    <p:embeddedFont>
      <p:font typeface="Pontano Sans"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pos="4215">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43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8" y="-245"/>
      </p:cViewPr>
      <p:guideLst>
        <p:guide pos="5760"/>
        <p:guide pos="4215"/>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273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167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52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42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9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487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538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316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25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86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e4b937d3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e4b937d3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778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51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255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681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333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18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16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55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734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06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ef6e01a56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ef6e01a56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282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293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21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ef6e01a56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ef6e01a56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846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ef6e01a56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ef6e01a56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23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0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7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5089700" y="-20175"/>
            <a:ext cx="4094650" cy="5190575"/>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sp>
      <p:sp>
        <p:nvSpPr>
          <p:cNvPr id="10" name="Google Shape;10;p2"/>
          <p:cNvSpPr txBox="1">
            <a:spLocks noGrp="1"/>
          </p:cNvSpPr>
          <p:nvPr>
            <p:ph type="ctrTitle"/>
          </p:nvPr>
        </p:nvSpPr>
        <p:spPr>
          <a:xfrm>
            <a:off x="4863802" y="1290175"/>
            <a:ext cx="36396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Font typeface="Nunito Sans ExtraBold"/>
              <a:buNone/>
              <a:defRPr sz="300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3000"/>
              <a:buNone/>
              <a:defRPr sz="3000">
                <a:solidFill>
                  <a:schemeClr val="lt1"/>
                </a:solidFill>
              </a:defRPr>
            </a:lvl2pPr>
            <a:lvl3pPr lvl="2" algn="r" rtl="0">
              <a:spcBef>
                <a:spcPts val="0"/>
              </a:spcBef>
              <a:spcAft>
                <a:spcPts val="0"/>
              </a:spcAft>
              <a:buClr>
                <a:schemeClr val="lt1"/>
              </a:buClr>
              <a:buSzPts val="3000"/>
              <a:buNone/>
              <a:defRPr sz="3000">
                <a:solidFill>
                  <a:schemeClr val="lt1"/>
                </a:solidFill>
              </a:defRPr>
            </a:lvl3pPr>
            <a:lvl4pPr lvl="3" algn="r" rtl="0">
              <a:spcBef>
                <a:spcPts val="0"/>
              </a:spcBef>
              <a:spcAft>
                <a:spcPts val="0"/>
              </a:spcAft>
              <a:buClr>
                <a:schemeClr val="lt1"/>
              </a:buClr>
              <a:buSzPts val="3000"/>
              <a:buNone/>
              <a:defRPr sz="3000">
                <a:solidFill>
                  <a:schemeClr val="lt1"/>
                </a:solidFill>
              </a:defRPr>
            </a:lvl4pPr>
            <a:lvl5pPr lvl="4" algn="r" rtl="0">
              <a:spcBef>
                <a:spcPts val="0"/>
              </a:spcBef>
              <a:spcAft>
                <a:spcPts val="0"/>
              </a:spcAft>
              <a:buClr>
                <a:schemeClr val="lt1"/>
              </a:buClr>
              <a:buSzPts val="3000"/>
              <a:buNone/>
              <a:defRPr sz="3000">
                <a:solidFill>
                  <a:schemeClr val="lt1"/>
                </a:solidFill>
              </a:defRPr>
            </a:lvl5pPr>
            <a:lvl6pPr lvl="5" algn="r" rtl="0">
              <a:spcBef>
                <a:spcPts val="0"/>
              </a:spcBef>
              <a:spcAft>
                <a:spcPts val="0"/>
              </a:spcAft>
              <a:buClr>
                <a:schemeClr val="lt1"/>
              </a:buClr>
              <a:buSzPts val="3000"/>
              <a:buNone/>
              <a:defRPr sz="3000">
                <a:solidFill>
                  <a:schemeClr val="lt1"/>
                </a:solidFill>
              </a:defRPr>
            </a:lvl6pPr>
            <a:lvl7pPr lvl="6" algn="r" rtl="0">
              <a:spcBef>
                <a:spcPts val="0"/>
              </a:spcBef>
              <a:spcAft>
                <a:spcPts val="0"/>
              </a:spcAft>
              <a:buClr>
                <a:schemeClr val="lt1"/>
              </a:buClr>
              <a:buSzPts val="3000"/>
              <a:buNone/>
              <a:defRPr sz="3000">
                <a:solidFill>
                  <a:schemeClr val="lt1"/>
                </a:solidFill>
              </a:defRPr>
            </a:lvl7pPr>
            <a:lvl8pPr lvl="7" algn="r" rtl="0">
              <a:spcBef>
                <a:spcPts val="0"/>
              </a:spcBef>
              <a:spcAft>
                <a:spcPts val="0"/>
              </a:spcAft>
              <a:buClr>
                <a:schemeClr val="lt1"/>
              </a:buClr>
              <a:buSzPts val="3000"/>
              <a:buNone/>
              <a:defRPr sz="3000">
                <a:solidFill>
                  <a:schemeClr val="lt1"/>
                </a:solidFill>
              </a:defRPr>
            </a:lvl8pPr>
            <a:lvl9pPr lvl="8" algn="r" rtl="0">
              <a:spcBef>
                <a:spcPts val="0"/>
              </a:spcBef>
              <a:spcAft>
                <a:spcPts val="0"/>
              </a:spcAft>
              <a:buClr>
                <a:schemeClr val="lt1"/>
              </a:buClr>
              <a:buSzPts val="3000"/>
              <a:buNone/>
              <a:defRPr sz="3000">
                <a:solidFill>
                  <a:schemeClr val="lt1"/>
                </a:solidFill>
              </a:defRPr>
            </a:lvl9pPr>
          </a:lstStyle>
          <a:p>
            <a:endParaRPr/>
          </a:p>
        </p:txBody>
      </p:sp>
      <p:sp>
        <p:nvSpPr>
          <p:cNvPr id="11" name="Google Shape;11;p2"/>
          <p:cNvSpPr txBox="1">
            <a:spLocks noGrp="1"/>
          </p:cNvSpPr>
          <p:nvPr>
            <p:ph type="subTitle" idx="1"/>
          </p:nvPr>
        </p:nvSpPr>
        <p:spPr>
          <a:xfrm>
            <a:off x="4151302" y="27576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ntano Sans"/>
              <a:buNone/>
              <a:defRPr>
                <a:solidFill>
                  <a:schemeClr val="lt1"/>
                </a:solidFill>
                <a:latin typeface="Pontano Sans"/>
                <a:ea typeface="Pontano Sans"/>
                <a:cs typeface="Pontano Sans"/>
                <a:sym typeface="Pontano Sans"/>
              </a:defRPr>
            </a:lvl1pPr>
            <a:lvl2pPr lvl="1"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9pPr>
          </a:lstStyle>
          <a:p>
            <a:endParaRPr/>
          </a:p>
        </p:txBody>
      </p:sp>
    </p:spTree>
  </p:cSld>
  <p:clrMapOvr>
    <a:masterClrMapping/>
  </p:clrMapOvr>
  <p:extLst>
    <p:ext uri="{DCECCB84-F9BA-43D5-87BE-67443E8EF086}">
      <p15:sldGuideLst xmlns:p15="http://schemas.microsoft.com/office/powerpoint/2012/main">
        <p15:guide id="1" pos="255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spTree>
      <p:nvGrpSpPr>
        <p:cNvPr id="1" name="Shape 12"/>
        <p:cNvGrpSpPr/>
        <p:nvPr/>
      </p:nvGrpSpPr>
      <p:grpSpPr>
        <a:xfrm>
          <a:off x="0" y="0"/>
          <a:ext cx="0" cy="0"/>
          <a:chOff x="0" y="0"/>
          <a:chExt cx="0" cy="0"/>
        </a:xfrm>
      </p:grpSpPr>
      <p:sp>
        <p:nvSpPr>
          <p:cNvPr id="13" name="Google Shape;13;p3"/>
          <p:cNvSpPr/>
          <p:nvPr/>
        </p:nvSpPr>
        <p:spPr>
          <a:xfrm>
            <a:off x="2999400" y="3305175"/>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5611575" y="3305175"/>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1690650"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312350"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6980125"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6586" y="-40475"/>
            <a:ext cx="9180576" cy="1384272"/>
            <a:chOff x="0" y="-40481"/>
            <a:chExt cx="9144000" cy="1384272"/>
          </a:xfrm>
        </p:grpSpPr>
        <p:sp>
          <p:nvSpPr>
            <p:cNvPr id="19" name="Google Shape;19;p3"/>
            <p:cNvSpPr/>
            <p:nvPr/>
          </p:nvSpPr>
          <p:spPr>
            <a:xfrm rot="10800000">
              <a:off x="1200" y="799890"/>
              <a:ext cx="9142800" cy="5439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40481"/>
              <a:ext cx="9144000" cy="85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subTitle" idx="1"/>
          </p:nvPr>
        </p:nvSpPr>
        <p:spPr>
          <a:xfrm>
            <a:off x="967738"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2" name="Google Shape;22;p3"/>
          <p:cNvSpPr txBox="1">
            <a:spLocks noGrp="1"/>
          </p:cNvSpPr>
          <p:nvPr>
            <p:ph type="ctrTitle"/>
          </p:nvPr>
        </p:nvSpPr>
        <p:spPr>
          <a:xfrm>
            <a:off x="115208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3" name="Google Shape;23;p3"/>
          <p:cNvSpPr txBox="1">
            <a:spLocks noGrp="1"/>
          </p:cNvSpPr>
          <p:nvPr>
            <p:ph type="subTitle" idx="2"/>
          </p:nvPr>
        </p:nvSpPr>
        <p:spPr>
          <a:xfrm>
            <a:off x="3589500"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4" name="Google Shape;24;p3"/>
          <p:cNvSpPr txBox="1">
            <a:spLocks noGrp="1"/>
          </p:cNvSpPr>
          <p:nvPr>
            <p:ph type="ctrTitle" idx="3"/>
          </p:nvPr>
        </p:nvSpPr>
        <p:spPr>
          <a:xfrm>
            <a:off x="377383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5" name="Google Shape;25;p3"/>
          <p:cNvSpPr txBox="1">
            <a:spLocks noGrp="1"/>
          </p:cNvSpPr>
          <p:nvPr>
            <p:ph type="subTitle" idx="4"/>
          </p:nvPr>
        </p:nvSpPr>
        <p:spPr>
          <a:xfrm>
            <a:off x="6264526"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6" name="Google Shape;26;p3"/>
          <p:cNvSpPr txBox="1">
            <a:spLocks noGrp="1"/>
          </p:cNvSpPr>
          <p:nvPr>
            <p:ph type="ctrTitle" idx="5"/>
          </p:nvPr>
        </p:nvSpPr>
        <p:spPr>
          <a:xfrm>
            <a:off x="6448876"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7" name="Google Shape;27;p3"/>
          <p:cNvSpPr txBox="1">
            <a:spLocks noGrp="1"/>
          </p:cNvSpPr>
          <p:nvPr>
            <p:ph type="subTitle" idx="6"/>
          </p:nvPr>
        </p:nvSpPr>
        <p:spPr>
          <a:xfrm>
            <a:off x="2271011"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8" name="Google Shape;28;p3"/>
          <p:cNvSpPr txBox="1">
            <a:spLocks noGrp="1"/>
          </p:cNvSpPr>
          <p:nvPr>
            <p:ph type="ctrTitle" idx="7"/>
          </p:nvPr>
        </p:nvSpPr>
        <p:spPr>
          <a:xfrm>
            <a:off x="2455361"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9" name="Google Shape;29;p3"/>
          <p:cNvSpPr txBox="1">
            <a:spLocks noGrp="1"/>
          </p:cNvSpPr>
          <p:nvPr>
            <p:ph type="subTitle" idx="8"/>
          </p:nvPr>
        </p:nvSpPr>
        <p:spPr>
          <a:xfrm>
            <a:off x="4892774"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30" name="Google Shape;30;p3"/>
          <p:cNvSpPr txBox="1">
            <a:spLocks noGrp="1"/>
          </p:cNvSpPr>
          <p:nvPr>
            <p:ph type="ctrTitle" idx="9"/>
          </p:nvPr>
        </p:nvSpPr>
        <p:spPr>
          <a:xfrm>
            <a:off x="5077124"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31" name="Google Shape;31;p3"/>
          <p:cNvSpPr txBox="1">
            <a:spLocks noGrp="1"/>
          </p:cNvSpPr>
          <p:nvPr>
            <p:ph type="ctrTitle" idx="13"/>
          </p:nvPr>
        </p:nvSpPr>
        <p:spPr>
          <a:xfrm>
            <a:off x="3080975" y="398750"/>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32" name="Google Shape;32;p3"/>
          <p:cNvSpPr txBox="1">
            <a:spLocks noGrp="1"/>
          </p:cNvSpPr>
          <p:nvPr>
            <p:ph type="title" idx="14" hasCustomPrompt="1"/>
          </p:nvPr>
        </p:nvSpPr>
        <p:spPr>
          <a:xfrm>
            <a:off x="157583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3"/>
          <p:cNvSpPr txBox="1">
            <a:spLocks noGrp="1"/>
          </p:cNvSpPr>
          <p:nvPr>
            <p:ph type="title" idx="15" hasCustomPrompt="1"/>
          </p:nvPr>
        </p:nvSpPr>
        <p:spPr>
          <a:xfrm>
            <a:off x="419761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title" idx="16" hasCustomPrompt="1"/>
          </p:nvPr>
        </p:nvSpPr>
        <p:spPr>
          <a:xfrm>
            <a:off x="6872626"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3"/>
          <p:cNvSpPr txBox="1">
            <a:spLocks noGrp="1"/>
          </p:cNvSpPr>
          <p:nvPr>
            <p:ph type="title" idx="17" hasCustomPrompt="1"/>
          </p:nvPr>
        </p:nvSpPr>
        <p:spPr>
          <a:xfrm>
            <a:off x="2879111"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3"/>
          <p:cNvSpPr txBox="1">
            <a:spLocks noGrp="1"/>
          </p:cNvSpPr>
          <p:nvPr>
            <p:ph type="title" idx="18" hasCustomPrompt="1"/>
          </p:nvPr>
        </p:nvSpPr>
        <p:spPr>
          <a:xfrm>
            <a:off x="5500879"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spTree>
      <p:nvGrpSpPr>
        <p:cNvPr id="1" name="Shape 37"/>
        <p:cNvGrpSpPr/>
        <p:nvPr/>
      </p:nvGrpSpPr>
      <p:grpSpPr>
        <a:xfrm>
          <a:off x="0" y="0"/>
          <a:ext cx="0" cy="0"/>
          <a:chOff x="0" y="0"/>
          <a:chExt cx="0" cy="0"/>
        </a:xfrm>
      </p:grpSpPr>
      <p:sp>
        <p:nvSpPr>
          <p:cNvPr id="38" name="Google Shape;38;p4"/>
          <p:cNvSpPr/>
          <p:nvPr/>
        </p:nvSpPr>
        <p:spPr>
          <a:xfrm>
            <a:off x="-1152650" y="-437650"/>
            <a:ext cx="6000900" cy="5714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txBox="1">
            <a:spLocks noGrp="1"/>
          </p:cNvSpPr>
          <p:nvPr>
            <p:ph type="ctrTitle"/>
          </p:nvPr>
        </p:nvSpPr>
        <p:spPr>
          <a:xfrm flipH="1">
            <a:off x="1889225" y="2355535"/>
            <a:ext cx="3281400" cy="8031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1" name="Google Shape;41;p4"/>
          <p:cNvSpPr txBox="1">
            <a:spLocks noGrp="1"/>
          </p:cNvSpPr>
          <p:nvPr>
            <p:ph type="title" idx="2" hasCustomPrompt="1"/>
          </p:nvPr>
        </p:nvSpPr>
        <p:spPr>
          <a:xfrm flipH="1">
            <a:off x="1889225" y="1753435"/>
            <a:ext cx="29793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24_1">
    <p:spTree>
      <p:nvGrpSpPr>
        <p:cNvPr id="1" name="Shape 46"/>
        <p:cNvGrpSpPr/>
        <p:nvPr/>
      </p:nvGrpSpPr>
      <p:grpSpPr>
        <a:xfrm>
          <a:off x="0" y="0"/>
          <a:ext cx="0" cy="0"/>
          <a:chOff x="0" y="0"/>
          <a:chExt cx="0" cy="0"/>
        </a:xfrm>
      </p:grpSpPr>
      <p:sp>
        <p:nvSpPr>
          <p:cNvPr id="47" name="Google Shape;47;p6"/>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
        <p:nvSpPr>
          <p:cNvPr id="48" name="Google Shape;48;p6"/>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9" name="Google Shape;49;p6"/>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0" name="Google Shape;50;p6"/>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1" name="Google Shape;51;p6"/>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2" name="Google Shape;52;p6"/>
          <p:cNvSpPr txBox="1">
            <a:spLocks noGrp="1"/>
          </p:cNvSpPr>
          <p:nvPr>
            <p:ph type="ctrTitle" idx="5"/>
          </p:nvPr>
        </p:nvSpPr>
        <p:spPr>
          <a:xfrm flipH="1">
            <a:off x="3257125" y="1763240"/>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3" name="Google Shape;53;p6"/>
          <p:cNvSpPr txBox="1">
            <a:spLocks noGrp="1"/>
          </p:cNvSpPr>
          <p:nvPr>
            <p:ph type="subTitle" idx="6"/>
          </p:nvPr>
        </p:nvSpPr>
        <p:spPr>
          <a:xfrm flipH="1">
            <a:off x="3026513" y="1972515"/>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4" name="Google Shape;54;p6"/>
          <p:cNvSpPr txBox="1">
            <a:spLocks noGrp="1"/>
          </p:cNvSpPr>
          <p:nvPr>
            <p:ph type="ctrTitle" idx="7"/>
          </p:nvPr>
        </p:nvSpPr>
        <p:spPr>
          <a:xfrm flipH="1">
            <a:off x="6445175" y="1763240"/>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6"/>
          <p:cNvSpPr txBox="1">
            <a:spLocks noGrp="1"/>
          </p:cNvSpPr>
          <p:nvPr>
            <p:ph type="subTitle" idx="8"/>
          </p:nvPr>
        </p:nvSpPr>
        <p:spPr>
          <a:xfrm flipH="1">
            <a:off x="6214563" y="1972515"/>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Tree>
  </p:cSld>
  <p:clrMapOvr>
    <a:masterClrMapping/>
  </p:clrMapOvr>
  <p:extLst>
    <p:ext uri="{DCECCB84-F9BA-43D5-87BE-67443E8EF086}">
      <p15:sldGuideLst xmlns:p15="http://schemas.microsoft.com/office/powerpoint/2012/main">
        <p15:guide id="1" orient="horz" pos="1985">
          <p15:clr>
            <a:srgbClr val="FA7B17"/>
          </p15:clr>
        </p15:guide>
        <p15:guide id="2" orient="horz" pos="146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CUSTOM_21_1_1">
    <p:spTree>
      <p:nvGrpSpPr>
        <p:cNvPr id="1" name="Shape 56"/>
        <p:cNvGrpSpPr/>
        <p:nvPr/>
      </p:nvGrpSpPr>
      <p:grpSpPr>
        <a:xfrm>
          <a:off x="0" y="0"/>
          <a:ext cx="0" cy="0"/>
          <a:chOff x="0" y="0"/>
          <a:chExt cx="0" cy="0"/>
        </a:xfrm>
      </p:grpSpPr>
      <p:sp>
        <p:nvSpPr>
          <p:cNvPr id="57" name="Google Shape;57;p7"/>
          <p:cNvSpPr/>
          <p:nvPr/>
        </p:nvSpPr>
        <p:spPr>
          <a:xfrm flipH="1">
            <a:off x="4308501" y="-424791"/>
            <a:ext cx="6000900" cy="5714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518426" y="-424791"/>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ctrTitle"/>
          </p:nvPr>
        </p:nvSpPr>
        <p:spPr>
          <a:xfrm>
            <a:off x="4020266" y="2355535"/>
            <a:ext cx="3281400" cy="80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0" name="Google Shape;60;p7"/>
          <p:cNvSpPr txBox="1">
            <a:spLocks noGrp="1"/>
          </p:cNvSpPr>
          <p:nvPr>
            <p:ph type="title" idx="2" hasCustomPrompt="1"/>
          </p:nvPr>
        </p:nvSpPr>
        <p:spPr>
          <a:xfrm>
            <a:off x="4322366" y="1753435"/>
            <a:ext cx="2979300" cy="7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1pPr>
            <a:lvl2pPr lvl="1"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2pPr>
            <a:lvl3pPr lvl="2"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3pPr>
            <a:lvl4pPr lvl="3"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4pPr>
            <a:lvl5pPr lvl="4"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5pPr>
            <a:lvl6pPr lvl="5"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6pPr>
            <a:lvl7pPr lvl="6"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7pPr>
            <a:lvl8pPr lvl="7"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8pPr>
            <a:lvl9pPr lvl="8"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24">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1pPr>
            <a:lvl2pPr lvl="1"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2pPr>
            <a:lvl3pPr lvl="2"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3pPr>
            <a:lvl4pPr lvl="3"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4pPr>
            <a:lvl5pPr lvl="4"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5pPr>
            <a:lvl6pPr lvl="5"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6pPr>
            <a:lvl7pPr lvl="6"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7pPr>
            <a:lvl8pPr lvl="7"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8pPr>
            <a:lvl9pPr lvl="8"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1pPr>
            <a:lvl2pPr marL="914400" lvl="1"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2pPr>
            <a:lvl3pPr marL="1371600" lvl="2"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marL="1828800" lvl="3"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marL="2286000" lvl="4"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marL="2743200" lvl="5"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marL="3200400" lvl="6"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marL="3657600" lvl="7"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marL="4114800" lvl="8" indent="-304800" rtl="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orient="horz" pos="340">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111"/>
        <p:cNvGrpSpPr/>
        <p:nvPr/>
      </p:nvGrpSpPr>
      <p:grpSpPr>
        <a:xfrm>
          <a:off x="0" y="0"/>
          <a:ext cx="0" cy="0"/>
          <a:chOff x="0" y="0"/>
          <a:chExt cx="0" cy="0"/>
        </a:xfrm>
      </p:grpSpPr>
      <p:sp>
        <p:nvSpPr>
          <p:cNvPr id="113" name="Google Shape;113;p20"/>
          <p:cNvSpPr txBox="1">
            <a:spLocks noGrp="1"/>
          </p:cNvSpPr>
          <p:nvPr>
            <p:ph type="ctrTitle"/>
          </p:nvPr>
        </p:nvSpPr>
        <p:spPr>
          <a:xfrm>
            <a:off x="4863802" y="1290175"/>
            <a:ext cx="36396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lt1"/>
                </a:solidFill>
              </a:rPr>
              <a:t>PATRONES DE DISEÑO DE SOFTWARE</a:t>
            </a:r>
            <a:endParaRPr dirty="0">
              <a:solidFill>
                <a:schemeClr val="lt1"/>
              </a:solidFill>
            </a:endParaRPr>
          </a:p>
        </p:txBody>
      </p:sp>
      <p:sp>
        <p:nvSpPr>
          <p:cNvPr id="114" name="Google Shape;114;p20"/>
          <p:cNvSpPr/>
          <p:nvPr/>
        </p:nvSpPr>
        <p:spPr>
          <a:xfrm flipH="1">
            <a:off x="5919500" y="-21106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4020266" y="2016098"/>
            <a:ext cx="3281400"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PATRON</a:t>
            </a:r>
            <a:br>
              <a:rPr lang="es" dirty="0"/>
            </a:br>
            <a:r>
              <a:rPr lang="es" dirty="0"/>
              <a:t>FACTORY</a:t>
            </a:r>
            <a:endParaRPr dirty="0"/>
          </a:p>
        </p:txBody>
      </p:sp>
      <p:sp>
        <p:nvSpPr>
          <p:cNvPr id="6" name="CuadroTexto 5">
            <a:extLst>
              <a:ext uri="{FF2B5EF4-FFF2-40B4-BE49-F238E27FC236}">
                <a16:creationId xmlns:a16="http://schemas.microsoft.com/office/drawing/2014/main" id="{D04D493A-6559-470F-8E9F-C62009EB93E5}"/>
              </a:ext>
            </a:extLst>
          </p:cNvPr>
          <p:cNvSpPr txBox="1"/>
          <p:nvPr/>
        </p:nvSpPr>
        <p:spPr>
          <a:xfrm>
            <a:off x="847575" y="1232922"/>
            <a:ext cx="4361734" cy="2031325"/>
          </a:xfrm>
          <a:prstGeom prst="rect">
            <a:avLst/>
          </a:prstGeom>
          <a:noFill/>
        </p:spPr>
        <p:txBody>
          <a:bodyPr wrap="square" rtlCol="0">
            <a:spAutoFit/>
          </a:bodyPr>
          <a:lstStyle/>
          <a:p>
            <a:pPr algn="just"/>
            <a:r>
              <a:rPr lang="es-ES" dirty="0"/>
              <a:t>El patrón Factory es uno de los patrones de diseño más utilizados en Java. Este tipo de patrón de diseño se incluye en el patrón de creación, ya que este patrón proporciona una de las mejores formas de crear un objeto.</a:t>
            </a:r>
          </a:p>
          <a:p>
            <a:pPr algn="just"/>
            <a:endParaRPr lang="es-ES" dirty="0"/>
          </a:p>
          <a:p>
            <a:pPr algn="just"/>
            <a:r>
              <a:rPr lang="es-ES" dirty="0"/>
              <a:t>En el patrón Factory, creamos un objeto sin exponer la lógica de creación al cliente y nos referimos al objeto recién creado usando una interfaz común.</a:t>
            </a:r>
            <a:endParaRPr lang="en-US" dirty="0"/>
          </a:p>
        </p:txBody>
      </p:sp>
    </p:spTree>
    <p:extLst>
      <p:ext uri="{BB962C8B-B14F-4D97-AF65-F5344CB8AC3E}">
        <p14:creationId xmlns:p14="http://schemas.microsoft.com/office/powerpoint/2010/main" val="370341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descr="Factory Pattern UML Diagram">
            <a:extLst>
              <a:ext uri="{FF2B5EF4-FFF2-40B4-BE49-F238E27FC236}">
                <a16:creationId xmlns:a16="http://schemas.microsoft.com/office/drawing/2014/main" id="{4C10162D-3AD8-4638-B2BB-5CD00ACC9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23938"/>
            <a:ext cx="53340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5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396471" y="874695"/>
            <a:ext cx="3318537" cy="307777"/>
          </a:xfrm>
          <a:prstGeom prst="rect">
            <a:avLst/>
          </a:prstGeom>
          <a:noFill/>
        </p:spPr>
        <p:txBody>
          <a:bodyPr wrap="none" rtlCol="0">
            <a:spAutoFit/>
          </a:bodyPr>
          <a:lstStyle/>
          <a:p>
            <a:r>
              <a:rPr lang="es-PE" dirty="0"/>
              <a:t>Paso 01: Crear una interfaz Shape.java</a:t>
            </a:r>
            <a:endParaRPr lang="en-US" dirty="0"/>
          </a:p>
        </p:txBody>
      </p:sp>
      <p:pic>
        <p:nvPicPr>
          <p:cNvPr id="2" name="Imagen 1">
            <a:extLst>
              <a:ext uri="{FF2B5EF4-FFF2-40B4-BE49-F238E27FC236}">
                <a16:creationId xmlns:a16="http://schemas.microsoft.com/office/drawing/2014/main" id="{2B9A9D2F-1E75-48F8-B083-99B3352F831E}"/>
              </a:ext>
            </a:extLst>
          </p:cNvPr>
          <p:cNvPicPr>
            <a:picLocks noChangeAspect="1"/>
          </p:cNvPicPr>
          <p:nvPr/>
        </p:nvPicPr>
        <p:blipFill>
          <a:blip r:embed="rId3"/>
          <a:stretch>
            <a:fillRect/>
          </a:stretch>
        </p:blipFill>
        <p:spPr>
          <a:xfrm>
            <a:off x="974147" y="1621689"/>
            <a:ext cx="6800850" cy="666750"/>
          </a:xfrm>
          <a:prstGeom prst="rect">
            <a:avLst/>
          </a:prstGeom>
        </p:spPr>
      </p:pic>
    </p:spTree>
    <p:extLst>
      <p:ext uri="{BB962C8B-B14F-4D97-AF65-F5344CB8AC3E}">
        <p14:creationId xmlns:p14="http://schemas.microsoft.com/office/powerpoint/2010/main" val="111311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98074" y="842724"/>
            <a:ext cx="3567002" cy="307777"/>
          </a:xfrm>
          <a:prstGeom prst="rect">
            <a:avLst/>
          </a:prstGeom>
          <a:noFill/>
        </p:spPr>
        <p:txBody>
          <a:bodyPr wrap="none" rtlCol="0">
            <a:spAutoFit/>
          </a:bodyPr>
          <a:lstStyle/>
          <a:p>
            <a:r>
              <a:rPr lang="es-PE" dirty="0"/>
              <a:t>Paso 02: Implementar clases de la interfaz</a:t>
            </a:r>
            <a:endParaRPr lang="en-US" dirty="0"/>
          </a:p>
        </p:txBody>
      </p:sp>
      <p:pic>
        <p:nvPicPr>
          <p:cNvPr id="3" name="Imagen 2">
            <a:extLst>
              <a:ext uri="{FF2B5EF4-FFF2-40B4-BE49-F238E27FC236}">
                <a16:creationId xmlns:a16="http://schemas.microsoft.com/office/drawing/2014/main" id="{05B48E52-EFEC-4DE3-A9C2-03C7E226A9FE}"/>
              </a:ext>
            </a:extLst>
          </p:cNvPr>
          <p:cNvPicPr>
            <a:picLocks noChangeAspect="1"/>
          </p:cNvPicPr>
          <p:nvPr/>
        </p:nvPicPr>
        <p:blipFill>
          <a:blip r:embed="rId3"/>
          <a:stretch>
            <a:fillRect/>
          </a:stretch>
        </p:blipFill>
        <p:spPr>
          <a:xfrm>
            <a:off x="1962232" y="1341234"/>
            <a:ext cx="4779422" cy="3802266"/>
          </a:xfrm>
          <a:prstGeom prst="rect">
            <a:avLst/>
          </a:prstGeom>
        </p:spPr>
      </p:pic>
    </p:spTree>
    <p:extLst>
      <p:ext uri="{BB962C8B-B14F-4D97-AF65-F5344CB8AC3E}">
        <p14:creationId xmlns:p14="http://schemas.microsoft.com/office/powerpoint/2010/main" val="225142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98074" y="842724"/>
            <a:ext cx="8089074" cy="523220"/>
          </a:xfrm>
          <a:prstGeom prst="rect">
            <a:avLst/>
          </a:prstGeom>
          <a:noFill/>
        </p:spPr>
        <p:txBody>
          <a:bodyPr wrap="none" rtlCol="0">
            <a:spAutoFit/>
          </a:bodyPr>
          <a:lstStyle/>
          <a:p>
            <a:r>
              <a:rPr lang="es-PE" dirty="0"/>
              <a:t>Paso 03: </a:t>
            </a:r>
            <a:r>
              <a:rPr lang="es-ES" dirty="0"/>
              <a:t>Crear un Factory para generar un objeto de clase concreta basado en la información dada</a:t>
            </a:r>
          </a:p>
          <a:p>
            <a:r>
              <a:rPr lang="es-ES" dirty="0"/>
              <a:t>ShapeFactory.java</a:t>
            </a:r>
            <a:endParaRPr lang="en-US" dirty="0"/>
          </a:p>
        </p:txBody>
      </p:sp>
      <p:pic>
        <p:nvPicPr>
          <p:cNvPr id="2" name="Imagen 1">
            <a:extLst>
              <a:ext uri="{FF2B5EF4-FFF2-40B4-BE49-F238E27FC236}">
                <a16:creationId xmlns:a16="http://schemas.microsoft.com/office/drawing/2014/main" id="{0AD7AD42-13CC-47B5-A71F-9CACE65F4E3F}"/>
              </a:ext>
            </a:extLst>
          </p:cNvPr>
          <p:cNvPicPr>
            <a:picLocks noChangeAspect="1"/>
          </p:cNvPicPr>
          <p:nvPr/>
        </p:nvPicPr>
        <p:blipFill>
          <a:blip r:embed="rId3"/>
          <a:stretch>
            <a:fillRect/>
          </a:stretch>
        </p:blipFill>
        <p:spPr>
          <a:xfrm>
            <a:off x="1390764" y="1423078"/>
            <a:ext cx="6103694" cy="3646807"/>
          </a:xfrm>
          <a:prstGeom prst="rect">
            <a:avLst/>
          </a:prstGeom>
        </p:spPr>
      </p:pic>
    </p:spTree>
    <p:extLst>
      <p:ext uri="{BB962C8B-B14F-4D97-AF65-F5344CB8AC3E}">
        <p14:creationId xmlns:p14="http://schemas.microsoft.com/office/powerpoint/2010/main" val="215782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98074" y="842724"/>
            <a:ext cx="7455887" cy="307777"/>
          </a:xfrm>
          <a:prstGeom prst="rect">
            <a:avLst/>
          </a:prstGeom>
          <a:noFill/>
        </p:spPr>
        <p:txBody>
          <a:bodyPr wrap="none" rtlCol="0">
            <a:spAutoFit/>
          </a:bodyPr>
          <a:lstStyle/>
          <a:p>
            <a:r>
              <a:rPr lang="es-PE" dirty="0"/>
              <a:t>Paso 04: </a:t>
            </a:r>
            <a:r>
              <a:rPr lang="es-ES" dirty="0"/>
              <a:t>Utilice Factory para obtener un objeto de clase concreta FactoryPatternDemo.java</a:t>
            </a:r>
            <a:endParaRPr lang="en-US" dirty="0"/>
          </a:p>
        </p:txBody>
      </p:sp>
      <p:pic>
        <p:nvPicPr>
          <p:cNvPr id="3" name="Imagen 2">
            <a:extLst>
              <a:ext uri="{FF2B5EF4-FFF2-40B4-BE49-F238E27FC236}">
                <a16:creationId xmlns:a16="http://schemas.microsoft.com/office/drawing/2014/main" id="{E3E8C1E1-9ED9-47B0-8D0E-3592C0E5964B}"/>
              </a:ext>
            </a:extLst>
          </p:cNvPr>
          <p:cNvPicPr>
            <a:picLocks noChangeAspect="1"/>
          </p:cNvPicPr>
          <p:nvPr/>
        </p:nvPicPr>
        <p:blipFill>
          <a:blip r:embed="rId3"/>
          <a:stretch>
            <a:fillRect/>
          </a:stretch>
        </p:blipFill>
        <p:spPr>
          <a:xfrm>
            <a:off x="1731632" y="1368271"/>
            <a:ext cx="5256049" cy="3756421"/>
          </a:xfrm>
          <a:prstGeom prst="rect">
            <a:avLst/>
          </a:prstGeom>
        </p:spPr>
      </p:pic>
    </p:spTree>
    <p:extLst>
      <p:ext uri="{BB962C8B-B14F-4D97-AF65-F5344CB8AC3E}">
        <p14:creationId xmlns:p14="http://schemas.microsoft.com/office/powerpoint/2010/main" val="310185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98074" y="842724"/>
            <a:ext cx="3121367" cy="307777"/>
          </a:xfrm>
          <a:prstGeom prst="rect">
            <a:avLst/>
          </a:prstGeom>
          <a:noFill/>
        </p:spPr>
        <p:txBody>
          <a:bodyPr wrap="none" rtlCol="0">
            <a:spAutoFit/>
          </a:bodyPr>
          <a:lstStyle/>
          <a:p>
            <a:r>
              <a:rPr lang="es-PE" dirty="0"/>
              <a:t>Paso 05: </a:t>
            </a:r>
            <a:r>
              <a:rPr lang="es-ES" dirty="0"/>
              <a:t>Ejecutar y verificar la salida</a:t>
            </a:r>
            <a:endParaRPr lang="en-US" dirty="0"/>
          </a:p>
        </p:txBody>
      </p:sp>
      <p:pic>
        <p:nvPicPr>
          <p:cNvPr id="2" name="Imagen 1">
            <a:extLst>
              <a:ext uri="{FF2B5EF4-FFF2-40B4-BE49-F238E27FC236}">
                <a16:creationId xmlns:a16="http://schemas.microsoft.com/office/drawing/2014/main" id="{32ED814F-E563-4F0B-A88C-C7AAD1018399}"/>
              </a:ext>
            </a:extLst>
          </p:cNvPr>
          <p:cNvPicPr>
            <a:picLocks noChangeAspect="1"/>
          </p:cNvPicPr>
          <p:nvPr/>
        </p:nvPicPr>
        <p:blipFill>
          <a:blip r:embed="rId3"/>
          <a:stretch>
            <a:fillRect/>
          </a:stretch>
        </p:blipFill>
        <p:spPr>
          <a:xfrm>
            <a:off x="1171575" y="1826333"/>
            <a:ext cx="6800850" cy="723900"/>
          </a:xfrm>
          <a:prstGeom prst="rect">
            <a:avLst/>
          </a:prstGeom>
        </p:spPr>
      </p:pic>
    </p:spTree>
    <p:extLst>
      <p:ext uri="{BB962C8B-B14F-4D97-AF65-F5344CB8AC3E}">
        <p14:creationId xmlns:p14="http://schemas.microsoft.com/office/powerpoint/2010/main" val="349318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4020266" y="2016098"/>
            <a:ext cx="3281400"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PATRON</a:t>
            </a:r>
            <a:br>
              <a:rPr lang="es" dirty="0"/>
            </a:br>
            <a:r>
              <a:rPr lang="es" dirty="0"/>
              <a:t>ABSTRACT</a:t>
            </a:r>
            <a:br>
              <a:rPr lang="es" dirty="0"/>
            </a:br>
            <a:r>
              <a:rPr lang="es" dirty="0"/>
              <a:t>FACTORY</a:t>
            </a:r>
            <a:endParaRPr dirty="0"/>
          </a:p>
        </p:txBody>
      </p:sp>
      <p:sp>
        <p:nvSpPr>
          <p:cNvPr id="6" name="CuadroTexto 5">
            <a:extLst>
              <a:ext uri="{FF2B5EF4-FFF2-40B4-BE49-F238E27FC236}">
                <a16:creationId xmlns:a16="http://schemas.microsoft.com/office/drawing/2014/main" id="{D04D493A-6559-470F-8E9F-C62009EB93E5}"/>
              </a:ext>
            </a:extLst>
          </p:cNvPr>
          <p:cNvSpPr txBox="1"/>
          <p:nvPr/>
        </p:nvSpPr>
        <p:spPr>
          <a:xfrm>
            <a:off x="847575" y="1232922"/>
            <a:ext cx="4361734" cy="2893100"/>
          </a:xfrm>
          <a:prstGeom prst="rect">
            <a:avLst/>
          </a:prstGeom>
          <a:noFill/>
        </p:spPr>
        <p:txBody>
          <a:bodyPr wrap="square" rtlCol="0">
            <a:spAutoFit/>
          </a:bodyPr>
          <a:lstStyle/>
          <a:p>
            <a:pPr algn="just"/>
            <a:r>
              <a:rPr lang="es-ES" dirty="0"/>
              <a:t>Los patrones de </a:t>
            </a:r>
            <a:r>
              <a:rPr lang="es-ES" dirty="0" err="1"/>
              <a:t>Abstract</a:t>
            </a:r>
            <a:r>
              <a:rPr lang="es-ES" dirty="0"/>
              <a:t> Factory funcionan alrededor de una </a:t>
            </a:r>
            <a:r>
              <a:rPr lang="es-ES" dirty="0" err="1"/>
              <a:t>superfábrica</a:t>
            </a:r>
            <a:r>
              <a:rPr lang="es-ES" dirty="0"/>
              <a:t> que crea otras fábricas. Esta fábrica también se denomina fábrica de fábricas. Este tipo de patrón de diseño se incluye en el patrón de creación, ya que este patrón proporciona una de las mejores formas de crear un objeto.</a:t>
            </a:r>
          </a:p>
          <a:p>
            <a:pPr algn="just"/>
            <a:endParaRPr lang="es-ES" dirty="0"/>
          </a:p>
          <a:p>
            <a:pPr algn="just"/>
            <a:r>
              <a:rPr lang="es-ES" dirty="0"/>
              <a:t>En el patrón </a:t>
            </a:r>
            <a:r>
              <a:rPr lang="es-ES" dirty="0" err="1"/>
              <a:t>Abstract</a:t>
            </a:r>
            <a:r>
              <a:rPr lang="es-ES" dirty="0"/>
              <a:t> Factory, una interfaz es responsable de crear una fábrica de objetos relacionados sin especificar explícitamente sus clases. Cada fábrica generada puede dar los objetos según el patrón de fábrica.</a:t>
            </a:r>
            <a:endParaRPr lang="en-US" dirty="0"/>
          </a:p>
        </p:txBody>
      </p:sp>
    </p:spTree>
    <p:extLst>
      <p:ext uri="{BB962C8B-B14F-4D97-AF65-F5344CB8AC3E}">
        <p14:creationId xmlns:p14="http://schemas.microsoft.com/office/powerpoint/2010/main" val="186236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870364" y="405336"/>
            <a:ext cx="4925291"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70" name="Picture 2" descr="Abstract Factory Pattern UML Diagram">
            <a:extLst>
              <a:ext uri="{FF2B5EF4-FFF2-40B4-BE49-F238E27FC236}">
                <a16:creationId xmlns:a16="http://schemas.microsoft.com/office/drawing/2014/main" id="{2F18CD6C-B473-4DF4-BFCE-D9567D8F6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911" y="977612"/>
            <a:ext cx="54197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77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7244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396471" y="874695"/>
            <a:ext cx="3318537" cy="307777"/>
          </a:xfrm>
          <a:prstGeom prst="rect">
            <a:avLst/>
          </a:prstGeom>
          <a:noFill/>
        </p:spPr>
        <p:txBody>
          <a:bodyPr wrap="none" rtlCol="0">
            <a:spAutoFit/>
          </a:bodyPr>
          <a:lstStyle/>
          <a:p>
            <a:r>
              <a:rPr lang="es-PE" dirty="0"/>
              <a:t>Paso 01: Crear una interfaz Shape.java</a:t>
            </a:r>
            <a:endParaRPr lang="en-US" dirty="0"/>
          </a:p>
        </p:txBody>
      </p:sp>
      <p:pic>
        <p:nvPicPr>
          <p:cNvPr id="2" name="Imagen 1">
            <a:extLst>
              <a:ext uri="{FF2B5EF4-FFF2-40B4-BE49-F238E27FC236}">
                <a16:creationId xmlns:a16="http://schemas.microsoft.com/office/drawing/2014/main" id="{2B9A9D2F-1E75-48F8-B083-99B3352F831E}"/>
              </a:ext>
            </a:extLst>
          </p:cNvPr>
          <p:cNvPicPr>
            <a:picLocks noChangeAspect="1"/>
          </p:cNvPicPr>
          <p:nvPr/>
        </p:nvPicPr>
        <p:blipFill>
          <a:blip r:embed="rId3"/>
          <a:stretch>
            <a:fillRect/>
          </a:stretch>
        </p:blipFill>
        <p:spPr>
          <a:xfrm>
            <a:off x="974147" y="1621689"/>
            <a:ext cx="6800850" cy="666750"/>
          </a:xfrm>
          <a:prstGeom prst="rect">
            <a:avLst/>
          </a:prstGeom>
        </p:spPr>
      </p:pic>
    </p:spTree>
    <p:extLst>
      <p:ext uri="{BB962C8B-B14F-4D97-AF65-F5344CB8AC3E}">
        <p14:creationId xmlns:p14="http://schemas.microsoft.com/office/powerpoint/2010/main" val="307729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ctrTitle" idx="13"/>
          </p:nvPr>
        </p:nvSpPr>
        <p:spPr>
          <a:xfrm>
            <a:off x="3080975" y="398750"/>
            <a:ext cx="29820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lt1"/>
                </a:solidFill>
              </a:rPr>
              <a:t>AGENDA</a:t>
            </a:r>
            <a:endParaRPr dirty="0">
              <a:solidFill>
                <a:schemeClr val="lt1"/>
              </a:solidFill>
            </a:endParaRPr>
          </a:p>
        </p:txBody>
      </p:sp>
      <p:cxnSp>
        <p:nvCxnSpPr>
          <p:cNvPr id="120" name="Google Shape;120;p21"/>
          <p:cNvCxnSpPr/>
          <p:nvPr/>
        </p:nvCxnSpPr>
        <p:spPr>
          <a:xfrm>
            <a:off x="5871225" y="2147250"/>
            <a:ext cx="0" cy="689100"/>
          </a:xfrm>
          <a:prstGeom prst="straightConnector1">
            <a:avLst/>
          </a:prstGeom>
          <a:noFill/>
          <a:ln w="19050" cap="flat" cmpd="sng">
            <a:solidFill>
              <a:schemeClr val="dk2"/>
            </a:solidFill>
            <a:prstDash val="solid"/>
            <a:round/>
            <a:headEnd type="none" w="med" len="med"/>
            <a:tailEnd type="none" w="med" len="med"/>
          </a:ln>
        </p:spPr>
      </p:cxnSp>
      <p:cxnSp>
        <p:nvCxnSpPr>
          <p:cNvPr id="121" name="Google Shape;121;p21"/>
          <p:cNvCxnSpPr/>
          <p:nvPr/>
        </p:nvCxnSpPr>
        <p:spPr>
          <a:xfrm>
            <a:off x="3249525" y="2147250"/>
            <a:ext cx="0" cy="689100"/>
          </a:xfrm>
          <a:prstGeom prst="straightConnector1">
            <a:avLst/>
          </a:prstGeom>
          <a:noFill/>
          <a:ln w="19050" cap="flat" cmpd="sng">
            <a:solidFill>
              <a:schemeClr val="dk2"/>
            </a:solidFill>
            <a:prstDash val="solid"/>
            <a:round/>
            <a:headEnd type="none" w="med" len="med"/>
            <a:tailEnd type="none" w="med" len="med"/>
          </a:ln>
        </p:spPr>
      </p:cxnSp>
      <p:sp>
        <p:nvSpPr>
          <p:cNvPr id="122" name="Google Shape;122;p21"/>
          <p:cNvSpPr txBox="1">
            <a:spLocks noGrp="1"/>
          </p:cNvSpPr>
          <p:nvPr>
            <p:ph type="ctrTitle"/>
          </p:nvPr>
        </p:nvSpPr>
        <p:spPr>
          <a:xfrm>
            <a:off x="1152088" y="2492957"/>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DEFINICION</a:t>
            </a:r>
            <a:br>
              <a:rPr lang="es" dirty="0"/>
            </a:br>
            <a:r>
              <a:rPr lang="es" dirty="0"/>
              <a:t>VENTAJAS</a:t>
            </a:r>
            <a:br>
              <a:rPr lang="es" dirty="0"/>
            </a:br>
            <a:r>
              <a:rPr lang="es" dirty="0"/>
              <a:t>TIPOS</a:t>
            </a:r>
            <a:endParaRPr dirty="0"/>
          </a:p>
        </p:txBody>
      </p:sp>
      <p:sp>
        <p:nvSpPr>
          <p:cNvPr id="123" name="Google Shape;123;p21"/>
          <p:cNvSpPr txBox="1">
            <a:spLocks noGrp="1"/>
          </p:cNvSpPr>
          <p:nvPr>
            <p:ph type="ctrTitle" idx="3"/>
          </p:nvPr>
        </p:nvSpPr>
        <p:spPr>
          <a:xfrm>
            <a:off x="3773838" y="2340556"/>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PATRON</a:t>
            </a:r>
            <a:br>
              <a:rPr lang="es" dirty="0"/>
            </a:br>
            <a:r>
              <a:rPr lang="es" dirty="0"/>
              <a:t>SINGLETON</a:t>
            </a:r>
            <a:endParaRPr dirty="0"/>
          </a:p>
        </p:txBody>
      </p:sp>
      <p:sp>
        <p:nvSpPr>
          <p:cNvPr id="124" name="Google Shape;124;p21"/>
          <p:cNvSpPr txBox="1">
            <a:spLocks noGrp="1"/>
          </p:cNvSpPr>
          <p:nvPr>
            <p:ph type="ctrTitle" idx="5"/>
          </p:nvPr>
        </p:nvSpPr>
        <p:spPr>
          <a:xfrm>
            <a:off x="6448876" y="2340556"/>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PATRON</a:t>
            </a:r>
            <a:br>
              <a:rPr lang="es" dirty="0"/>
            </a:br>
            <a:r>
              <a:rPr lang="es" dirty="0"/>
              <a:t>FACTORY</a:t>
            </a:r>
            <a:endParaRPr dirty="0"/>
          </a:p>
        </p:txBody>
      </p:sp>
      <p:sp>
        <p:nvSpPr>
          <p:cNvPr id="126" name="Google Shape;126;p21"/>
          <p:cNvSpPr txBox="1">
            <a:spLocks noGrp="1"/>
          </p:cNvSpPr>
          <p:nvPr>
            <p:ph type="title" idx="14"/>
          </p:nvPr>
        </p:nvSpPr>
        <p:spPr>
          <a:xfrm>
            <a:off x="1575838"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rPr>
              <a:t>01</a:t>
            </a:r>
            <a:endParaRPr>
              <a:solidFill>
                <a:schemeClr val="lt1"/>
              </a:solidFill>
            </a:endParaRPr>
          </a:p>
        </p:txBody>
      </p:sp>
      <p:sp>
        <p:nvSpPr>
          <p:cNvPr id="128" name="Google Shape;128;p21"/>
          <p:cNvSpPr txBox="1">
            <a:spLocks noGrp="1"/>
          </p:cNvSpPr>
          <p:nvPr>
            <p:ph type="title" idx="15"/>
          </p:nvPr>
        </p:nvSpPr>
        <p:spPr>
          <a:xfrm>
            <a:off x="4197618"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rPr>
              <a:t>02</a:t>
            </a:r>
            <a:endParaRPr>
              <a:solidFill>
                <a:schemeClr val="lt1"/>
              </a:solidFill>
            </a:endParaRPr>
          </a:p>
        </p:txBody>
      </p:sp>
      <p:sp>
        <p:nvSpPr>
          <p:cNvPr id="130" name="Google Shape;130;p21"/>
          <p:cNvSpPr txBox="1">
            <a:spLocks noGrp="1"/>
          </p:cNvSpPr>
          <p:nvPr>
            <p:ph type="title" idx="16"/>
          </p:nvPr>
        </p:nvSpPr>
        <p:spPr>
          <a:xfrm>
            <a:off x="6872626"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rPr>
              <a:t>03</a:t>
            </a:r>
            <a:endParaRPr>
              <a:solidFill>
                <a:schemeClr val="lt1"/>
              </a:solidFill>
            </a:endParaRPr>
          </a:p>
        </p:txBody>
      </p:sp>
      <p:sp>
        <p:nvSpPr>
          <p:cNvPr id="132" name="Google Shape;132;p21"/>
          <p:cNvSpPr txBox="1">
            <a:spLocks noGrp="1"/>
          </p:cNvSpPr>
          <p:nvPr>
            <p:ph type="ctrTitle" idx="7"/>
          </p:nvPr>
        </p:nvSpPr>
        <p:spPr>
          <a:xfrm>
            <a:off x="2396836" y="3700506"/>
            <a:ext cx="172488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PATRON</a:t>
            </a:r>
            <a:br>
              <a:rPr lang="es" dirty="0"/>
            </a:br>
            <a:r>
              <a:rPr lang="es" dirty="0"/>
              <a:t>ABSTRACT FACTORY</a:t>
            </a:r>
            <a:endParaRPr dirty="0"/>
          </a:p>
        </p:txBody>
      </p:sp>
      <p:sp>
        <p:nvSpPr>
          <p:cNvPr id="133" name="Google Shape;133;p21"/>
          <p:cNvSpPr txBox="1">
            <a:spLocks noGrp="1"/>
          </p:cNvSpPr>
          <p:nvPr>
            <p:ph type="title" idx="17"/>
          </p:nvPr>
        </p:nvSpPr>
        <p:spPr>
          <a:xfrm>
            <a:off x="2879111" y="3386650"/>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rPr>
              <a:t>04</a:t>
            </a:r>
            <a:endParaRPr>
              <a:solidFill>
                <a:schemeClr val="lt1"/>
              </a:solidFill>
            </a:endParaRPr>
          </a:p>
        </p:txBody>
      </p:sp>
      <p:sp>
        <p:nvSpPr>
          <p:cNvPr id="135" name="Google Shape;135;p21"/>
          <p:cNvSpPr txBox="1">
            <a:spLocks noGrp="1"/>
          </p:cNvSpPr>
          <p:nvPr>
            <p:ph type="ctrTitle" idx="9"/>
          </p:nvPr>
        </p:nvSpPr>
        <p:spPr>
          <a:xfrm>
            <a:off x="5077124" y="3700506"/>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PATRON MVC</a:t>
            </a:r>
            <a:endParaRPr dirty="0"/>
          </a:p>
        </p:txBody>
      </p:sp>
      <p:sp>
        <p:nvSpPr>
          <p:cNvPr id="136" name="Google Shape;136;p21"/>
          <p:cNvSpPr txBox="1">
            <a:spLocks noGrp="1"/>
          </p:cNvSpPr>
          <p:nvPr>
            <p:ph type="title" idx="18"/>
          </p:nvPr>
        </p:nvSpPr>
        <p:spPr>
          <a:xfrm>
            <a:off x="5500879" y="3386650"/>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rPr>
              <a:t>05</a:t>
            </a:r>
            <a:endParaRPr>
              <a:solidFill>
                <a:schemeClr val="lt1"/>
              </a:solidFill>
            </a:endParaRPr>
          </a:p>
        </p:txBody>
      </p:sp>
      <p:cxnSp>
        <p:nvCxnSpPr>
          <p:cNvPr id="137" name="Google Shape;137;p21"/>
          <p:cNvCxnSpPr/>
          <p:nvPr/>
        </p:nvCxnSpPr>
        <p:spPr>
          <a:xfrm>
            <a:off x="4572025" y="3518850"/>
            <a:ext cx="0" cy="689100"/>
          </a:xfrm>
          <a:prstGeom prst="straightConnector1">
            <a:avLst/>
          </a:prstGeom>
          <a:noFill/>
          <a:ln w="19050" cap="flat" cmpd="sng">
            <a:solidFill>
              <a:schemeClr val="dk2"/>
            </a:solidFill>
            <a:prstDash val="solid"/>
            <a:round/>
            <a:headEnd type="none" w="med" len="med"/>
            <a:tailEnd type="none" w="med" len="med"/>
          </a:ln>
        </p:spPr>
      </p:cxnSp>
      <p:sp>
        <p:nvSpPr>
          <p:cNvPr id="138" name="Google Shape;138;p21"/>
          <p:cNvSpPr/>
          <p:nvPr/>
        </p:nvSpPr>
        <p:spPr>
          <a:xfrm rot="899825">
            <a:off x="-1428364" y="3728917"/>
            <a:ext cx="2950497" cy="2316666"/>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rot="-3036684">
            <a:off x="7582353" y="4618566"/>
            <a:ext cx="2950470" cy="2316746"/>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962232" y="405336"/>
            <a:ext cx="4694877"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98074" y="842724"/>
            <a:ext cx="3567002" cy="307777"/>
          </a:xfrm>
          <a:prstGeom prst="rect">
            <a:avLst/>
          </a:prstGeom>
          <a:noFill/>
        </p:spPr>
        <p:txBody>
          <a:bodyPr wrap="none" rtlCol="0">
            <a:spAutoFit/>
          </a:bodyPr>
          <a:lstStyle/>
          <a:p>
            <a:r>
              <a:rPr lang="es-PE" dirty="0"/>
              <a:t>Paso 02: Implementar clases de la interfaz</a:t>
            </a:r>
            <a:endParaRPr lang="en-US" dirty="0"/>
          </a:p>
        </p:txBody>
      </p:sp>
      <p:pic>
        <p:nvPicPr>
          <p:cNvPr id="2" name="Imagen 1">
            <a:extLst>
              <a:ext uri="{FF2B5EF4-FFF2-40B4-BE49-F238E27FC236}">
                <a16:creationId xmlns:a16="http://schemas.microsoft.com/office/drawing/2014/main" id="{0B7C6BBB-ACBB-49B1-8CA4-F4D495CC7C7A}"/>
              </a:ext>
            </a:extLst>
          </p:cNvPr>
          <p:cNvPicPr>
            <a:picLocks noChangeAspect="1"/>
          </p:cNvPicPr>
          <p:nvPr/>
        </p:nvPicPr>
        <p:blipFill>
          <a:blip r:embed="rId3"/>
          <a:stretch>
            <a:fillRect/>
          </a:stretch>
        </p:blipFill>
        <p:spPr>
          <a:xfrm>
            <a:off x="1741637" y="1212435"/>
            <a:ext cx="5337897" cy="3792520"/>
          </a:xfrm>
          <a:prstGeom prst="rect">
            <a:avLst/>
          </a:prstGeom>
        </p:spPr>
      </p:pic>
    </p:spTree>
    <p:extLst>
      <p:ext uri="{BB962C8B-B14F-4D97-AF65-F5344CB8AC3E}">
        <p14:creationId xmlns:p14="http://schemas.microsoft.com/office/powerpoint/2010/main" val="2571873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962232" y="405336"/>
            <a:ext cx="4694877"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98074" y="928092"/>
            <a:ext cx="8039380" cy="523220"/>
          </a:xfrm>
          <a:prstGeom prst="rect">
            <a:avLst/>
          </a:prstGeom>
          <a:noFill/>
        </p:spPr>
        <p:txBody>
          <a:bodyPr wrap="none" rtlCol="0">
            <a:spAutoFit/>
          </a:bodyPr>
          <a:lstStyle/>
          <a:p>
            <a:r>
              <a:rPr lang="es-PE" dirty="0"/>
              <a:t>Paso 03: </a:t>
            </a:r>
            <a:r>
              <a:rPr lang="es-ES" dirty="0"/>
              <a:t>Cree una clase abstracta para obtener fábricas de objetos de forma normal y redondeada</a:t>
            </a:r>
          </a:p>
          <a:p>
            <a:endParaRPr lang="en-US" dirty="0"/>
          </a:p>
        </p:txBody>
      </p:sp>
      <p:pic>
        <p:nvPicPr>
          <p:cNvPr id="3" name="Imagen 2">
            <a:extLst>
              <a:ext uri="{FF2B5EF4-FFF2-40B4-BE49-F238E27FC236}">
                <a16:creationId xmlns:a16="http://schemas.microsoft.com/office/drawing/2014/main" id="{266E4E40-7289-4EAA-863A-552498731A62}"/>
              </a:ext>
            </a:extLst>
          </p:cNvPr>
          <p:cNvPicPr>
            <a:picLocks noChangeAspect="1"/>
          </p:cNvPicPr>
          <p:nvPr/>
        </p:nvPicPr>
        <p:blipFill>
          <a:blip r:embed="rId3"/>
          <a:stretch>
            <a:fillRect/>
          </a:stretch>
        </p:blipFill>
        <p:spPr>
          <a:xfrm>
            <a:off x="1171575" y="1976887"/>
            <a:ext cx="6800850" cy="914400"/>
          </a:xfrm>
          <a:prstGeom prst="rect">
            <a:avLst/>
          </a:prstGeom>
        </p:spPr>
      </p:pic>
    </p:spTree>
    <p:extLst>
      <p:ext uri="{BB962C8B-B14F-4D97-AF65-F5344CB8AC3E}">
        <p14:creationId xmlns:p14="http://schemas.microsoft.com/office/powerpoint/2010/main" val="1931415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962232" y="405336"/>
            <a:ext cx="4694877"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57876" y="737238"/>
            <a:ext cx="8350363" cy="738664"/>
          </a:xfrm>
          <a:prstGeom prst="rect">
            <a:avLst/>
          </a:prstGeom>
          <a:noFill/>
        </p:spPr>
        <p:txBody>
          <a:bodyPr wrap="none" rtlCol="0">
            <a:spAutoFit/>
          </a:bodyPr>
          <a:lstStyle/>
          <a:p>
            <a:r>
              <a:rPr lang="es-PE" dirty="0"/>
              <a:t>Paso 04: </a:t>
            </a:r>
            <a:r>
              <a:rPr lang="es-ES" dirty="0"/>
              <a:t>Crear clases de Factory ampliando </a:t>
            </a:r>
            <a:r>
              <a:rPr lang="es-ES" dirty="0" err="1"/>
              <a:t>AbstractFactory</a:t>
            </a:r>
            <a:r>
              <a:rPr lang="es-ES" dirty="0"/>
              <a:t> para generar objetos de clases concretas</a:t>
            </a:r>
          </a:p>
          <a:p>
            <a:r>
              <a:rPr lang="es-ES" dirty="0"/>
              <a:t>basadas en información dada</a:t>
            </a:r>
          </a:p>
          <a:p>
            <a:endParaRPr lang="en-US" dirty="0"/>
          </a:p>
        </p:txBody>
      </p:sp>
      <p:pic>
        <p:nvPicPr>
          <p:cNvPr id="2" name="Imagen 1">
            <a:extLst>
              <a:ext uri="{FF2B5EF4-FFF2-40B4-BE49-F238E27FC236}">
                <a16:creationId xmlns:a16="http://schemas.microsoft.com/office/drawing/2014/main" id="{C75CEBCB-CC90-4BF8-82D6-FED84AD061D5}"/>
              </a:ext>
            </a:extLst>
          </p:cNvPr>
          <p:cNvPicPr>
            <a:picLocks noChangeAspect="1"/>
          </p:cNvPicPr>
          <p:nvPr/>
        </p:nvPicPr>
        <p:blipFill>
          <a:blip r:embed="rId3"/>
          <a:stretch>
            <a:fillRect/>
          </a:stretch>
        </p:blipFill>
        <p:spPr>
          <a:xfrm>
            <a:off x="1783850" y="1253836"/>
            <a:ext cx="5152728" cy="3889664"/>
          </a:xfrm>
          <a:prstGeom prst="rect">
            <a:avLst/>
          </a:prstGeom>
        </p:spPr>
      </p:pic>
    </p:spTree>
    <p:extLst>
      <p:ext uri="{BB962C8B-B14F-4D97-AF65-F5344CB8AC3E}">
        <p14:creationId xmlns:p14="http://schemas.microsoft.com/office/powerpoint/2010/main" val="2074053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962232" y="405336"/>
            <a:ext cx="4694877"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57876" y="737238"/>
            <a:ext cx="7879080" cy="738664"/>
          </a:xfrm>
          <a:prstGeom prst="rect">
            <a:avLst/>
          </a:prstGeom>
          <a:noFill/>
        </p:spPr>
        <p:txBody>
          <a:bodyPr wrap="none" rtlCol="0">
            <a:spAutoFit/>
          </a:bodyPr>
          <a:lstStyle/>
          <a:p>
            <a:r>
              <a:rPr lang="es-PE" dirty="0"/>
              <a:t>Paso 05: </a:t>
            </a:r>
            <a:r>
              <a:rPr lang="es-ES" dirty="0"/>
              <a:t>Cree una clase de generador / productor de Factory para obtener fábricas pasando una</a:t>
            </a:r>
          </a:p>
          <a:p>
            <a:r>
              <a:rPr lang="es-ES" dirty="0"/>
              <a:t>información como </a:t>
            </a:r>
            <a:r>
              <a:rPr lang="es-ES" dirty="0" err="1"/>
              <a:t>Shape</a:t>
            </a:r>
            <a:endParaRPr lang="es-ES" dirty="0"/>
          </a:p>
          <a:p>
            <a:endParaRPr lang="en-US" dirty="0"/>
          </a:p>
        </p:txBody>
      </p:sp>
      <p:pic>
        <p:nvPicPr>
          <p:cNvPr id="3" name="Imagen 2">
            <a:extLst>
              <a:ext uri="{FF2B5EF4-FFF2-40B4-BE49-F238E27FC236}">
                <a16:creationId xmlns:a16="http://schemas.microsoft.com/office/drawing/2014/main" id="{5AFF4D1E-AC65-45D7-A827-AA5CD42D1ADF}"/>
              </a:ext>
            </a:extLst>
          </p:cNvPr>
          <p:cNvPicPr>
            <a:picLocks noChangeAspect="1"/>
          </p:cNvPicPr>
          <p:nvPr/>
        </p:nvPicPr>
        <p:blipFill>
          <a:blip r:embed="rId3"/>
          <a:stretch>
            <a:fillRect/>
          </a:stretch>
        </p:blipFill>
        <p:spPr>
          <a:xfrm>
            <a:off x="1152525" y="1528762"/>
            <a:ext cx="6838950" cy="2085975"/>
          </a:xfrm>
          <a:prstGeom prst="rect">
            <a:avLst/>
          </a:prstGeom>
        </p:spPr>
      </p:pic>
    </p:spTree>
    <p:extLst>
      <p:ext uri="{BB962C8B-B14F-4D97-AF65-F5344CB8AC3E}">
        <p14:creationId xmlns:p14="http://schemas.microsoft.com/office/powerpoint/2010/main" val="267319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962232" y="405336"/>
            <a:ext cx="4694877"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57876" y="737238"/>
            <a:ext cx="8768747" cy="738664"/>
          </a:xfrm>
          <a:prstGeom prst="rect">
            <a:avLst/>
          </a:prstGeom>
          <a:noFill/>
        </p:spPr>
        <p:txBody>
          <a:bodyPr wrap="none" rtlCol="0">
            <a:spAutoFit/>
          </a:bodyPr>
          <a:lstStyle/>
          <a:p>
            <a:r>
              <a:rPr lang="es-PE" dirty="0"/>
              <a:t>Paso 06: </a:t>
            </a:r>
            <a:r>
              <a:rPr lang="es-ES" dirty="0"/>
              <a:t>Utilice </a:t>
            </a:r>
            <a:r>
              <a:rPr lang="es-ES" dirty="0" err="1"/>
              <a:t>FactoryProducer</a:t>
            </a:r>
            <a:r>
              <a:rPr lang="es-ES" dirty="0"/>
              <a:t> para obtener </a:t>
            </a:r>
            <a:r>
              <a:rPr lang="es-ES" dirty="0" err="1"/>
              <a:t>AbstractFactory</a:t>
            </a:r>
            <a:r>
              <a:rPr lang="es-ES" dirty="0"/>
              <a:t> a fin de obtener fábricas de clases concretas</a:t>
            </a:r>
          </a:p>
          <a:p>
            <a:r>
              <a:rPr lang="es-ES" dirty="0"/>
              <a:t>pasando una información como el tipo</a:t>
            </a:r>
          </a:p>
          <a:p>
            <a:endParaRPr lang="en-US" dirty="0"/>
          </a:p>
        </p:txBody>
      </p:sp>
      <p:pic>
        <p:nvPicPr>
          <p:cNvPr id="2" name="Imagen 1">
            <a:extLst>
              <a:ext uri="{FF2B5EF4-FFF2-40B4-BE49-F238E27FC236}">
                <a16:creationId xmlns:a16="http://schemas.microsoft.com/office/drawing/2014/main" id="{19E48BC5-C18D-4FA4-B4EB-EA1D229A9421}"/>
              </a:ext>
            </a:extLst>
          </p:cNvPr>
          <p:cNvPicPr>
            <a:picLocks noChangeAspect="1"/>
          </p:cNvPicPr>
          <p:nvPr/>
        </p:nvPicPr>
        <p:blipFill>
          <a:blip r:embed="rId3"/>
          <a:stretch>
            <a:fillRect/>
          </a:stretch>
        </p:blipFill>
        <p:spPr>
          <a:xfrm>
            <a:off x="1818474" y="1251527"/>
            <a:ext cx="4995980" cy="3891973"/>
          </a:xfrm>
          <a:prstGeom prst="rect">
            <a:avLst/>
          </a:prstGeom>
        </p:spPr>
      </p:pic>
    </p:spTree>
    <p:extLst>
      <p:ext uri="{BB962C8B-B14F-4D97-AF65-F5344CB8AC3E}">
        <p14:creationId xmlns:p14="http://schemas.microsoft.com/office/powerpoint/2010/main" val="120186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962232" y="405336"/>
            <a:ext cx="4694877"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ABSTRACT FACTORY</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uadroTexto 5">
            <a:extLst>
              <a:ext uri="{FF2B5EF4-FFF2-40B4-BE49-F238E27FC236}">
                <a16:creationId xmlns:a16="http://schemas.microsoft.com/office/drawing/2014/main" id="{37C07FE6-7DBD-433F-A7E8-C13227AE0F4D}"/>
              </a:ext>
            </a:extLst>
          </p:cNvPr>
          <p:cNvSpPr txBox="1"/>
          <p:nvPr/>
        </p:nvSpPr>
        <p:spPr>
          <a:xfrm>
            <a:off x="357876" y="954798"/>
            <a:ext cx="2414444" cy="523220"/>
          </a:xfrm>
          <a:prstGeom prst="rect">
            <a:avLst/>
          </a:prstGeom>
          <a:noFill/>
        </p:spPr>
        <p:txBody>
          <a:bodyPr wrap="none" rtlCol="0">
            <a:spAutoFit/>
          </a:bodyPr>
          <a:lstStyle/>
          <a:p>
            <a:r>
              <a:rPr lang="es-PE" dirty="0"/>
              <a:t>Paso 07: </a:t>
            </a:r>
            <a:r>
              <a:rPr lang="es-ES" dirty="0"/>
              <a:t>Ejecutar y verificar</a:t>
            </a:r>
          </a:p>
          <a:p>
            <a:endParaRPr lang="en-US" dirty="0"/>
          </a:p>
        </p:txBody>
      </p:sp>
      <p:pic>
        <p:nvPicPr>
          <p:cNvPr id="3" name="Imagen 2">
            <a:extLst>
              <a:ext uri="{FF2B5EF4-FFF2-40B4-BE49-F238E27FC236}">
                <a16:creationId xmlns:a16="http://schemas.microsoft.com/office/drawing/2014/main" id="{D27E8ABA-1189-4D83-A252-80DAF9BE3630}"/>
              </a:ext>
            </a:extLst>
          </p:cNvPr>
          <p:cNvPicPr>
            <a:picLocks noChangeAspect="1"/>
          </p:cNvPicPr>
          <p:nvPr/>
        </p:nvPicPr>
        <p:blipFill>
          <a:blip r:embed="rId3"/>
          <a:stretch>
            <a:fillRect/>
          </a:stretch>
        </p:blipFill>
        <p:spPr>
          <a:xfrm>
            <a:off x="1166812" y="1657350"/>
            <a:ext cx="6810375" cy="914400"/>
          </a:xfrm>
          <a:prstGeom prst="rect">
            <a:avLst/>
          </a:prstGeom>
        </p:spPr>
      </p:pic>
    </p:spTree>
    <p:extLst>
      <p:ext uri="{BB962C8B-B14F-4D97-AF65-F5344CB8AC3E}">
        <p14:creationId xmlns:p14="http://schemas.microsoft.com/office/powerpoint/2010/main" val="157823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4020266" y="2016098"/>
            <a:ext cx="3281400"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PATRON</a:t>
            </a:r>
            <a:br>
              <a:rPr lang="es" dirty="0"/>
            </a:br>
            <a:r>
              <a:rPr lang="es" dirty="0"/>
              <a:t>MVC</a:t>
            </a:r>
            <a:endParaRPr dirty="0"/>
          </a:p>
        </p:txBody>
      </p:sp>
      <p:sp>
        <p:nvSpPr>
          <p:cNvPr id="6" name="CuadroTexto 5">
            <a:extLst>
              <a:ext uri="{FF2B5EF4-FFF2-40B4-BE49-F238E27FC236}">
                <a16:creationId xmlns:a16="http://schemas.microsoft.com/office/drawing/2014/main" id="{D04D493A-6559-470F-8E9F-C62009EB93E5}"/>
              </a:ext>
            </a:extLst>
          </p:cNvPr>
          <p:cNvSpPr txBox="1"/>
          <p:nvPr/>
        </p:nvSpPr>
        <p:spPr>
          <a:xfrm>
            <a:off x="847575" y="727231"/>
            <a:ext cx="4361734" cy="3539430"/>
          </a:xfrm>
          <a:prstGeom prst="rect">
            <a:avLst/>
          </a:prstGeom>
          <a:noFill/>
        </p:spPr>
        <p:txBody>
          <a:bodyPr wrap="square" rtlCol="0">
            <a:spAutoFit/>
          </a:bodyPr>
          <a:lstStyle/>
          <a:p>
            <a:pPr algn="just"/>
            <a:r>
              <a:rPr lang="es-ES" dirty="0"/>
              <a:t>Patrón MVC, son las siglas de Modelo-Vista-Controlador. Este patrón se usa para separar la </a:t>
            </a:r>
            <a:r>
              <a:rPr lang="es-ES" dirty="0" err="1"/>
              <a:t>la</a:t>
            </a:r>
            <a:r>
              <a:rPr lang="es-ES" dirty="0"/>
              <a:t> aplicación en capas.</a:t>
            </a:r>
          </a:p>
          <a:p>
            <a:pPr algn="just"/>
            <a:endParaRPr lang="es-ES" dirty="0"/>
          </a:p>
          <a:p>
            <a:pPr algn="just"/>
            <a:r>
              <a:rPr lang="es-ES" b="1" dirty="0"/>
              <a:t>Modelo:</a:t>
            </a:r>
            <a:r>
              <a:rPr lang="es-ES" dirty="0"/>
              <a:t> el modelo representa un objeto o JAVA POJO que lleva datos. También puede tener lógica para actualizar el controlador si sus datos cambian.</a:t>
            </a:r>
          </a:p>
          <a:p>
            <a:pPr algn="just"/>
            <a:endParaRPr lang="es-ES" dirty="0"/>
          </a:p>
          <a:p>
            <a:pPr algn="just"/>
            <a:r>
              <a:rPr lang="es-ES" b="1" dirty="0"/>
              <a:t>Vista:</a:t>
            </a:r>
            <a:r>
              <a:rPr lang="es-ES" dirty="0"/>
              <a:t> la vista representa la visualización de los datos que contiene el modelo.</a:t>
            </a:r>
          </a:p>
          <a:p>
            <a:pPr algn="just"/>
            <a:endParaRPr lang="es-ES" dirty="0"/>
          </a:p>
          <a:p>
            <a:pPr algn="just"/>
            <a:r>
              <a:rPr lang="es-ES" b="1" dirty="0"/>
              <a:t>Controlador:</a:t>
            </a:r>
            <a:r>
              <a:rPr lang="es-ES" dirty="0"/>
              <a:t> el controlador actúa tanto en el modelo como en la vista. Controla el flujo de datos hacia el objeto del modelo y actualiza la vista cada vez que cambian los datos. Mantiene la vista y el modelo separados.</a:t>
            </a:r>
            <a:endParaRPr lang="en-US" dirty="0"/>
          </a:p>
        </p:txBody>
      </p:sp>
    </p:spTree>
    <p:extLst>
      <p:ext uri="{BB962C8B-B14F-4D97-AF65-F5344CB8AC3E}">
        <p14:creationId xmlns:p14="http://schemas.microsoft.com/office/powerpoint/2010/main" val="1467353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1870364" y="405336"/>
            <a:ext cx="4925291"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MVC</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4" name="Picture 2" descr="MVC Pattern UML Diagram">
            <a:extLst>
              <a:ext uri="{FF2B5EF4-FFF2-40B4-BE49-F238E27FC236}">
                <a16:creationId xmlns:a16="http://schemas.microsoft.com/office/drawing/2014/main" id="{CC32068B-39A4-4844-A5CB-783854C36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66264"/>
            <a:ext cx="53340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29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7244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MVC</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396471" y="874695"/>
            <a:ext cx="2214068" cy="307777"/>
          </a:xfrm>
          <a:prstGeom prst="rect">
            <a:avLst/>
          </a:prstGeom>
          <a:noFill/>
        </p:spPr>
        <p:txBody>
          <a:bodyPr wrap="none" rtlCol="0">
            <a:spAutoFit/>
          </a:bodyPr>
          <a:lstStyle/>
          <a:p>
            <a:r>
              <a:rPr lang="es-PE" dirty="0"/>
              <a:t>Paso 01: Crear el modelo</a:t>
            </a:r>
            <a:endParaRPr lang="en-US" dirty="0"/>
          </a:p>
        </p:txBody>
      </p:sp>
      <p:pic>
        <p:nvPicPr>
          <p:cNvPr id="3" name="Imagen 2">
            <a:extLst>
              <a:ext uri="{FF2B5EF4-FFF2-40B4-BE49-F238E27FC236}">
                <a16:creationId xmlns:a16="http://schemas.microsoft.com/office/drawing/2014/main" id="{368F9D1A-77B3-452C-8520-DB867D15CB89}"/>
              </a:ext>
            </a:extLst>
          </p:cNvPr>
          <p:cNvPicPr>
            <a:picLocks noChangeAspect="1"/>
          </p:cNvPicPr>
          <p:nvPr/>
        </p:nvPicPr>
        <p:blipFill>
          <a:blip r:embed="rId3"/>
          <a:stretch>
            <a:fillRect/>
          </a:stretch>
        </p:blipFill>
        <p:spPr>
          <a:xfrm>
            <a:off x="1316033" y="1228606"/>
            <a:ext cx="6164892" cy="3876802"/>
          </a:xfrm>
          <a:prstGeom prst="rect">
            <a:avLst/>
          </a:prstGeom>
        </p:spPr>
      </p:pic>
    </p:spTree>
    <p:extLst>
      <p:ext uri="{BB962C8B-B14F-4D97-AF65-F5344CB8AC3E}">
        <p14:creationId xmlns:p14="http://schemas.microsoft.com/office/powerpoint/2010/main" val="2070481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7244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MVC</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396471" y="874695"/>
            <a:ext cx="1996059" cy="307777"/>
          </a:xfrm>
          <a:prstGeom prst="rect">
            <a:avLst/>
          </a:prstGeom>
          <a:noFill/>
        </p:spPr>
        <p:txBody>
          <a:bodyPr wrap="none" rtlCol="0">
            <a:spAutoFit/>
          </a:bodyPr>
          <a:lstStyle/>
          <a:p>
            <a:r>
              <a:rPr lang="es-PE" dirty="0"/>
              <a:t>Paso 02: Crear la vista</a:t>
            </a:r>
            <a:endParaRPr lang="en-US" dirty="0"/>
          </a:p>
        </p:txBody>
      </p:sp>
      <p:pic>
        <p:nvPicPr>
          <p:cNvPr id="6" name="Imagen 5">
            <a:extLst>
              <a:ext uri="{FF2B5EF4-FFF2-40B4-BE49-F238E27FC236}">
                <a16:creationId xmlns:a16="http://schemas.microsoft.com/office/drawing/2014/main" id="{3B2ED796-A86D-41C0-B07C-F494EA99F6D4}"/>
              </a:ext>
            </a:extLst>
          </p:cNvPr>
          <p:cNvPicPr>
            <a:picLocks noChangeAspect="1"/>
          </p:cNvPicPr>
          <p:nvPr/>
        </p:nvPicPr>
        <p:blipFill>
          <a:blip r:embed="rId3"/>
          <a:stretch>
            <a:fillRect/>
          </a:stretch>
        </p:blipFill>
        <p:spPr>
          <a:xfrm>
            <a:off x="1162050" y="1719262"/>
            <a:ext cx="6819900" cy="1704975"/>
          </a:xfrm>
          <a:prstGeom prst="rect">
            <a:avLst/>
          </a:prstGeom>
        </p:spPr>
      </p:pic>
    </p:spTree>
    <p:extLst>
      <p:ext uri="{BB962C8B-B14F-4D97-AF65-F5344CB8AC3E}">
        <p14:creationId xmlns:p14="http://schemas.microsoft.com/office/powerpoint/2010/main" val="287620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ctrTitle"/>
          </p:nvPr>
        </p:nvSpPr>
        <p:spPr>
          <a:xfrm flipH="1">
            <a:off x="1889225" y="2018150"/>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DEFINICIÓN</a:t>
            </a:r>
            <a:endParaRPr dirty="0"/>
          </a:p>
        </p:txBody>
      </p:sp>
      <p:sp>
        <p:nvSpPr>
          <p:cNvPr id="146" name="Google Shape;146;p22"/>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50EED6FA-1F1D-4F5C-9A0B-B94006A73AFD}"/>
              </a:ext>
            </a:extLst>
          </p:cNvPr>
          <p:cNvSpPr txBox="1"/>
          <p:nvPr/>
        </p:nvSpPr>
        <p:spPr>
          <a:xfrm>
            <a:off x="3837656" y="1576838"/>
            <a:ext cx="4771740" cy="1815882"/>
          </a:xfrm>
          <a:prstGeom prst="rect">
            <a:avLst/>
          </a:prstGeom>
          <a:noFill/>
        </p:spPr>
        <p:txBody>
          <a:bodyPr wrap="square" rtlCol="0">
            <a:spAutoFit/>
          </a:bodyPr>
          <a:lstStyle/>
          <a:p>
            <a:pPr algn="just"/>
            <a:r>
              <a:rPr lang="es-ES" dirty="0"/>
              <a:t>Los patrones de diseño representan las mejores prácticas utilizadas para el desarrollo de software orientado a objetos. Los patrones de diseño son soluciones a los problemas generales que enfrentan los desarrolladores de software durante el desarrollo de software. Numerosos desarrolladores de software obtuvieron estas soluciones mediante prueba y error durante un período de tiempo considerable.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7244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MVC</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396471" y="874695"/>
            <a:ext cx="2521844" cy="307777"/>
          </a:xfrm>
          <a:prstGeom prst="rect">
            <a:avLst/>
          </a:prstGeom>
          <a:noFill/>
        </p:spPr>
        <p:txBody>
          <a:bodyPr wrap="none" rtlCol="0">
            <a:spAutoFit/>
          </a:bodyPr>
          <a:lstStyle/>
          <a:p>
            <a:r>
              <a:rPr lang="es-PE" dirty="0"/>
              <a:t>Paso 03: Crear el controlador</a:t>
            </a:r>
            <a:endParaRPr lang="en-US" dirty="0"/>
          </a:p>
        </p:txBody>
      </p:sp>
      <p:pic>
        <p:nvPicPr>
          <p:cNvPr id="2" name="Imagen 1">
            <a:extLst>
              <a:ext uri="{FF2B5EF4-FFF2-40B4-BE49-F238E27FC236}">
                <a16:creationId xmlns:a16="http://schemas.microsoft.com/office/drawing/2014/main" id="{7CBCF3EC-1FAC-4E9A-8C46-56EA26855F07}"/>
              </a:ext>
            </a:extLst>
          </p:cNvPr>
          <p:cNvPicPr>
            <a:picLocks noChangeAspect="1"/>
          </p:cNvPicPr>
          <p:nvPr/>
        </p:nvPicPr>
        <p:blipFill>
          <a:blip r:embed="rId3"/>
          <a:stretch>
            <a:fillRect/>
          </a:stretch>
        </p:blipFill>
        <p:spPr>
          <a:xfrm>
            <a:off x="2254369" y="1271974"/>
            <a:ext cx="4312433" cy="3871526"/>
          </a:xfrm>
          <a:prstGeom prst="rect">
            <a:avLst/>
          </a:prstGeom>
        </p:spPr>
      </p:pic>
    </p:spTree>
    <p:extLst>
      <p:ext uri="{BB962C8B-B14F-4D97-AF65-F5344CB8AC3E}">
        <p14:creationId xmlns:p14="http://schemas.microsoft.com/office/powerpoint/2010/main" val="1316967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7244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MVC</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402153" y="749886"/>
            <a:ext cx="7845417" cy="307777"/>
          </a:xfrm>
          <a:prstGeom prst="rect">
            <a:avLst/>
          </a:prstGeom>
          <a:noFill/>
        </p:spPr>
        <p:txBody>
          <a:bodyPr wrap="none" rtlCol="0">
            <a:spAutoFit/>
          </a:bodyPr>
          <a:lstStyle/>
          <a:p>
            <a:r>
              <a:rPr lang="es-PE" dirty="0"/>
              <a:t>Paso 04: </a:t>
            </a:r>
            <a:r>
              <a:rPr lang="es-ES" dirty="0"/>
              <a:t>Utilice los métodos </a:t>
            </a:r>
            <a:r>
              <a:rPr lang="es-ES" dirty="0" err="1"/>
              <a:t>StudentController</a:t>
            </a:r>
            <a:r>
              <a:rPr lang="es-ES" dirty="0"/>
              <a:t> para demostrar el uso del patrón de diseño MVC.</a:t>
            </a:r>
            <a:endParaRPr lang="en-US" dirty="0"/>
          </a:p>
        </p:txBody>
      </p:sp>
      <p:pic>
        <p:nvPicPr>
          <p:cNvPr id="3" name="Imagen 2">
            <a:extLst>
              <a:ext uri="{FF2B5EF4-FFF2-40B4-BE49-F238E27FC236}">
                <a16:creationId xmlns:a16="http://schemas.microsoft.com/office/drawing/2014/main" id="{D0BB77CA-A24C-45EC-8321-DCA58AFF6E85}"/>
              </a:ext>
            </a:extLst>
          </p:cNvPr>
          <p:cNvPicPr>
            <a:picLocks noChangeAspect="1"/>
          </p:cNvPicPr>
          <p:nvPr/>
        </p:nvPicPr>
        <p:blipFill>
          <a:blip r:embed="rId3"/>
          <a:stretch>
            <a:fillRect/>
          </a:stretch>
        </p:blipFill>
        <p:spPr>
          <a:xfrm>
            <a:off x="1996687" y="1146530"/>
            <a:ext cx="4915098" cy="3996969"/>
          </a:xfrm>
          <a:prstGeom prst="rect">
            <a:avLst/>
          </a:prstGeom>
        </p:spPr>
      </p:pic>
    </p:spTree>
    <p:extLst>
      <p:ext uri="{BB962C8B-B14F-4D97-AF65-F5344CB8AC3E}">
        <p14:creationId xmlns:p14="http://schemas.microsoft.com/office/powerpoint/2010/main" val="762798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7244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MVC</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402153" y="872696"/>
            <a:ext cx="3121367" cy="307777"/>
          </a:xfrm>
          <a:prstGeom prst="rect">
            <a:avLst/>
          </a:prstGeom>
          <a:noFill/>
        </p:spPr>
        <p:txBody>
          <a:bodyPr wrap="none" rtlCol="0">
            <a:spAutoFit/>
          </a:bodyPr>
          <a:lstStyle/>
          <a:p>
            <a:r>
              <a:rPr lang="es-PE" dirty="0"/>
              <a:t>Paso 05: </a:t>
            </a:r>
            <a:r>
              <a:rPr lang="es-ES" dirty="0"/>
              <a:t>Ejecutar y verificar la salida</a:t>
            </a:r>
            <a:endParaRPr lang="en-US" dirty="0"/>
          </a:p>
        </p:txBody>
      </p:sp>
      <p:pic>
        <p:nvPicPr>
          <p:cNvPr id="2" name="Imagen 1">
            <a:extLst>
              <a:ext uri="{FF2B5EF4-FFF2-40B4-BE49-F238E27FC236}">
                <a16:creationId xmlns:a16="http://schemas.microsoft.com/office/drawing/2014/main" id="{6576FA97-C3CD-4871-9CEE-46D62ED8276C}"/>
              </a:ext>
            </a:extLst>
          </p:cNvPr>
          <p:cNvPicPr>
            <a:picLocks noChangeAspect="1"/>
          </p:cNvPicPr>
          <p:nvPr/>
        </p:nvPicPr>
        <p:blipFill>
          <a:blip r:embed="rId3"/>
          <a:stretch>
            <a:fillRect/>
          </a:stretch>
        </p:blipFill>
        <p:spPr>
          <a:xfrm>
            <a:off x="1171575" y="1655748"/>
            <a:ext cx="6800850" cy="1276350"/>
          </a:xfrm>
          <a:prstGeom prst="rect">
            <a:avLst/>
          </a:prstGeom>
        </p:spPr>
      </p:pic>
    </p:spTree>
    <p:extLst>
      <p:ext uri="{BB962C8B-B14F-4D97-AF65-F5344CB8AC3E}">
        <p14:creationId xmlns:p14="http://schemas.microsoft.com/office/powerpoint/2010/main" val="223013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ctrTitle"/>
          </p:nvPr>
        </p:nvSpPr>
        <p:spPr>
          <a:xfrm flipH="1">
            <a:off x="1889225" y="2018150"/>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VENTAJAS</a:t>
            </a:r>
            <a:endParaRPr dirty="0"/>
          </a:p>
        </p:txBody>
      </p:sp>
      <p:sp>
        <p:nvSpPr>
          <p:cNvPr id="146" name="Google Shape;146;p22"/>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50EED6FA-1F1D-4F5C-9A0B-B94006A73AFD}"/>
              </a:ext>
            </a:extLst>
          </p:cNvPr>
          <p:cNvSpPr txBox="1"/>
          <p:nvPr/>
        </p:nvSpPr>
        <p:spPr>
          <a:xfrm>
            <a:off x="3488137" y="1393159"/>
            <a:ext cx="5078894" cy="2246769"/>
          </a:xfrm>
          <a:prstGeom prst="rect">
            <a:avLst/>
          </a:prstGeom>
          <a:noFill/>
        </p:spPr>
        <p:txBody>
          <a:bodyPr wrap="square" rtlCol="0">
            <a:spAutoFit/>
          </a:bodyPr>
          <a:lstStyle/>
          <a:p>
            <a:pPr marL="285750" indent="-285750" algn="just">
              <a:buFont typeface="Arial" panose="020B0604020202020204" pitchFamily="34" charset="0"/>
              <a:buChar char="•"/>
            </a:pPr>
            <a:r>
              <a:rPr lang="es-ES" dirty="0"/>
              <a:t>Conforman un amplio catálogo de problemas y soluciones.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Estandarizan la resolución de determinados problemas.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Condensan y simplifican el aprendizaje de las buenas prácticas.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Proporcionan un vocabulario común entre desarrolladores.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Evitan “reinventar la rueda”.</a:t>
            </a:r>
            <a:endParaRPr lang="en-US" dirty="0"/>
          </a:p>
        </p:txBody>
      </p:sp>
    </p:spTree>
    <p:extLst>
      <p:ext uri="{BB962C8B-B14F-4D97-AF65-F5344CB8AC3E}">
        <p14:creationId xmlns:p14="http://schemas.microsoft.com/office/powerpoint/2010/main" val="139479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ctrTitle"/>
          </p:nvPr>
        </p:nvSpPr>
        <p:spPr>
          <a:xfrm flipH="1">
            <a:off x="1889225" y="2018150"/>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TIPOS</a:t>
            </a:r>
            <a:endParaRPr dirty="0"/>
          </a:p>
        </p:txBody>
      </p:sp>
      <p:sp>
        <p:nvSpPr>
          <p:cNvPr id="146" name="Google Shape;146;p22"/>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50EED6FA-1F1D-4F5C-9A0B-B94006A73AFD}"/>
              </a:ext>
            </a:extLst>
          </p:cNvPr>
          <p:cNvSpPr txBox="1"/>
          <p:nvPr/>
        </p:nvSpPr>
        <p:spPr>
          <a:xfrm>
            <a:off x="3283368" y="1511759"/>
            <a:ext cx="4796454" cy="1600438"/>
          </a:xfrm>
          <a:prstGeom prst="rect">
            <a:avLst/>
          </a:prstGeom>
          <a:noFill/>
        </p:spPr>
        <p:txBody>
          <a:bodyPr wrap="square" rtlCol="0">
            <a:spAutoFit/>
          </a:bodyPr>
          <a:lstStyle/>
          <a:p>
            <a:pPr algn="just"/>
            <a:r>
              <a:rPr lang="es-ES" b="0" i="0" dirty="0">
                <a:solidFill>
                  <a:srgbClr val="292929"/>
                </a:solidFill>
                <a:effectLst/>
                <a:latin typeface="medium-content-serif-font"/>
              </a:rPr>
              <a:t>Según la finalidad del patrón, estos se clasifican en tres tipos:</a:t>
            </a:r>
          </a:p>
          <a:p>
            <a:pPr algn="just"/>
            <a:endParaRPr lang="es-ES" b="0" i="0" dirty="0">
              <a:solidFill>
                <a:srgbClr val="292929"/>
              </a:solidFill>
              <a:effectLst/>
              <a:latin typeface="medium-content-serif-font"/>
            </a:endParaRPr>
          </a:p>
          <a:p>
            <a:pPr marL="285750" indent="-285750" algn="just">
              <a:buFont typeface="Arial" panose="020B0604020202020204" pitchFamily="34" charset="0"/>
              <a:buChar char="•"/>
            </a:pPr>
            <a:r>
              <a:rPr lang="en-US" b="0" i="0" dirty="0" err="1">
                <a:solidFill>
                  <a:srgbClr val="292929"/>
                </a:solidFill>
                <a:effectLst/>
                <a:latin typeface="medium-content-serif-font"/>
              </a:rPr>
              <a:t>Patrones</a:t>
            </a:r>
            <a:r>
              <a:rPr lang="en-US" b="0" i="0" dirty="0">
                <a:solidFill>
                  <a:srgbClr val="292929"/>
                </a:solidFill>
                <a:effectLst/>
                <a:latin typeface="medium-content-serif-font"/>
              </a:rPr>
              <a:t> </a:t>
            </a:r>
            <a:r>
              <a:rPr lang="en-US" b="0" i="0" dirty="0" err="1">
                <a:solidFill>
                  <a:srgbClr val="292929"/>
                </a:solidFill>
                <a:effectLst/>
                <a:latin typeface="medium-content-serif-font"/>
              </a:rPr>
              <a:t>Creacionales</a:t>
            </a:r>
            <a:endParaRPr lang="en-US" b="0" i="0" dirty="0">
              <a:solidFill>
                <a:srgbClr val="292929"/>
              </a:solidFill>
              <a:effectLst/>
              <a:latin typeface="medium-content-serif-font"/>
            </a:endParaRPr>
          </a:p>
          <a:p>
            <a:pPr marL="285750" indent="-285750" algn="just">
              <a:buFont typeface="Arial" panose="020B0604020202020204" pitchFamily="34" charset="0"/>
              <a:buChar char="•"/>
            </a:pPr>
            <a:endParaRPr lang="en-US" b="0" i="0" dirty="0">
              <a:solidFill>
                <a:srgbClr val="292929"/>
              </a:solidFill>
              <a:effectLst/>
              <a:latin typeface="medium-content-serif-font"/>
            </a:endParaRPr>
          </a:p>
          <a:p>
            <a:pPr marL="285750" indent="-285750" algn="just">
              <a:buFont typeface="Arial" panose="020B0604020202020204" pitchFamily="34" charset="0"/>
              <a:buChar char="•"/>
            </a:pPr>
            <a:r>
              <a:rPr lang="en-US" b="0" i="0" dirty="0" err="1">
                <a:solidFill>
                  <a:srgbClr val="292929"/>
                </a:solidFill>
                <a:effectLst/>
                <a:latin typeface="medium-content-serif-font"/>
              </a:rPr>
              <a:t>Patrones</a:t>
            </a:r>
            <a:r>
              <a:rPr lang="en-US" b="0" i="0" dirty="0">
                <a:solidFill>
                  <a:srgbClr val="292929"/>
                </a:solidFill>
                <a:effectLst/>
                <a:latin typeface="medium-content-serif-font"/>
              </a:rPr>
              <a:t> </a:t>
            </a:r>
            <a:r>
              <a:rPr lang="en-US" b="0" i="0" dirty="0" err="1">
                <a:solidFill>
                  <a:srgbClr val="292929"/>
                </a:solidFill>
                <a:effectLst/>
                <a:latin typeface="medium-content-serif-font"/>
              </a:rPr>
              <a:t>Estructurales</a:t>
            </a:r>
            <a:endParaRPr lang="en-US" b="0" i="0" dirty="0">
              <a:solidFill>
                <a:srgbClr val="292929"/>
              </a:solidFill>
              <a:effectLst/>
              <a:latin typeface="medium-content-serif-font"/>
            </a:endParaRPr>
          </a:p>
          <a:p>
            <a:pPr marL="285750" indent="-285750" algn="just">
              <a:buFont typeface="Arial" panose="020B0604020202020204" pitchFamily="34" charset="0"/>
              <a:buChar char="•"/>
            </a:pPr>
            <a:endParaRPr lang="en-US" b="0" i="0" dirty="0">
              <a:solidFill>
                <a:srgbClr val="292929"/>
              </a:solidFill>
              <a:effectLst/>
              <a:latin typeface="medium-content-serif-font"/>
            </a:endParaRPr>
          </a:p>
          <a:p>
            <a:pPr marL="285750" indent="-285750" algn="just">
              <a:buFont typeface="Arial" panose="020B0604020202020204" pitchFamily="34" charset="0"/>
              <a:buChar char="•"/>
            </a:pPr>
            <a:r>
              <a:rPr lang="en-US" b="0" i="0" dirty="0" err="1">
                <a:solidFill>
                  <a:srgbClr val="292929"/>
                </a:solidFill>
                <a:effectLst/>
                <a:latin typeface="medium-content-serif-font"/>
              </a:rPr>
              <a:t>Patrones</a:t>
            </a:r>
            <a:r>
              <a:rPr lang="en-US" b="0" i="0" dirty="0">
                <a:solidFill>
                  <a:srgbClr val="292929"/>
                </a:solidFill>
                <a:effectLst/>
                <a:latin typeface="medium-content-serif-font"/>
              </a:rPr>
              <a:t> de </a:t>
            </a:r>
            <a:r>
              <a:rPr lang="en-US" b="0" i="0" dirty="0" err="1">
                <a:solidFill>
                  <a:srgbClr val="292929"/>
                </a:solidFill>
                <a:effectLst/>
                <a:latin typeface="medium-content-serif-font"/>
              </a:rPr>
              <a:t>comportamiento</a:t>
            </a:r>
            <a:endParaRPr lang="en-US" dirty="0"/>
          </a:p>
        </p:txBody>
      </p:sp>
    </p:spTree>
    <p:extLst>
      <p:ext uri="{BB962C8B-B14F-4D97-AF65-F5344CB8AC3E}">
        <p14:creationId xmlns:p14="http://schemas.microsoft.com/office/powerpoint/2010/main" val="185349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4020266" y="2016098"/>
            <a:ext cx="3281400"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PATRON</a:t>
            </a:r>
            <a:br>
              <a:rPr lang="es" dirty="0"/>
            </a:br>
            <a:r>
              <a:rPr lang="es" dirty="0"/>
              <a:t>SINGLETON</a:t>
            </a:r>
            <a:endParaRPr dirty="0"/>
          </a:p>
        </p:txBody>
      </p:sp>
      <p:sp>
        <p:nvSpPr>
          <p:cNvPr id="6" name="CuadroTexto 5">
            <a:extLst>
              <a:ext uri="{FF2B5EF4-FFF2-40B4-BE49-F238E27FC236}">
                <a16:creationId xmlns:a16="http://schemas.microsoft.com/office/drawing/2014/main" id="{D04D493A-6559-470F-8E9F-C62009EB93E5}"/>
              </a:ext>
            </a:extLst>
          </p:cNvPr>
          <p:cNvSpPr txBox="1"/>
          <p:nvPr/>
        </p:nvSpPr>
        <p:spPr>
          <a:xfrm>
            <a:off x="847575" y="1232922"/>
            <a:ext cx="4361734" cy="2677656"/>
          </a:xfrm>
          <a:prstGeom prst="rect">
            <a:avLst/>
          </a:prstGeom>
          <a:noFill/>
        </p:spPr>
        <p:txBody>
          <a:bodyPr wrap="square" rtlCol="0">
            <a:spAutoFit/>
          </a:bodyPr>
          <a:lstStyle/>
          <a:p>
            <a:pPr algn="just"/>
            <a:r>
              <a:rPr lang="es-ES" dirty="0"/>
              <a:t>El patrón </a:t>
            </a:r>
            <a:r>
              <a:rPr lang="es-ES" dirty="0" err="1"/>
              <a:t>singleton</a:t>
            </a:r>
            <a:r>
              <a:rPr lang="es-ES" dirty="0"/>
              <a:t> es uno de los patrones de diseño más simples de Java. Este tipo de patrón de diseño se incluye en el patrón de creación, ya que este patrón proporciona una de las mejores formas de crear un objeto.</a:t>
            </a:r>
          </a:p>
          <a:p>
            <a:pPr algn="just"/>
            <a:endParaRPr lang="es-ES" dirty="0"/>
          </a:p>
          <a:p>
            <a:pPr algn="just"/>
            <a:r>
              <a:rPr lang="es-ES" dirty="0"/>
              <a:t>Este patrón involucra una sola clase que es responsable de crear un objeto mientras se asegura de que solo se cree un objeto. Esta clase proporciona una forma de acceder a su único objeto al que se puede acceder directamente sin necesidad de crear una instancia del objeto de la clase.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SINGLETON</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Singleton Pattern UML Diagram">
            <a:extLst>
              <a:ext uri="{FF2B5EF4-FFF2-40B4-BE49-F238E27FC236}">
                <a16:creationId xmlns:a16="http://schemas.microsoft.com/office/drawing/2014/main" id="{5E58371A-8A8B-4203-94B1-DF277EE92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7" y="918639"/>
            <a:ext cx="3057525" cy="381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SINGLETON</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727181C3-2015-4270-B0F3-532FCE7D0812}"/>
              </a:ext>
            </a:extLst>
          </p:cNvPr>
          <p:cNvPicPr>
            <a:picLocks noChangeAspect="1"/>
          </p:cNvPicPr>
          <p:nvPr/>
        </p:nvPicPr>
        <p:blipFill>
          <a:blip r:embed="rId3"/>
          <a:stretch>
            <a:fillRect/>
          </a:stretch>
        </p:blipFill>
        <p:spPr>
          <a:xfrm>
            <a:off x="1432475" y="1324841"/>
            <a:ext cx="6810375" cy="3657600"/>
          </a:xfrm>
          <a:prstGeom prst="rect">
            <a:avLst/>
          </a:prstGeom>
        </p:spPr>
      </p:pic>
      <p:sp>
        <p:nvSpPr>
          <p:cNvPr id="4" name="CuadroTexto 3">
            <a:extLst>
              <a:ext uri="{FF2B5EF4-FFF2-40B4-BE49-F238E27FC236}">
                <a16:creationId xmlns:a16="http://schemas.microsoft.com/office/drawing/2014/main" id="{FCFB4675-48A1-41DF-8831-17EDCB2163B5}"/>
              </a:ext>
            </a:extLst>
          </p:cNvPr>
          <p:cNvSpPr txBox="1"/>
          <p:nvPr/>
        </p:nvSpPr>
        <p:spPr>
          <a:xfrm>
            <a:off x="396471" y="874695"/>
            <a:ext cx="3570208" cy="307777"/>
          </a:xfrm>
          <a:prstGeom prst="rect">
            <a:avLst/>
          </a:prstGeom>
          <a:noFill/>
        </p:spPr>
        <p:txBody>
          <a:bodyPr wrap="none" rtlCol="0">
            <a:spAutoFit/>
          </a:bodyPr>
          <a:lstStyle/>
          <a:p>
            <a:r>
              <a:rPr lang="es-PE" dirty="0"/>
              <a:t>Paso 01: Crear la clase </a:t>
            </a:r>
            <a:r>
              <a:rPr lang="es-PE" dirty="0" err="1"/>
              <a:t>SingleObjetc.class</a:t>
            </a:r>
            <a:endParaRPr lang="en-US" dirty="0"/>
          </a:p>
        </p:txBody>
      </p:sp>
    </p:spTree>
    <p:extLst>
      <p:ext uri="{BB962C8B-B14F-4D97-AF65-F5344CB8AC3E}">
        <p14:creationId xmlns:p14="http://schemas.microsoft.com/office/powerpoint/2010/main" val="76935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ctrTitle"/>
          </p:nvPr>
        </p:nvSpPr>
        <p:spPr>
          <a:xfrm>
            <a:off x="2092036" y="405336"/>
            <a:ext cx="4565073"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IMPLEMENTACIÓN – PATRON SINGLETON</a:t>
            </a:r>
            <a:endParaRPr dirty="0"/>
          </a:p>
        </p:txBody>
      </p:sp>
      <p:sp>
        <p:nvSpPr>
          <p:cNvPr id="164" name="Google Shape;164;p24"/>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Saturn is the ringed one. It’s a gas giant, composed of hydrogen and helium. It’s named after the Roman god of agriculture</a:t>
            </a:r>
            <a:endParaRPr>
              <a:solidFill>
                <a:schemeClr val="lt1"/>
              </a:solidFill>
            </a:endParaRPr>
          </a:p>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66" name="Google Shape;166;p24"/>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Neptune is the farthest planet from the Sun, the fourth-largest in our Solar System and also the densest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172" name="Google Shape;172;p24"/>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FCFB4675-48A1-41DF-8831-17EDCB2163B5}"/>
              </a:ext>
            </a:extLst>
          </p:cNvPr>
          <p:cNvSpPr txBox="1"/>
          <p:nvPr/>
        </p:nvSpPr>
        <p:spPr>
          <a:xfrm>
            <a:off x="396471" y="944718"/>
            <a:ext cx="3876382" cy="307777"/>
          </a:xfrm>
          <a:prstGeom prst="rect">
            <a:avLst/>
          </a:prstGeom>
          <a:noFill/>
        </p:spPr>
        <p:txBody>
          <a:bodyPr wrap="none" rtlCol="0">
            <a:spAutoFit/>
          </a:bodyPr>
          <a:lstStyle/>
          <a:p>
            <a:r>
              <a:rPr lang="es-PE" dirty="0"/>
              <a:t>Paso 02: Crear una única instancia de la clase</a:t>
            </a:r>
            <a:endParaRPr lang="en-US" dirty="0"/>
          </a:p>
        </p:txBody>
      </p:sp>
      <p:pic>
        <p:nvPicPr>
          <p:cNvPr id="2" name="Imagen 1">
            <a:extLst>
              <a:ext uri="{FF2B5EF4-FFF2-40B4-BE49-F238E27FC236}">
                <a16:creationId xmlns:a16="http://schemas.microsoft.com/office/drawing/2014/main" id="{7DF614DF-AE2A-4EA7-B118-EA1B86C95F5E}"/>
              </a:ext>
            </a:extLst>
          </p:cNvPr>
          <p:cNvPicPr>
            <a:picLocks noChangeAspect="1"/>
          </p:cNvPicPr>
          <p:nvPr/>
        </p:nvPicPr>
        <p:blipFill>
          <a:blip r:embed="rId3"/>
          <a:stretch>
            <a:fillRect/>
          </a:stretch>
        </p:blipFill>
        <p:spPr>
          <a:xfrm>
            <a:off x="1547812" y="1607915"/>
            <a:ext cx="6810375" cy="2867025"/>
          </a:xfrm>
          <a:prstGeom prst="rect">
            <a:avLst/>
          </a:prstGeom>
        </p:spPr>
      </p:pic>
    </p:spTree>
    <p:extLst>
      <p:ext uri="{BB962C8B-B14F-4D97-AF65-F5344CB8AC3E}">
        <p14:creationId xmlns:p14="http://schemas.microsoft.com/office/powerpoint/2010/main" val="3282736429"/>
      </p:ext>
    </p:extLst>
  </p:cSld>
  <p:clrMapOvr>
    <a:masterClrMapping/>
  </p:clrMapOvr>
</p:sld>
</file>

<file path=ppt/theme/theme1.xml><?xml version="1.0" encoding="utf-8"?>
<a:theme xmlns:a="http://schemas.openxmlformats.org/drawingml/2006/main" name="Marketing Newsletter">
  <a:themeElements>
    <a:clrScheme name="Simple Light">
      <a:dk1>
        <a:srgbClr val="D4350B"/>
      </a:dk1>
      <a:lt1>
        <a:srgbClr val="F3F3F3"/>
      </a:lt1>
      <a:dk2>
        <a:srgbClr val="D9D9D9"/>
      </a:dk2>
      <a:lt2>
        <a:srgbClr val="FF5224"/>
      </a:lt2>
      <a:accent1>
        <a:srgbClr val="7A2008"/>
      </a:accent1>
      <a:accent2>
        <a:srgbClr val="B68679"/>
      </a:accent2>
      <a:accent3>
        <a:srgbClr val="FF8D6E"/>
      </a:accent3>
      <a:accent4>
        <a:srgbClr val="DF8770"/>
      </a:accent4>
      <a:accent5>
        <a:srgbClr val="A52300"/>
      </a:accent5>
      <a:accent6>
        <a:srgbClr val="C32900"/>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1758</Words>
  <Application>Microsoft Office PowerPoint</Application>
  <PresentationFormat>Presentación en pantalla (16:9)</PresentationFormat>
  <Paragraphs>184</Paragraphs>
  <Slides>32</Slides>
  <Notes>32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Nunito Sans ExtraBold</vt:lpstr>
      <vt:lpstr>Nunito Sans</vt:lpstr>
      <vt:lpstr>Arial</vt:lpstr>
      <vt:lpstr>Pontano Sans</vt:lpstr>
      <vt:lpstr>medium-content-serif-font</vt:lpstr>
      <vt:lpstr>Assistant Light</vt:lpstr>
      <vt:lpstr>Fira Sans Extra Condensed Medium</vt:lpstr>
      <vt:lpstr>Marketing Newsletter</vt:lpstr>
      <vt:lpstr>PATRONES DE DISEÑO DE SOFTWARE</vt:lpstr>
      <vt:lpstr>AGENDA</vt:lpstr>
      <vt:lpstr>DEFINICIÓN</vt:lpstr>
      <vt:lpstr>VENTAJAS</vt:lpstr>
      <vt:lpstr>TIPOS</vt:lpstr>
      <vt:lpstr>PATRON SINGLETON</vt:lpstr>
      <vt:lpstr>IMPLEMENTACIÓN – PATRON SINGLETON</vt:lpstr>
      <vt:lpstr>IMPLEMENTACIÓN – PATRON SINGLETON</vt:lpstr>
      <vt:lpstr>IMPLEMENTACIÓN – PATRON SINGLETON</vt:lpstr>
      <vt:lpstr>PATRON FACTORY</vt:lpstr>
      <vt:lpstr>IMPLEMENTACIÓN – PATRON FACTORY</vt:lpstr>
      <vt:lpstr>IMPLEMENTACIÓN – PATRON FACTORY</vt:lpstr>
      <vt:lpstr>IMPLEMENTACIÓN – PATRON FACTORY</vt:lpstr>
      <vt:lpstr>IMPLEMENTACIÓN – PATRON FACTORY</vt:lpstr>
      <vt:lpstr>IMPLEMENTACIÓN – PATRON FACTORY</vt:lpstr>
      <vt:lpstr>IMPLEMENTACIÓN – PATRON FACTORY</vt:lpstr>
      <vt:lpstr>PATRON ABSTRACT FACTORY</vt:lpstr>
      <vt:lpstr>IMPLEMENTACIÓN – PATRON ABSTRACT FACTORY</vt:lpstr>
      <vt:lpstr>IMPLEMENTACIÓN – PATRON ABSTRACT FACTORY</vt:lpstr>
      <vt:lpstr>IMPLEMENTACIÓN – PATRON ABSTRACT FACTORY</vt:lpstr>
      <vt:lpstr>IMPLEMENTACIÓN – PATRON ABSTRACT FACTORY</vt:lpstr>
      <vt:lpstr>IMPLEMENTACIÓN – PATRON ABSTRACT FACTORY</vt:lpstr>
      <vt:lpstr>IMPLEMENTACIÓN – PATRON ABSTRACT FACTORY</vt:lpstr>
      <vt:lpstr>IMPLEMENTACIÓN – PATRON ABSTRACT FACTORY</vt:lpstr>
      <vt:lpstr>IMPLEMENTACIÓN – PATRON ABSTRACT FACTORY</vt:lpstr>
      <vt:lpstr>PATRON MVC</vt:lpstr>
      <vt:lpstr>IMPLEMENTACIÓN – PATRON MVC</vt:lpstr>
      <vt:lpstr>IMPLEMENTACIÓN – PATRON MVC</vt:lpstr>
      <vt:lpstr>IMPLEMENTACIÓN – PATRON MVC</vt:lpstr>
      <vt:lpstr>IMPLEMENTACIÓN – PATRON MVC</vt:lpstr>
      <vt:lpstr>IMPLEMENTACIÓN – PATRON MVC</vt:lpstr>
      <vt:lpstr>IMPLEMENTACIÓN – PATRON MVC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 DE SOFTWARE</dc:title>
  <dc:creator>Jorge Narvaez Villacorta</dc:creator>
  <cp:lastModifiedBy>PCISCFLO (FLORES ORIHUELA, CARLOS ALBERTO)</cp:lastModifiedBy>
  <cp:revision>18</cp:revision>
  <dcterms:modified xsi:type="dcterms:W3CDTF">2020-09-16T03:51:09Z</dcterms:modified>
</cp:coreProperties>
</file>