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41" r:id="rId2"/>
    <p:sldId id="299" r:id="rId3"/>
    <p:sldId id="300" r:id="rId4"/>
    <p:sldId id="342" r:id="rId5"/>
    <p:sldId id="343" r:id="rId6"/>
    <p:sldId id="344" r:id="rId7"/>
    <p:sldId id="345" r:id="rId8"/>
    <p:sldId id="346" r:id="rId9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CC"/>
    <a:srgbClr val="727272"/>
    <a:srgbClr val="575756"/>
    <a:srgbClr val="5A5A5A"/>
    <a:srgbClr val="606060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F1B058-1862-46FD-BB36-51500CE4FBCD}" v="15" dt="2021-07-29T08:23:28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73" autoAdjust="0"/>
    <p:restoredTop sz="92681" autoAdjust="0"/>
  </p:normalViewPr>
  <p:slideViewPr>
    <p:cSldViewPr snapToGrid="0" snapToObjects="1">
      <p:cViewPr varScale="1">
        <p:scale>
          <a:sx n="86" d="100"/>
          <a:sy n="86" d="100"/>
        </p:scale>
        <p:origin x="77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5350FCF-1E83-4D11-A537-AA341664D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C0020C-9F03-43DB-B7ED-F42A15291A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5619ABFA-7759-4AFD-A399-A450E4248B2A}" type="datetimeFigureOut">
              <a:rPr lang="es-PE"/>
              <a:pPr>
                <a:defRPr/>
              </a:pPr>
              <a:t>10/08/2021</a:t>
            </a:fld>
            <a:endParaRPr 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ADE93FB7-FC53-48DC-A4F8-70872F9FB8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D25DE9E5-2887-4946-8D48-490AC6A24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7E7DCB-564F-4347-80C9-406275DFCB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6C81D7-BBBF-417F-BC8C-DD4A5650E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5909A4-CB40-4B26-BCA1-90EB6748BA5E}" type="slidenum">
              <a:rPr lang="es-PE" altLang="es-PE"/>
              <a:pPr/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BD6CD-7B88-44B2-BA9C-18027ECB93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334536" y="2582863"/>
            <a:ext cx="7772400" cy="1470025"/>
          </a:xfrm>
          <a:ln>
            <a:solidFill>
              <a:srgbClr val="4F81BD"/>
            </a:solidFill>
            <a:miter lim="800000"/>
            <a:headEnd/>
            <a:tailEnd/>
          </a:ln>
        </p:spPr>
        <p:txBody>
          <a:bodyPr/>
          <a:lstStyle>
            <a:lvl1pPr>
              <a:defRPr sz="5400" b="1"/>
            </a:lvl1pPr>
          </a:lstStyle>
          <a:p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01581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9A48FD1C-327A-436D-8CB1-9B7469D1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4F659CFB-90BD-42E3-AB6F-AA6F798E08E2}" type="datetimeFigureOut">
              <a:rPr lang="es-ES" altLang="es-PE"/>
              <a:pPr>
                <a:defRPr/>
              </a:pPr>
              <a:t>10/08/2021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DF013263-DE22-4C18-AD4D-5C65D7C8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48B697C-30F7-474D-B679-54EF1217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A172FF7-0853-486D-B785-B828AD3D6AD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582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D8F36-461D-4AE9-A125-E73D9F24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2E69D658-48D3-4B23-9BC7-F39CE87AEEA7}" type="datetimeFigureOut">
              <a:rPr lang="es-ES" altLang="es-PE"/>
              <a:pPr>
                <a:defRPr/>
              </a:pPr>
              <a:t>10/08/2021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389FB-3F7C-4B09-B684-EBCB9131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E494B-975C-4942-BE1D-043BB08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204D5CD-4AF7-4D4A-9310-9B58133D368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18713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FD14E-7EDA-4E1E-AD33-0CB42E21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4FCACB90-45C5-4B43-9E6F-9AC7C4A3B661}" type="datetimeFigureOut">
              <a:rPr lang="es-ES" altLang="es-PE"/>
              <a:pPr>
                <a:defRPr/>
              </a:pPr>
              <a:t>10/08/2021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4C4DF-3C2C-4238-BCBC-BB9C946E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91217-B4B3-4CCC-A066-5D2EB83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CC1424-D719-4D70-A080-2A3AE2BCDDC7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7160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663" y="279400"/>
            <a:ext cx="8770937" cy="6953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52400" y="1185863"/>
            <a:ext cx="4343400" cy="54435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185863"/>
            <a:ext cx="4344988" cy="26447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83038"/>
            <a:ext cx="4344988" cy="26463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28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2400" y="1185863"/>
            <a:ext cx="4343400" cy="544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85863"/>
            <a:ext cx="4344988" cy="5443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1337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0663" y="279400"/>
            <a:ext cx="8770937" cy="6953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52400" y="1185863"/>
            <a:ext cx="4343400" cy="54435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85863"/>
            <a:ext cx="4344988" cy="54435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0337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533400"/>
            <a:ext cx="8480425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8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5562600"/>
            <a:ext cx="8458200" cy="476250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noProof="0"/>
              <a:t>Ing. Yamil Ramos García</a:t>
            </a:r>
          </a:p>
        </p:txBody>
      </p:sp>
    </p:spTree>
    <p:extLst>
      <p:ext uri="{BB962C8B-B14F-4D97-AF65-F5344CB8AC3E}">
        <p14:creationId xmlns:p14="http://schemas.microsoft.com/office/powerpoint/2010/main" val="88320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C8527F-ADD7-4C27-AB62-9B6D4330CD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81E5AA25-BD11-483F-B1DA-A85B94BB2F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48543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FAA661-0C6D-46B8-ABB3-1A0D367B9A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9" t="21129" r="10568" b="22070"/>
          <a:stretch>
            <a:fillRect/>
          </a:stretch>
        </p:blipFill>
        <p:spPr bwMode="auto">
          <a:xfrm>
            <a:off x="-22225" y="-44450"/>
            <a:ext cx="9166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E32D8787-7523-4DEE-A64E-92F8F93F66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7311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31FD0C1A-F936-49B4-A586-FD16AAB7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A80BB074-365B-4175-A994-3D6071500298}" type="datetimeFigureOut">
              <a:rPr lang="es-ES" altLang="es-PE"/>
              <a:pPr>
                <a:defRPr/>
              </a:pPr>
              <a:t>10/08/2021</a:t>
            </a:fld>
            <a:endParaRPr lang="es-ES" altLang="es-P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C92DFD46-4FEA-41B0-92DA-B4D2B604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6193DD93-BDA3-47C9-B504-5B058A8A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98693D7-2412-4BFA-9E9A-C1FB5D1BA39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20608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B05A3D8-89E6-4A26-A0E2-8C34547F6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3 Marcador de pie de página">
            <a:extLst>
              <a:ext uri="{FF2B5EF4-FFF2-40B4-BE49-F238E27FC236}">
                <a16:creationId xmlns:a16="http://schemas.microsoft.com/office/drawing/2014/main" id="{B508D351-650C-4DB2-A079-FAC93D121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450" y="6508750"/>
            <a:ext cx="5761038" cy="288925"/>
          </a:xfrm>
        </p:spPr>
        <p:txBody>
          <a:bodyPr/>
          <a:lstStyle>
            <a:lvl1pPr eaLnBrk="0" hangingPunct="0">
              <a:spcBef>
                <a:spcPct val="0"/>
              </a:spcBef>
              <a:buSzTx/>
              <a:buFontTx/>
              <a:buNone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Blip>
                <a:blip r:embed="rId3"/>
              </a:buBlip>
              <a:defRPr sz="2800">
                <a:solidFill>
                  <a:srgbClr val="000080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80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80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8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6025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46555E7A-4B50-49B8-8A33-422F2D33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DB986446-2FA2-4BC6-A744-D345B32A3275}" type="datetimeFigureOut">
              <a:rPr lang="es-ES" altLang="es-PE"/>
              <a:pPr>
                <a:defRPr/>
              </a:pPr>
              <a:t>10/08/2021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31BCB7FD-E38C-40BC-B787-397381DA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561F5FDD-AEFD-4CEE-B35C-FA47D750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087F2C3-1AFD-4D55-A21F-9C52607824F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202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BA3FAA09-22B7-4B4B-8C98-917E6089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B9508FD4-4FFC-4604-B1F7-1597C6946A8C}" type="datetimeFigureOut">
              <a:rPr lang="es-ES" altLang="es-PE"/>
              <a:pPr>
                <a:defRPr/>
              </a:pPr>
              <a:t>10/08/2021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4EC3121-7B4C-4A00-A3C1-E144A97E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26A512C-CB18-4A22-9701-F4A61A2E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9B8FFB3-A327-4503-B0C7-2D686AF91DD3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2646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2F806EE3-8268-46F6-88CD-F8D39CB0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73E7DF39-31B9-4E11-9335-1A5239E789FA}" type="datetimeFigureOut">
              <a:rPr lang="es-ES" altLang="es-PE"/>
              <a:pPr>
                <a:defRPr/>
              </a:pPr>
              <a:t>10/08/2021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3B6C89FA-543B-49BB-AC5A-1313D80C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879D2FBA-0BDC-427F-A516-1F212934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45D279A-5125-48F2-997B-35DFC0DE22E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86648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B2647CF-928F-4D55-988D-C9C379DB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cs typeface="+mn-cs"/>
              </a:defRPr>
            </a:lvl1pPr>
          </a:lstStyle>
          <a:p>
            <a:pPr>
              <a:defRPr/>
            </a:pPr>
            <a:fld id="{2D635163-8F41-434E-9552-4F619DD4C64A}" type="datetimeFigureOut">
              <a:rPr lang="es-ES" altLang="es-PE"/>
              <a:pPr>
                <a:defRPr/>
              </a:pPr>
              <a:t>10/08/2021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11540D6-4D3D-4523-A584-A253BC1C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3834FAC7-F46B-47CE-9A7B-7E78F22C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94641D4-9309-419C-B7A0-C5E4344FC9AB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5639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D16F400E-0B4B-4464-A60B-4BBDCCBFBB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87622093-7320-4DF5-95AF-408AAAC3F6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A1404-6501-4852-9CFB-C9120B1AC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0500" y="6356350"/>
            <a:ext cx="5530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s-PE"/>
              <a:t>UPC - EPE - </a:t>
            </a:r>
            <a:r>
              <a:rPr lang="en-US" altLang="es-PE" err="1"/>
              <a:t>Ingeniería</a:t>
            </a:r>
            <a:r>
              <a:rPr lang="en-US" altLang="es-PE"/>
              <a:t> de </a:t>
            </a:r>
            <a:r>
              <a:rPr lang="en-US" altLang="es-PE" err="1"/>
              <a:t>Sistemas</a:t>
            </a:r>
            <a:r>
              <a:rPr lang="en-US" altLang="es-PE"/>
              <a:t> - </a:t>
            </a:r>
            <a:r>
              <a:rPr lang="en-US" altLang="es-PE" err="1"/>
              <a:t>Programa</a:t>
            </a:r>
            <a:r>
              <a:rPr lang="en-US" altLang="es-PE"/>
              <a:t> de </a:t>
            </a:r>
            <a:r>
              <a:rPr lang="en-US" altLang="es-PE" err="1"/>
              <a:t>Actualización</a:t>
            </a:r>
            <a:r>
              <a:rPr lang="en-US" altLang="es-PE"/>
              <a:t> </a:t>
            </a:r>
            <a:r>
              <a:rPr lang="en-US" altLang="es-PE" err="1"/>
              <a:t>Profesional</a:t>
            </a:r>
            <a:endParaRPr lang="en-US" altLang="es-PE"/>
          </a:p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7" r:id="rId1"/>
    <p:sldLayoutId id="2147484868" r:id="rId2"/>
    <p:sldLayoutId id="2147484869" r:id="rId3"/>
    <p:sldLayoutId id="2147484870" r:id="rId4"/>
    <p:sldLayoutId id="2147484871" r:id="rId5"/>
    <p:sldLayoutId id="2147484872" r:id="rId6"/>
    <p:sldLayoutId id="2147484873" r:id="rId7"/>
    <p:sldLayoutId id="2147484874" r:id="rId8"/>
    <p:sldLayoutId id="2147484875" r:id="rId9"/>
    <p:sldLayoutId id="2147484876" r:id="rId10"/>
    <p:sldLayoutId id="2147484877" r:id="rId11"/>
    <p:sldLayoutId id="2147484878" r:id="rId12"/>
    <p:sldLayoutId id="2147484880" r:id="rId13"/>
    <p:sldLayoutId id="2147484881" r:id="rId14"/>
    <p:sldLayoutId id="2147484882" r:id="rId15"/>
    <p:sldLayoutId id="2147484883" r:id="rId1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30E2719-7E69-42A1-9CC5-76136490AE0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964787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s-ES_tradnl" altLang="es-PE" dirty="0"/>
              <a:t>Listas</a:t>
            </a:r>
            <a:endParaRPr lang="es-ES_tradnl" altLang="es-PE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C782CC1-616A-4367-A459-D6C3B09AB87E}"/>
              </a:ext>
            </a:extLst>
          </p:cNvPr>
          <p:cNvSpPr/>
          <p:nvPr/>
        </p:nvSpPr>
        <p:spPr>
          <a:xfrm>
            <a:off x="534767" y="6033928"/>
            <a:ext cx="5414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altLang="es-PE" sz="2000" dirty="0">
                <a:solidFill>
                  <a:schemeClr val="bg1"/>
                </a:solidFill>
              </a:rPr>
              <a:t>Curso: Programación Orientada a Objetos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85979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s-PE" sz="3600" dirty="0">
                <a:solidFill>
                  <a:schemeClr val="bg1"/>
                </a:solidFill>
              </a:rPr>
              <a:t>LOGRO DE LA UNIDAD 1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11267" name="Marcador de contenido 2"/>
          <p:cNvSpPr>
            <a:spLocks noGrp="1"/>
          </p:cNvSpPr>
          <p:nvPr>
            <p:ph idx="4294967295"/>
          </p:nvPr>
        </p:nvSpPr>
        <p:spPr>
          <a:xfrm>
            <a:off x="1152041" y="1578244"/>
            <a:ext cx="7005234" cy="4525963"/>
          </a:xfrm>
        </p:spPr>
        <p:txBody>
          <a:bodyPr/>
          <a:lstStyle/>
          <a:p>
            <a:pPr marL="25400" indent="0" algn="ctr" eaLnBrk="1" hangingPunct="1">
              <a:buNone/>
            </a:pPr>
            <a:r>
              <a:rPr lang="es-ES" altLang="es-ES" sz="2800" dirty="0"/>
              <a:t>Al finalizar el módulo el alumno podrá utilizar Listas en la implementación de sus programas.</a:t>
            </a:r>
          </a:p>
          <a:p>
            <a:pPr eaLnBrk="1" hangingPunct="1"/>
            <a:endParaRPr lang="es-ES" altLang="es-E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79113"/>
          </a:xfrm>
        </p:spPr>
        <p:txBody>
          <a:bodyPr/>
          <a:lstStyle/>
          <a:p>
            <a:pPr>
              <a:defRPr/>
            </a:pPr>
            <a:r>
              <a:rPr lang="es-PE" dirty="0">
                <a:solidFill>
                  <a:schemeClr val="bg1"/>
                </a:solidFill>
              </a:rPr>
              <a:t>AGENDA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291" name="Marcador de contenido 4"/>
          <p:cNvSpPr>
            <a:spLocks noGrp="1"/>
          </p:cNvSpPr>
          <p:nvPr>
            <p:ph idx="4294967295"/>
          </p:nvPr>
        </p:nvSpPr>
        <p:spPr>
          <a:xfrm>
            <a:off x="919064" y="1600200"/>
            <a:ext cx="7310535" cy="4525963"/>
          </a:xfrm>
        </p:spPr>
        <p:txBody>
          <a:bodyPr/>
          <a:lstStyle/>
          <a:p>
            <a:pPr marL="557213" indent="-557213">
              <a:buFont typeface="+mj-lt"/>
              <a:buAutoNum type="arabicPeriod"/>
            </a:pPr>
            <a:r>
              <a:rPr lang="es-PE" altLang="es-ES" sz="2700" dirty="0"/>
              <a:t>Jerarquía de Interfaces</a:t>
            </a:r>
          </a:p>
          <a:p>
            <a:pPr marL="557213" indent="-557213">
              <a:buFont typeface="+mj-lt"/>
              <a:buAutoNum type="arabicPeriod"/>
            </a:pPr>
            <a:r>
              <a:rPr lang="es-PE" altLang="es-ES" sz="2700" dirty="0"/>
              <a:t>Descripción de las Estructuras de Datos que representa la Jerarquía</a:t>
            </a:r>
          </a:p>
          <a:p>
            <a:pPr marL="557213" indent="-557213">
              <a:buFont typeface="+mj-lt"/>
              <a:buAutoNum type="arabicPeriod"/>
            </a:pPr>
            <a:r>
              <a:rPr lang="es-PE" altLang="es-ES" sz="2700" dirty="0"/>
              <a:t>Implementación de la Interface </a:t>
            </a:r>
            <a:r>
              <a:rPr lang="es-PE" altLang="es-ES" sz="2700" dirty="0" err="1"/>
              <a:t>ArrayList</a:t>
            </a:r>
            <a:endParaRPr lang="es-PE" altLang="es-ES" sz="2700" dirty="0"/>
          </a:p>
          <a:p>
            <a:pPr marL="557213" indent="-557213">
              <a:buFont typeface="+mj-lt"/>
              <a:buAutoNum type="arabicPeriod"/>
            </a:pPr>
            <a:r>
              <a:rPr lang="es-PE" altLang="es-ES" sz="2700" dirty="0"/>
              <a:t>Ejemplo</a:t>
            </a:r>
            <a:endParaRPr lang="es-PE" altLang="es-ES" dirty="0"/>
          </a:p>
          <a:p>
            <a:pPr eaLnBrk="1" hangingPunct="1"/>
            <a:endParaRPr lang="es-ES" alt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110FE7-FA28-4321-B223-BEFF95B51E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20" y="1331361"/>
            <a:ext cx="4117001" cy="4914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B845563-24B1-4C86-A24A-BC600283D672}"/>
              </a:ext>
            </a:extLst>
          </p:cNvPr>
          <p:cNvSpPr txBox="1"/>
          <p:nvPr/>
        </p:nvSpPr>
        <p:spPr>
          <a:xfrm>
            <a:off x="622553" y="197060"/>
            <a:ext cx="7421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JERARQUIA DE CLASES E INTERFACES DE LAS COLECCIONES JAVA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6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D682863-A6C7-4DB4-9689-EDD7F5919075}"/>
              </a:ext>
            </a:extLst>
          </p:cNvPr>
          <p:cNvSpPr txBox="1"/>
          <p:nvPr/>
        </p:nvSpPr>
        <p:spPr>
          <a:xfrm>
            <a:off x="306279" y="1256467"/>
            <a:ext cx="8620217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Un objeto 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Iterable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tiene un 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iterador de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método , que permite al cliente iterar a través de los elementos del grupo.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PE" sz="2000" dirty="0">
              <a:solidFill>
                <a:srgbClr val="3D3B49"/>
              </a:solidFill>
              <a:latin typeface="Noto serif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Un objeto </a:t>
            </a:r>
            <a:r>
              <a:rPr lang="es-PE" sz="2000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Collection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es iterable, pero también tiene métodos para agregar, eliminar y buscar sus elementos.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PE" sz="2000" dirty="0">
              <a:solidFill>
                <a:srgbClr val="3D3B49"/>
              </a:solidFill>
              <a:latin typeface="Noto serif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Un objeto </a:t>
            </a:r>
            <a:r>
              <a:rPr lang="es-PE" sz="2000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es una colección cuyos elementos tienen un orden lineal, similar a una matriz. Tiene métodos para agregar, eliminar y modificar un elemento en una ranura especificada.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PE" sz="2000" dirty="0">
              <a:solidFill>
                <a:srgbClr val="3D3B49"/>
              </a:solidFill>
              <a:latin typeface="Noto serif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Un objeto </a:t>
            </a:r>
            <a:r>
              <a:rPr lang="es-PE" sz="2000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es una colección cuyos elementos también tienen un orden lineal. Sin embargo, sus métodos solo permiten al cliente agregar un elemento en la parte trasera y quitar y examinar el elemento en la parte delantera.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PE" sz="2000" dirty="0">
              <a:solidFill>
                <a:srgbClr val="3D3B49"/>
              </a:solidFill>
              <a:latin typeface="Noto serif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Un objeto 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es una colección que no puede tener elementos duplicados. Tiene los mismos métodos que </a:t>
            </a:r>
            <a:r>
              <a:rPr lang="es-PE" sz="2000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Collection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pero el método </a:t>
            </a:r>
            <a:r>
              <a:rPr lang="es-PE" sz="2000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s-PE" sz="2000" b="0" i="0" dirty="0">
                <a:solidFill>
                  <a:srgbClr val="3D3B49"/>
                </a:solidFill>
                <a:effectLst/>
                <a:latin typeface="Noto serif"/>
              </a:rPr>
              <a:t> es responsable de verificar si hay duplicados.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091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8378A4-9812-4FAD-B735-E8AACF3C0FD9}"/>
              </a:ext>
            </a:extLst>
          </p:cNvPr>
          <p:cNvSpPr txBox="1"/>
          <p:nvPr/>
        </p:nvSpPr>
        <p:spPr>
          <a:xfrm>
            <a:off x="435006" y="1529970"/>
            <a:ext cx="835832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sz="2400" b="1" i="0" dirty="0" err="1">
                <a:solidFill>
                  <a:srgbClr val="3D3B49"/>
                </a:solidFill>
                <a:effectLst/>
                <a:latin typeface="Noto Serif"/>
              </a:rPr>
              <a:t>ArrayList</a:t>
            </a:r>
            <a:endParaRPr lang="es-PE" sz="2400" b="1" i="0" dirty="0">
              <a:solidFill>
                <a:srgbClr val="3D3B49"/>
              </a:solidFill>
              <a:effectLst/>
              <a:latin typeface="Noto Serif"/>
            </a:endParaRPr>
          </a:p>
          <a:p>
            <a:pPr algn="l"/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La clase </a:t>
            </a:r>
            <a:r>
              <a:rPr lang="es-PE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implementa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y, por lo tanto, también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Collection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e </a:t>
            </a:r>
            <a:r>
              <a:rPr lang="es-PE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Iterable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. Su código usa una matriz subyacente para almacenar los elementos de la lista, que cambia de tamaño a medida que la lista se expande. La clase tiene los métodos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trimToSize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y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secureCapacity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, que permiten a un cliente ajustar manualmente el tamaño de la matriz subyacente.</a:t>
            </a:r>
          </a:p>
          <a:p>
            <a:pPr algn="l"/>
            <a:endParaRPr lang="es-PE" dirty="0">
              <a:solidFill>
                <a:srgbClr val="3D3B49"/>
              </a:solidFill>
              <a:latin typeface="Noto serif"/>
            </a:endParaRPr>
          </a:p>
          <a:p>
            <a:pPr algn="l"/>
            <a:r>
              <a:rPr lang="es-PE" sz="2400" b="1" i="0" dirty="0" err="1">
                <a:solidFill>
                  <a:srgbClr val="3D3B49"/>
                </a:solidFill>
                <a:effectLst/>
                <a:latin typeface="Noto Serif"/>
              </a:rPr>
              <a:t>LinkedList</a:t>
            </a:r>
            <a:endParaRPr lang="es-PE" sz="2400" b="1" i="0" dirty="0">
              <a:solidFill>
                <a:srgbClr val="3D3B49"/>
              </a:solidFill>
              <a:effectLst/>
              <a:latin typeface="Noto Serif"/>
            </a:endParaRPr>
          </a:p>
          <a:p>
            <a:pPr algn="l"/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Al igual que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, la clase </a:t>
            </a:r>
            <a:r>
              <a:rPr lang="es-PE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LinkedList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implementa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(y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Collection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e </a:t>
            </a:r>
            <a:r>
              <a:rPr lang="es-PE" b="0" i="0" dirty="0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Iterable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). Utiliza una cadena de nodos subyacente para almacenar los elementos de la lista. A diferencia de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ArrayList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, también implementa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. La razón es que su implementación en cadena permite una rápida eliminación del principio de la lista, lo cual es importante para una implementación eficiente de </a:t>
            </a:r>
            <a:r>
              <a:rPr lang="es-PE" b="0" i="0" dirty="0" err="1">
                <a:solidFill>
                  <a:srgbClr val="3D3B49"/>
                </a:solidFill>
                <a:effectLst/>
                <a:latin typeface="Courier New" panose="02070309020205020404" pitchFamily="49" charset="0"/>
              </a:rPr>
              <a:t>Queue</a:t>
            </a:r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 .</a:t>
            </a:r>
          </a:p>
          <a:p>
            <a:pPr algn="l"/>
            <a:endParaRPr lang="es-PE" dirty="0">
              <a:solidFill>
                <a:srgbClr val="3D3B49"/>
              </a:solidFill>
              <a:latin typeface="Noto serif"/>
            </a:endParaRPr>
          </a:p>
          <a:p>
            <a:pPr algn="l"/>
            <a:r>
              <a:rPr lang="es-PE" b="0" i="0" dirty="0">
                <a:solidFill>
                  <a:srgbClr val="3D3B49"/>
                </a:solidFill>
                <a:effectLst/>
                <a:latin typeface="Noto serif"/>
              </a:rPr>
              <a:t>Etc.</a:t>
            </a:r>
          </a:p>
          <a:p>
            <a:pPr algn="l"/>
            <a:endParaRPr lang="es-PE" b="0" i="0" dirty="0">
              <a:solidFill>
                <a:srgbClr val="3D3B49"/>
              </a:solidFill>
              <a:effectLst/>
              <a:latin typeface="Noto serif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F49CA9-5F21-403E-AC02-6C84B2B67885}"/>
              </a:ext>
            </a:extLst>
          </p:cNvPr>
          <p:cNvSpPr txBox="1"/>
          <p:nvPr/>
        </p:nvSpPr>
        <p:spPr>
          <a:xfrm>
            <a:off x="679141" y="342050"/>
            <a:ext cx="7044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b="0" i="0" dirty="0">
                <a:solidFill>
                  <a:schemeClr val="bg1"/>
                </a:solidFill>
                <a:effectLst/>
                <a:latin typeface="Noto serif"/>
              </a:rPr>
              <a:t> Clases que implementan estas interfases</a:t>
            </a:r>
            <a:endParaRPr lang="es-P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5D0497-393B-4C95-94E3-186711B28CB0}"/>
              </a:ext>
            </a:extLst>
          </p:cNvPr>
          <p:cNvSpPr txBox="1"/>
          <p:nvPr/>
        </p:nvSpPr>
        <p:spPr>
          <a:xfrm>
            <a:off x="661386" y="279647"/>
            <a:ext cx="700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Implementación</a:t>
            </a:r>
            <a:r>
              <a:rPr lang="en-US" sz="2800" dirty="0">
                <a:solidFill>
                  <a:schemeClr val="bg1"/>
                </a:solidFill>
              </a:rPr>
              <a:t> de un </a:t>
            </a:r>
            <a:r>
              <a:rPr lang="en-US" sz="2800" dirty="0" err="1">
                <a:solidFill>
                  <a:schemeClr val="bg1"/>
                </a:solidFill>
              </a:rPr>
              <a:t>objeto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ArrayList</a:t>
            </a:r>
            <a:endParaRPr lang="es-PE" sz="28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FA4499-2BEA-41D2-84B1-083D6EDAB8A3}"/>
              </a:ext>
            </a:extLst>
          </p:cNvPr>
          <p:cNvSpPr txBox="1"/>
          <p:nvPr/>
        </p:nvSpPr>
        <p:spPr>
          <a:xfrm>
            <a:off x="630313" y="1105271"/>
            <a:ext cx="8211845" cy="589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List&lt;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&gt; </a:t>
            </a:r>
            <a:r>
              <a:rPr lang="en-US" b="1" dirty="0"/>
              <a:t>nombres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b="1" dirty="0"/>
              <a:t>nombres</a:t>
            </a:r>
            <a:r>
              <a:rPr lang="en-US" dirty="0"/>
              <a:t>.add(“Pepe”);</a:t>
            </a:r>
          </a:p>
          <a:p>
            <a:r>
              <a:rPr lang="en-US" b="1" dirty="0"/>
              <a:t>nombres</a:t>
            </a:r>
            <a:r>
              <a:rPr lang="en-US" dirty="0"/>
              <a:t>.add(“Luis”);</a:t>
            </a:r>
          </a:p>
          <a:p>
            <a:r>
              <a:rPr lang="en-US" b="1" dirty="0"/>
              <a:t>nombres</a:t>
            </a:r>
            <a:r>
              <a:rPr lang="en-US" dirty="0"/>
              <a:t>.add(“Carmen”);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Iteración</a:t>
            </a:r>
            <a:r>
              <a:rPr lang="en-US" dirty="0"/>
              <a:t> del </a:t>
            </a:r>
            <a:r>
              <a:rPr lang="en-US" dirty="0" err="1"/>
              <a:t>ArrayList</a:t>
            </a:r>
            <a:r>
              <a:rPr lang="en-US" dirty="0"/>
              <a:t> nombres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Iterator&lt;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iterator() = </a:t>
            </a:r>
            <a:r>
              <a:rPr lang="en-US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nombres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.iterator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iterator.hasNext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iterator.next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//Listar usando for para Colecciones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for(String c: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{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(c);</a:t>
            </a: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738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A6E68E-C753-474E-A641-DB9199948EAF}"/>
              </a:ext>
            </a:extLst>
          </p:cNvPr>
          <p:cNvSpPr txBox="1"/>
          <p:nvPr/>
        </p:nvSpPr>
        <p:spPr>
          <a:xfrm>
            <a:off x="625876" y="1464816"/>
            <a:ext cx="7883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Un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dinámicas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de la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que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clásico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escencialmente</a:t>
            </a:r>
            <a:r>
              <a:rPr lang="en-US" dirty="0"/>
              <a:t> para </a:t>
            </a:r>
            <a:r>
              <a:rPr lang="en-US" dirty="0" err="1"/>
              <a:t>reportes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aplicaciones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La Colecciones Java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dinámicas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paquete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 del JDK de Java.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B050ED-16C0-4D6C-8DDF-0DC4D2B987D3}"/>
              </a:ext>
            </a:extLst>
          </p:cNvPr>
          <p:cNvSpPr txBox="1"/>
          <p:nvPr/>
        </p:nvSpPr>
        <p:spPr>
          <a:xfrm>
            <a:off x="776796" y="275208"/>
            <a:ext cx="601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Conclusiones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15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489</Words>
  <Application>Microsoft Office PowerPoint</Application>
  <PresentationFormat>Presentación en pantalla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Noto serif</vt:lpstr>
      <vt:lpstr>Noto serif</vt:lpstr>
      <vt:lpstr>Times New Roman</vt:lpstr>
      <vt:lpstr>Wingdings</vt:lpstr>
      <vt:lpstr>Tema de Office</vt:lpstr>
      <vt:lpstr>Listas</vt:lpstr>
      <vt:lpstr>LOGRO DE LA UNIDAD 1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Carlos</cp:lastModifiedBy>
  <cp:revision>238</cp:revision>
  <dcterms:created xsi:type="dcterms:W3CDTF">2013-09-03T17:21:04Z</dcterms:created>
  <dcterms:modified xsi:type="dcterms:W3CDTF">2021-08-11T02:17:34Z</dcterms:modified>
</cp:coreProperties>
</file>