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89" r:id="rId2"/>
    <p:sldId id="257" r:id="rId3"/>
    <p:sldId id="258" r:id="rId4"/>
    <p:sldId id="390" r:id="rId5"/>
    <p:sldId id="259" r:id="rId6"/>
    <p:sldId id="400" r:id="rId7"/>
    <p:sldId id="391" r:id="rId8"/>
    <p:sldId id="402" r:id="rId9"/>
    <p:sldId id="403" r:id="rId10"/>
    <p:sldId id="401" r:id="rId11"/>
    <p:sldId id="398" r:id="rId12"/>
    <p:sldId id="425" r:id="rId13"/>
    <p:sldId id="426" r:id="rId14"/>
    <p:sldId id="427" r:id="rId15"/>
    <p:sldId id="394" r:id="rId16"/>
    <p:sldId id="392" r:id="rId17"/>
    <p:sldId id="396" r:id="rId18"/>
    <p:sldId id="395" r:id="rId19"/>
    <p:sldId id="397" r:id="rId20"/>
    <p:sldId id="404" r:id="rId21"/>
    <p:sldId id="405" r:id="rId22"/>
    <p:sldId id="406" r:id="rId23"/>
    <p:sldId id="407" r:id="rId24"/>
    <p:sldId id="387" r:id="rId25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CC"/>
    <a:srgbClr val="727272"/>
    <a:srgbClr val="575756"/>
    <a:srgbClr val="5A5A5A"/>
    <a:srgbClr val="606060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35433-DB0B-417B-A988-E92948992857}" v="8" dt="2021-07-30T15:53:18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2681" autoAdjust="0"/>
  </p:normalViewPr>
  <p:slideViewPr>
    <p:cSldViewPr snapToGrid="0" snapToObjects="1">
      <p:cViewPr varScale="1">
        <p:scale>
          <a:sx n="86" d="100"/>
          <a:sy n="86" d="100"/>
        </p:scale>
        <p:origin x="1361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CISCFLO (FLORES ORIHUELA, CARLOS ALBERTO)" userId="a41dd7e3-237f-4058-be45-e0b2043833aa" providerId="ADAL" clId="{18135433-DB0B-417B-A988-E92948992857}"/>
    <pc:docChg chg="undo redo custSel addSld delSld modSld">
      <pc:chgData name="PCISCFLO (FLORES ORIHUELA, CARLOS ALBERTO)" userId="a41dd7e3-237f-4058-be45-e0b2043833aa" providerId="ADAL" clId="{18135433-DB0B-417B-A988-E92948992857}" dt="2021-07-30T15:54:18.989" v="334" actId="20577"/>
      <pc:docMkLst>
        <pc:docMk/>
      </pc:docMkLst>
      <pc:sldChg chg="modSp mod">
        <pc:chgData name="PCISCFLO (FLORES ORIHUELA, CARLOS ALBERTO)" userId="a41dd7e3-237f-4058-be45-e0b2043833aa" providerId="ADAL" clId="{18135433-DB0B-417B-A988-E92948992857}" dt="2021-07-30T15:41:36.784" v="22" actId="20577"/>
        <pc:sldMkLst>
          <pc:docMk/>
          <pc:sldMk cId="1494831128" sldId="259"/>
        </pc:sldMkLst>
        <pc:spChg chg="mod">
          <ac:chgData name="PCISCFLO (FLORES ORIHUELA, CARLOS ALBERTO)" userId="a41dd7e3-237f-4058-be45-e0b2043833aa" providerId="ADAL" clId="{18135433-DB0B-417B-A988-E92948992857}" dt="2021-07-30T15:41:36.784" v="22" actId="20577"/>
          <ac:spMkLst>
            <pc:docMk/>
            <pc:sldMk cId="1494831128" sldId="259"/>
            <ac:spMk id="11267" creationId="{00000000-0000-0000-0000-000000000000}"/>
          </ac:spMkLst>
        </pc:spChg>
      </pc:sldChg>
      <pc:sldChg chg="delSp modSp mod">
        <pc:chgData name="PCISCFLO (FLORES ORIHUELA, CARLOS ALBERTO)" userId="a41dd7e3-237f-4058-be45-e0b2043833aa" providerId="ADAL" clId="{18135433-DB0B-417B-A988-E92948992857}" dt="2021-07-27T08:04:32.628" v="1" actId="1076"/>
        <pc:sldMkLst>
          <pc:docMk/>
          <pc:sldMk cId="2463669041" sldId="392"/>
        </pc:sldMkLst>
        <pc:picChg chg="mod">
          <ac:chgData name="PCISCFLO (FLORES ORIHUELA, CARLOS ALBERTO)" userId="a41dd7e3-237f-4058-be45-e0b2043833aa" providerId="ADAL" clId="{18135433-DB0B-417B-A988-E92948992857}" dt="2021-07-27T08:04:32.628" v="1" actId="1076"/>
          <ac:picMkLst>
            <pc:docMk/>
            <pc:sldMk cId="2463669041" sldId="392"/>
            <ac:picMk id="10" creationId="{C151818B-FC57-4713-B96F-4C6B37CF712B}"/>
          </ac:picMkLst>
        </pc:picChg>
        <pc:picChg chg="del">
          <ac:chgData name="PCISCFLO (FLORES ORIHUELA, CARLOS ALBERTO)" userId="a41dd7e3-237f-4058-be45-e0b2043833aa" providerId="ADAL" clId="{18135433-DB0B-417B-A988-E92948992857}" dt="2021-07-27T08:04:30.334" v="0" actId="478"/>
          <ac:picMkLst>
            <pc:docMk/>
            <pc:sldMk cId="2463669041" sldId="392"/>
            <ac:picMk id="12" creationId="{219F33D2-1AC1-4C58-AE9C-9D000AA8E3D5}"/>
          </ac:picMkLst>
        </pc:picChg>
      </pc:sldChg>
      <pc:sldChg chg="modSp mod">
        <pc:chgData name="PCISCFLO (FLORES ORIHUELA, CARLOS ALBERTO)" userId="a41dd7e3-237f-4058-be45-e0b2043833aa" providerId="ADAL" clId="{18135433-DB0B-417B-A988-E92948992857}" dt="2021-07-30T15:54:18.989" v="334" actId="20577"/>
        <pc:sldMkLst>
          <pc:docMk/>
          <pc:sldMk cId="2374050124" sldId="394"/>
        </pc:sldMkLst>
        <pc:spChg chg="mod">
          <ac:chgData name="PCISCFLO (FLORES ORIHUELA, CARLOS ALBERTO)" userId="a41dd7e3-237f-4058-be45-e0b2043833aa" providerId="ADAL" clId="{18135433-DB0B-417B-A988-E92948992857}" dt="2021-07-30T15:54:18.989" v="334" actId="20577"/>
          <ac:spMkLst>
            <pc:docMk/>
            <pc:sldMk cId="2374050124" sldId="394"/>
            <ac:spMk id="7" creationId="{68078EA4-B3D4-497E-9B7F-2D149BF28316}"/>
          </ac:spMkLst>
        </pc:spChg>
      </pc:sldChg>
      <pc:sldChg chg="modSp mod">
        <pc:chgData name="PCISCFLO (FLORES ORIHUELA, CARLOS ALBERTO)" userId="a41dd7e3-237f-4058-be45-e0b2043833aa" providerId="ADAL" clId="{18135433-DB0B-417B-A988-E92948992857}" dt="2021-07-27T08:07:34.566" v="18" actId="20577"/>
        <pc:sldMkLst>
          <pc:docMk/>
          <pc:sldMk cId="1186293726" sldId="396"/>
        </pc:sldMkLst>
        <pc:spChg chg="mod">
          <ac:chgData name="PCISCFLO (FLORES ORIHUELA, CARLOS ALBERTO)" userId="a41dd7e3-237f-4058-be45-e0b2043833aa" providerId="ADAL" clId="{18135433-DB0B-417B-A988-E92948992857}" dt="2021-07-27T08:07:34.566" v="18" actId="20577"/>
          <ac:spMkLst>
            <pc:docMk/>
            <pc:sldMk cId="1186293726" sldId="396"/>
            <ac:spMk id="3" creationId="{58AA4FD8-C2CC-46E3-AFE6-CD71BA589FD1}"/>
          </ac:spMkLst>
        </pc:spChg>
      </pc:sldChg>
      <pc:sldChg chg="add del">
        <pc:chgData name="PCISCFLO (FLORES ORIHUELA, CARLOS ALBERTO)" userId="a41dd7e3-237f-4058-be45-e0b2043833aa" providerId="ADAL" clId="{18135433-DB0B-417B-A988-E92948992857}" dt="2021-07-30T15:47:11.714" v="218" actId="47"/>
        <pc:sldMkLst>
          <pc:docMk/>
          <pc:sldMk cId="602770861" sldId="420"/>
        </pc:sldMkLst>
      </pc:sldChg>
      <pc:sldChg chg="add del">
        <pc:chgData name="PCISCFLO (FLORES ORIHUELA, CARLOS ALBERTO)" userId="a41dd7e3-237f-4058-be45-e0b2043833aa" providerId="ADAL" clId="{18135433-DB0B-417B-A988-E92948992857}" dt="2021-07-30T15:48:25.446" v="230" actId="2696"/>
        <pc:sldMkLst>
          <pc:docMk/>
          <pc:sldMk cId="2316383791" sldId="421"/>
        </pc:sldMkLst>
      </pc:sldChg>
      <pc:sldChg chg="add del">
        <pc:chgData name="PCISCFLO (FLORES ORIHUELA, CARLOS ALBERTO)" userId="a41dd7e3-237f-4058-be45-e0b2043833aa" providerId="ADAL" clId="{18135433-DB0B-417B-A988-E92948992857}" dt="2021-07-30T15:48:38.481" v="231" actId="2696"/>
        <pc:sldMkLst>
          <pc:docMk/>
          <pc:sldMk cId="2394787762" sldId="422"/>
        </pc:sldMkLst>
      </pc:sldChg>
      <pc:sldChg chg="addSp delSp modSp add del">
        <pc:chgData name="PCISCFLO (FLORES ORIHUELA, CARLOS ALBERTO)" userId="a41dd7e3-237f-4058-be45-e0b2043833aa" providerId="ADAL" clId="{18135433-DB0B-417B-A988-E92948992857}" dt="2021-07-30T15:50:12.381" v="252" actId="47"/>
        <pc:sldMkLst>
          <pc:docMk/>
          <pc:sldMk cId="2912406239" sldId="423"/>
        </pc:sldMkLst>
        <pc:spChg chg="mod">
          <ac:chgData name="PCISCFLO (FLORES ORIHUELA, CARLOS ALBERTO)" userId="a41dd7e3-237f-4058-be45-e0b2043833aa" providerId="ADAL" clId="{18135433-DB0B-417B-A988-E92948992857}" dt="2021-07-30T15:49:23.261" v="234" actId="14100"/>
          <ac:spMkLst>
            <pc:docMk/>
            <pc:sldMk cId="2912406239" sldId="423"/>
            <ac:spMk id="3" creationId="{08FD78FD-8B4B-450A-8167-9A12E9F75804}"/>
          </ac:spMkLst>
        </pc:spChg>
        <pc:spChg chg="del">
          <ac:chgData name="PCISCFLO (FLORES ORIHUELA, CARLOS ALBERTO)" userId="a41dd7e3-237f-4058-be45-e0b2043833aa" providerId="ADAL" clId="{18135433-DB0B-417B-A988-E92948992857}" dt="2021-07-30T15:49:15.548" v="232" actId="478"/>
          <ac:spMkLst>
            <pc:docMk/>
            <pc:sldMk cId="2912406239" sldId="423"/>
            <ac:spMk id="4" creationId="{00000000-0000-0000-0000-000000000000}"/>
          </ac:spMkLst>
        </pc:spChg>
        <pc:spChg chg="add del mod">
          <ac:chgData name="PCISCFLO (FLORES ORIHUELA, CARLOS ALBERTO)" userId="a41dd7e3-237f-4058-be45-e0b2043833aa" providerId="ADAL" clId="{18135433-DB0B-417B-A988-E92948992857}" dt="2021-07-30T15:49:19.681" v="233" actId="478"/>
          <ac:spMkLst>
            <pc:docMk/>
            <pc:sldMk cId="2912406239" sldId="423"/>
            <ac:spMk id="5" creationId="{3B5A2198-432F-4C57-82DE-FA916E8FA9A9}"/>
          </ac:spMkLst>
        </pc:spChg>
      </pc:sldChg>
      <pc:sldChg chg="add del">
        <pc:chgData name="PCISCFLO (FLORES ORIHUELA, CARLOS ALBERTO)" userId="a41dd7e3-237f-4058-be45-e0b2043833aa" providerId="ADAL" clId="{18135433-DB0B-417B-A988-E92948992857}" dt="2021-07-30T15:50:16.067" v="253" actId="47"/>
        <pc:sldMkLst>
          <pc:docMk/>
          <pc:sldMk cId="2916331080" sldId="424"/>
        </pc:sldMkLst>
      </pc:sldChg>
      <pc:sldChg chg="addSp delSp modSp new mod">
        <pc:chgData name="PCISCFLO (FLORES ORIHUELA, CARLOS ALBERTO)" userId="a41dd7e3-237f-4058-be45-e0b2043833aa" providerId="ADAL" clId="{18135433-DB0B-417B-A988-E92948992857}" dt="2021-07-30T15:47:53.848" v="229" actId="1076"/>
        <pc:sldMkLst>
          <pc:docMk/>
          <pc:sldMk cId="3157809890" sldId="425"/>
        </pc:sldMkLst>
        <pc:spChg chg="add mod">
          <ac:chgData name="PCISCFLO (FLORES ORIHUELA, CARLOS ALBERTO)" userId="a41dd7e3-237f-4058-be45-e0b2043833aa" providerId="ADAL" clId="{18135433-DB0B-417B-A988-E92948992857}" dt="2021-07-30T15:47:45.790" v="226" actId="20577"/>
          <ac:spMkLst>
            <pc:docMk/>
            <pc:sldMk cId="3157809890" sldId="425"/>
            <ac:spMk id="3" creationId="{C1787A40-AB2D-48DD-8CCE-333FCE39A6D4}"/>
          </ac:spMkLst>
        </pc:spChg>
        <pc:spChg chg="add del mod">
          <ac:chgData name="PCISCFLO (FLORES ORIHUELA, CARLOS ALBERTO)" userId="a41dd7e3-237f-4058-be45-e0b2043833aa" providerId="ADAL" clId="{18135433-DB0B-417B-A988-E92948992857}" dt="2021-07-30T15:45:25.558" v="119" actId="478"/>
          <ac:spMkLst>
            <pc:docMk/>
            <pc:sldMk cId="3157809890" sldId="425"/>
            <ac:spMk id="5" creationId="{90F61B43-DCFE-4CCC-8E62-D61DC6BA983A}"/>
          </ac:spMkLst>
        </pc:spChg>
        <pc:spChg chg="add mod">
          <ac:chgData name="PCISCFLO (FLORES ORIHUELA, CARLOS ALBERTO)" userId="a41dd7e3-237f-4058-be45-e0b2043833aa" providerId="ADAL" clId="{18135433-DB0B-417B-A988-E92948992857}" dt="2021-07-30T15:46:12.528" v="152" actId="1076"/>
          <ac:spMkLst>
            <pc:docMk/>
            <pc:sldMk cId="3157809890" sldId="425"/>
            <ac:spMk id="6" creationId="{7080A03E-0E85-4138-911F-C134A15E54A6}"/>
          </ac:spMkLst>
        </pc:spChg>
        <pc:picChg chg="add mod">
          <ac:chgData name="PCISCFLO (FLORES ORIHUELA, CARLOS ALBERTO)" userId="a41dd7e3-237f-4058-be45-e0b2043833aa" providerId="ADAL" clId="{18135433-DB0B-417B-A988-E92948992857}" dt="2021-07-30T15:47:53.848" v="229" actId="1076"/>
          <ac:picMkLst>
            <pc:docMk/>
            <pc:sldMk cId="3157809890" sldId="425"/>
            <ac:picMk id="7" creationId="{BA966848-9206-482B-8700-F2E5F97CC991}"/>
          </ac:picMkLst>
        </pc:picChg>
      </pc:sldChg>
      <pc:sldChg chg="addSp delSp modSp new add del mod">
        <pc:chgData name="PCISCFLO (FLORES ORIHUELA, CARLOS ALBERTO)" userId="a41dd7e3-237f-4058-be45-e0b2043833aa" providerId="ADAL" clId="{18135433-DB0B-417B-A988-E92948992857}" dt="2021-07-30T15:51:52.459" v="292" actId="14100"/>
        <pc:sldMkLst>
          <pc:docMk/>
          <pc:sldMk cId="798466315" sldId="426"/>
        </pc:sldMkLst>
        <pc:spChg chg="add del mod">
          <ac:chgData name="PCISCFLO (FLORES ORIHUELA, CARLOS ALBERTO)" userId="a41dd7e3-237f-4058-be45-e0b2043833aa" providerId="ADAL" clId="{18135433-DB0B-417B-A988-E92948992857}" dt="2021-07-30T15:51:52.459" v="292" actId="14100"/>
          <ac:spMkLst>
            <pc:docMk/>
            <pc:sldMk cId="798466315" sldId="426"/>
            <ac:spMk id="3" creationId="{2EC9E1AA-E9C1-4AC3-840F-5F544514B44F}"/>
          </ac:spMkLst>
        </pc:spChg>
        <pc:spChg chg="add mod">
          <ac:chgData name="PCISCFLO (FLORES ORIHUELA, CARLOS ALBERTO)" userId="a41dd7e3-237f-4058-be45-e0b2043833aa" providerId="ADAL" clId="{18135433-DB0B-417B-A988-E92948992857}" dt="2021-07-30T15:51:47.559" v="291" actId="1076"/>
          <ac:spMkLst>
            <pc:docMk/>
            <pc:sldMk cId="798466315" sldId="426"/>
            <ac:spMk id="4" creationId="{F22419C0-0147-4D9F-95F8-2B9FF78FD4EE}"/>
          </ac:spMkLst>
        </pc:spChg>
      </pc:sldChg>
      <pc:sldChg chg="addSp modSp new mod">
        <pc:chgData name="PCISCFLO (FLORES ORIHUELA, CARLOS ALBERTO)" userId="a41dd7e3-237f-4058-be45-e0b2043833aa" providerId="ADAL" clId="{18135433-DB0B-417B-A988-E92948992857}" dt="2021-07-30T15:53:18.077" v="297"/>
        <pc:sldMkLst>
          <pc:docMk/>
          <pc:sldMk cId="1496776562" sldId="427"/>
        </pc:sldMkLst>
        <pc:spChg chg="add mod">
          <ac:chgData name="PCISCFLO (FLORES ORIHUELA, CARLOS ALBERTO)" userId="a41dd7e3-237f-4058-be45-e0b2043833aa" providerId="ADAL" clId="{18135433-DB0B-417B-A988-E92948992857}" dt="2021-07-30T15:53:18.077" v="297"/>
          <ac:spMkLst>
            <pc:docMk/>
            <pc:sldMk cId="1496776562" sldId="427"/>
            <ac:spMk id="4" creationId="{78CD6273-0598-40ED-B3BC-3E12315F4933}"/>
          </ac:spMkLst>
        </pc:spChg>
        <pc:picChg chg="add mod">
          <ac:chgData name="PCISCFLO (FLORES ORIHUELA, CARLOS ALBERTO)" userId="a41dd7e3-237f-4058-be45-e0b2043833aa" providerId="ADAL" clId="{18135433-DB0B-417B-A988-E92948992857}" dt="2021-07-30T15:53:10.887" v="296" actId="1076"/>
          <ac:picMkLst>
            <pc:docMk/>
            <pc:sldMk cId="1496776562" sldId="427"/>
            <ac:picMk id="3" creationId="{E53B350C-27A5-403A-9CFA-935C99EC1C3E}"/>
          </ac:picMkLst>
        </pc:picChg>
      </pc:sldChg>
      <pc:sldMasterChg chg="delSldLayout">
        <pc:chgData name="PCISCFLO (FLORES ORIHUELA, CARLOS ALBERTO)" userId="a41dd7e3-237f-4058-be45-e0b2043833aa" providerId="ADAL" clId="{18135433-DB0B-417B-A988-E92948992857}" dt="2021-07-30T15:50:16.067" v="253" actId="47"/>
        <pc:sldMasterMkLst>
          <pc:docMk/>
          <pc:sldMasterMk cId="0" sldId="2147483648"/>
        </pc:sldMasterMkLst>
        <pc:sldLayoutChg chg="del">
          <pc:chgData name="PCISCFLO (FLORES ORIHUELA, CARLOS ALBERTO)" userId="a41dd7e3-237f-4058-be45-e0b2043833aa" providerId="ADAL" clId="{18135433-DB0B-417B-A988-E92948992857}" dt="2021-07-30T15:50:16.067" v="253" actId="47"/>
          <pc:sldLayoutMkLst>
            <pc:docMk/>
            <pc:sldMasterMk cId="0" sldId="2147483648"/>
            <pc:sldLayoutMk cId="3691337823" sldId="21474848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5350FCF-1E83-4D11-A537-AA341664D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C0020C-9F03-43DB-B7ED-F42A15291A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619ABFA-7759-4AFD-A399-A450E4248B2A}" type="datetimeFigureOut">
              <a:rPr lang="es-PE"/>
              <a:pPr>
                <a:defRPr/>
              </a:pPr>
              <a:t>30/07/2021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ADE93FB7-FC53-48DC-A4F8-70872F9FB8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D25DE9E5-2887-4946-8D48-490AC6A2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E7DCB-564F-4347-80C9-406275DFCB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6C81D7-BBBF-417F-BC8C-DD4A5650E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5909A4-CB40-4B26-BCA1-90EB6748BA5E}" type="slidenum">
              <a:rPr lang="es-PE" altLang="es-PE"/>
              <a:pPr/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E1A2B-4B4B-4533-A9C9-841549C3B62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E1A2B-4B4B-4533-A9C9-841549C3B62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E1A2B-4B4B-4533-A9C9-841549C3B62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717328-5AF2-45C6-A166-5588C6317ED8}" type="slidenum">
              <a:rPr lang="es-ES" altLang="es-ES" u="none" smtClean="0"/>
              <a:pPr/>
              <a:t>5</a:t>
            </a:fld>
            <a:endParaRPr lang="es-ES" altLang="es-ES" u="none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84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E54D81-AAC8-4337-B2FF-5600EC5B7038}" type="slidenum">
              <a:rPr lang="es-ES" altLang="es-ES" u="none" smtClean="0"/>
              <a:pPr/>
              <a:t>7</a:t>
            </a:fld>
            <a:endParaRPr lang="es-ES" altLang="es-ES" u="none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234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BD6CD-7B88-44B2-BA9C-18027ECB93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334536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>
            <a:lvl1pPr>
              <a:defRPr sz="5400" b="1"/>
            </a:lvl1pPr>
          </a:lstStyle>
          <a:p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01581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9A48FD1C-327A-436D-8CB1-9B7469D1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4F659CFB-90BD-42E3-AB6F-AA6F798E08E2}" type="datetimeFigureOut">
              <a:rPr lang="es-ES" altLang="es-PE"/>
              <a:pPr>
                <a:defRPr/>
              </a:pPr>
              <a:t>30/07/2021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DF013263-DE22-4C18-AD4D-5C65D7C8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48B697C-30F7-474D-B679-54EF1217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A172FF7-0853-486D-B785-B828AD3D6AD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582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D8F36-461D-4AE9-A125-E73D9F24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E69D658-48D3-4B23-9BC7-F39CE87AEEA7}" type="datetimeFigureOut">
              <a:rPr lang="es-ES" altLang="es-PE"/>
              <a:pPr>
                <a:defRPr/>
              </a:pPr>
              <a:t>30/07/2021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389FB-3F7C-4B09-B684-EBCB9131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E494B-975C-4942-BE1D-043BB08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204D5CD-4AF7-4D4A-9310-9B58133D368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18713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FD14E-7EDA-4E1E-AD33-0CB42E21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4FCACB90-45C5-4B43-9E6F-9AC7C4A3B661}" type="datetimeFigureOut">
              <a:rPr lang="es-ES" altLang="es-PE"/>
              <a:pPr>
                <a:defRPr/>
              </a:pPr>
              <a:t>30/07/2021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4C4DF-3C2C-4238-BCBC-BB9C946E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91217-B4B3-4CCC-A066-5D2EB83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CC1424-D719-4D70-A080-2A3AE2BCDDC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7160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663" y="279400"/>
            <a:ext cx="8770937" cy="6953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52400" y="1185863"/>
            <a:ext cx="4343400" cy="54435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185863"/>
            <a:ext cx="4344988" cy="26447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83038"/>
            <a:ext cx="4344988" cy="26463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28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663" y="279400"/>
            <a:ext cx="8770937" cy="6953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52400" y="1185863"/>
            <a:ext cx="4343400" cy="54435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85863"/>
            <a:ext cx="4344988" cy="54435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33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533400"/>
            <a:ext cx="8480425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8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5562600"/>
            <a:ext cx="8458200" cy="476250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noProof="0"/>
              <a:t>Ing. Yamil Ramos García</a:t>
            </a:r>
          </a:p>
        </p:txBody>
      </p:sp>
    </p:spTree>
    <p:extLst>
      <p:ext uri="{BB962C8B-B14F-4D97-AF65-F5344CB8AC3E}">
        <p14:creationId xmlns:p14="http://schemas.microsoft.com/office/powerpoint/2010/main" val="883208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8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C8527F-ADD7-4C27-AB62-9B6D4330CD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81E5AA25-BD11-483F-B1DA-A85B94BB2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48543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FAA661-0C6D-46B8-ABB3-1A0D367B9A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E32D8787-7523-4DEE-A64E-92F8F93F66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311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31FD0C1A-F936-49B4-A586-FD16AAB7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A80BB074-365B-4175-A994-3D6071500298}" type="datetimeFigureOut">
              <a:rPr lang="es-ES" altLang="es-PE"/>
              <a:pPr>
                <a:defRPr/>
              </a:pPr>
              <a:t>30/07/2021</a:t>
            </a:fld>
            <a:endParaRPr lang="es-ES" altLang="es-P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92DFD46-4FEA-41B0-92DA-B4D2B604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6193DD93-BDA3-47C9-B504-5B058A8A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98693D7-2412-4BFA-9E9A-C1FB5D1BA39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2060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B05A3D8-89E6-4A26-A0E2-8C34547F6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B508D351-650C-4DB2-A079-FAC93D121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6025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46555E7A-4B50-49B8-8A33-422F2D33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DB986446-2FA2-4BC6-A744-D345B32A3275}" type="datetimeFigureOut">
              <a:rPr lang="es-ES" altLang="es-PE"/>
              <a:pPr>
                <a:defRPr/>
              </a:pPr>
              <a:t>30/07/2021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31BCB7FD-E38C-40BC-B787-397381DA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561F5FDD-AEFD-4CEE-B35C-FA47D750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087F2C3-1AFD-4D55-A21F-9C52607824F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202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A3FAA09-22B7-4B4B-8C98-917E6089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B9508FD4-4FFC-4604-B1F7-1597C6946A8C}" type="datetimeFigureOut">
              <a:rPr lang="es-ES" altLang="es-PE"/>
              <a:pPr>
                <a:defRPr/>
              </a:pPr>
              <a:t>30/07/2021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4EC3121-7B4C-4A00-A3C1-E144A97E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26A512C-CB18-4A22-9701-F4A61A2E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9B8FFB3-A327-4503-B0C7-2D686AF91DD3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2646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F806EE3-8268-46F6-88CD-F8D39CB0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73E7DF39-31B9-4E11-9335-1A5239E789FA}" type="datetimeFigureOut">
              <a:rPr lang="es-ES" altLang="es-PE"/>
              <a:pPr>
                <a:defRPr/>
              </a:pPr>
              <a:t>30/07/2021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3B6C89FA-543B-49BB-AC5A-1313D80C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879D2FBA-0BDC-427F-A516-1F212934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45D279A-5125-48F2-997B-35DFC0DE22E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6648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B2647CF-928F-4D55-988D-C9C379DB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D635163-8F41-434E-9552-4F619DD4C64A}" type="datetimeFigureOut">
              <a:rPr lang="es-ES" altLang="es-PE"/>
              <a:pPr>
                <a:defRPr/>
              </a:pPr>
              <a:t>30/07/2021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11540D6-4D3D-4523-A584-A253BC1C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834FAC7-F46B-47CE-9A7B-7E78F22C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94641D4-9309-419C-B7A0-C5E4344FC9A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563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D16F400E-0B4B-4464-A60B-4BBDCCBFBB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87622093-7320-4DF5-95AF-408AAAC3F6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A1404-6501-4852-9CFB-C9120B1AC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0500" y="6356350"/>
            <a:ext cx="5530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7" r:id="rId1"/>
    <p:sldLayoutId id="2147484868" r:id="rId2"/>
    <p:sldLayoutId id="2147484869" r:id="rId3"/>
    <p:sldLayoutId id="2147484870" r:id="rId4"/>
    <p:sldLayoutId id="2147484871" r:id="rId5"/>
    <p:sldLayoutId id="2147484872" r:id="rId6"/>
    <p:sldLayoutId id="2147484873" r:id="rId7"/>
    <p:sldLayoutId id="2147484874" r:id="rId8"/>
    <p:sldLayoutId id="2147484875" r:id="rId9"/>
    <p:sldLayoutId id="2147484876" r:id="rId10"/>
    <p:sldLayoutId id="2147484877" r:id="rId11"/>
    <p:sldLayoutId id="2147484878" r:id="rId12"/>
    <p:sldLayoutId id="2147484880" r:id="rId13"/>
    <p:sldLayoutId id="2147484882" r:id="rId14"/>
    <p:sldLayoutId id="2147484883" r:id="rId15"/>
    <p:sldLayoutId id="2147484884" r:id="rId1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30E2719-7E69-42A1-9CC5-76136490AE0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830181"/>
            <a:ext cx="8735878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s-ES_tradnl" altLang="es-PE" sz="3600" dirty="0"/>
              <a:t>HERENCIA  Y</a:t>
            </a:r>
            <a:br>
              <a:rPr lang="es-ES_tradnl" altLang="es-PE" sz="3600" dirty="0"/>
            </a:br>
            <a:r>
              <a:rPr lang="es-ES_tradnl" altLang="es-PE" sz="3600" dirty="0"/>
              <a:t>POLIMORFISMO</a:t>
            </a:r>
            <a:br>
              <a:rPr lang="es-ES_tradnl" altLang="es-PE" dirty="0"/>
            </a:br>
            <a:endParaRPr lang="es-ES_tradnl" altLang="es-PE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C782CC1-616A-4367-A459-D6C3B09AB87E}"/>
              </a:ext>
            </a:extLst>
          </p:cNvPr>
          <p:cNvSpPr/>
          <p:nvPr/>
        </p:nvSpPr>
        <p:spPr>
          <a:xfrm>
            <a:off x="693388" y="5707581"/>
            <a:ext cx="5414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altLang="es-PE" sz="2000" dirty="0">
                <a:solidFill>
                  <a:schemeClr val="bg1"/>
                </a:solidFill>
              </a:rPr>
              <a:t>Curso: Programación Orientada a Objetos</a:t>
            </a:r>
          </a:p>
        </p:txBody>
      </p:sp>
      <p:pic>
        <p:nvPicPr>
          <p:cNvPr id="1026" name="Picture 2" descr="Múltiples maneras de vivir el txupinazo - Noticias de Gipuzkoa">
            <a:extLst>
              <a:ext uri="{FF2B5EF4-FFF2-40B4-BE49-F238E27FC236}">
                <a16:creationId xmlns:a16="http://schemas.microsoft.com/office/drawing/2014/main" id="{3DC89779-0F9E-47DD-AB5C-C036A452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04" y="2811432"/>
            <a:ext cx="4667451" cy="22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7AD82AB-69E5-4C28-90ED-6C9D2B8D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1939936"/>
            <a:ext cx="7571792" cy="2535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58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2004C42-8B16-4F0D-A62D-54C5C680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79" y="1876328"/>
            <a:ext cx="7641654" cy="336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974F59E-316C-4500-9E6E-0F5985BE8B7B}"/>
              </a:ext>
            </a:extLst>
          </p:cNvPr>
          <p:cNvSpPr txBox="1"/>
          <p:nvPr/>
        </p:nvSpPr>
        <p:spPr>
          <a:xfrm>
            <a:off x="648477" y="265922"/>
            <a:ext cx="680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/>
                </a:solidFill>
              </a:rPr>
              <a:t>Jerarquía de Clases</a:t>
            </a:r>
          </a:p>
        </p:txBody>
      </p:sp>
    </p:spTree>
    <p:extLst>
      <p:ext uri="{BB962C8B-B14F-4D97-AF65-F5344CB8AC3E}">
        <p14:creationId xmlns:p14="http://schemas.microsoft.com/office/powerpoint/2010/main" val="330910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1787A40-AB2D-48DD-8CCE-333FCE39A6D4}"/>
              </a:ext>
            </a:extLst>
          </p:cNvPr>
          <p:cNvSpPr txBox="1"/>
          <p:nvPr/>
        </p:nvSpPr>
        <p:spPr>
          <a:xfrm>
            <a:off x="537098" y="1343579"/>
            <a:ext cx="780791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cs typeface="Calibri"/>
              </a:rPr>
              <a:t>Una clase hereda de sus padres: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800" dirty="0">
                <a:cs typeface="Calibri"/>
              </a:rPr>
              <a:t>Atributos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800" dirty="0">
                <a:cs typeface="Calibri"/>
              </a:rPr>
              <a:t>Operaciones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s-ES" sz="2800" dirty="0">
              <a:cs typeface="Calibri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s-ES" sz="2800" dirty="0">
              <a:cs typeface="Calibri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s-ES" sz="2800" dirty="0">
              <a:cs typeface="Calibri"/>
            </a:endParaRPr>
          </a:p>
          <a:p>
            <a:pPr algn="just"/>
            <a:r>
              <a:rPr lang="es-ES" sz="2800" b="1" dirty="0">
                <a:cs typeface="Calibri"/>
              </a:rPr>
              <a:t>Una subclase puede: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800" dirty="0">
                <a:cs typeface="Calibri"/>
              </a:rPr>
              <a:t>Agregar atributos, operaciones y relaciones adicionales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800" dirty="0">
                <a:cs typeface="Calibri"/>
              </a:rPr>
              <a:t>Redefinir las operaciones heredadas, a esto se denomina sobrecarga (</a:t>
            </a:r>
            <a:r>
              <a:rPr lang="es-ES" sz="2800" dirty="0" err="1">
                <a:cs typeface="Calibri"/>
              </a:rPr>
              <a:t>overloading</a:t>
            </a:r>
            <a:r>
              <a:rPr lang="es-ES" sz="2800" dirty="0">
                <a:cs typeface="Calibri"/>
              </a:rPr>
              <a:t>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80A03E-0E85-4138-911F-C134A15E54A6}"/>
              </a:ext>
            </a:extLst>
          </p:cNvPr>
          <p:cNvSpPr txBox="1"/>
          <p:nvPr/>
        </p:nvSpPr>
        <p:spPr>
          <a:xfrm>
            <a:off x="754602" y="254539"/>
            <a:ext cx="520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 se </a:t>
            </a:r>
            <a:r>
              <a:rPr lang="en-US" sz="3600" dirty="0" err="1">
                <a:solidFill>
                  <a:schemeClr val="bg1"/>
                </a:solidFill>
              </a:rPr>
              <a:t>hereda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es-PE" sz="36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966848-9206-482B-8700-F2E5F97C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29" y="1877628"/>
            <a:ext cx="5011584" cy="20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C9E1AA-E9C1-4AC3-840F-5F544514B44F}"/>
              </a:ext>
            </a:extLst>
          </p:cNvPr>
          <p:cNvSpPr txBox="1"/>
          <p:nvPr/>
        </p:nvSpPr>
        <p:spPr>
          <a:xfrm>
            <a:off x="568171" y="1322773"/>
            <a:ext cx="80831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cs typeface="Calibri"/>
              </a:rPr>
              <a:t>La clase </a:t>
            </a:r>
            <a:r>
              <a:rPr lang="es-ES" sz="2400" dirty="0" err="1">
                <a:cs typeface="Calibri"/>
              </a:rPr>
              <a:t>Object</a:t>
            </a:r>
            <a:r>
              <a:rPr lang="es-ES" sz="2400" dirty="0">
                <a:cs typeface="Calibri"/>
              </a:rPr>
              <a:t> es la raíz de toda la jerarquía de clases de Java. Todas las clases de Java derivan de </a:t>
            </a:r>
            <a:r>
              <a:rPr lang="es-ES" sz="2400" dirty="0" err="1">
                <a:cs typeface="Calibri"/>
              </a:rPr>
              <a:t>Object</a:t>
            </a:r>
            <a:r>
              <a:rPr lang="es-ES" sz="2400" dirty="0">
                <a:cs typeface="Calibri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cs typeface="Calibri"/>
              </a:rPr>
              <a:t>La clase </a:t>
            </a:r>
            <a:r>
              <a:rPr lang="es-ES" sz="2400" dirty="0" err="1">
                <a:cs typeface="Calibri"/>
              </a:rPr>
              <a:t>Object</a:t>
            </a:r>
            <a:r>
              <a:rPr lang="es-ES" sz="2400" dirty="0">
                <a:cs typeface="Calibri"/>
              </a:rPr>
              <a:t> tiene métodos interesantes para cualquier objeto que son heredados por cualquier clase. Entre ellos se pueden citar los siguientes: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2400" dirty="0">
                <a:cs typeface="Calibri"/>
              </a:rPr>
              <a:t>Métodos que pueden ser redefinidos por el programador: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sz="2400" dirty="0">
                <a:cs typeface="Calibri"/>
              </a:rPr>
              <a:t>clone()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sz="2400" dirty="0" err="1">
                <a:cs typeface="Calibri"/>
              </a:rPr>
              <a:t>equals</a:t>
            </a:r>
            <a:r>
              <a:rPr lang="es-ES" sz="2400" dirty="0">
                <a:cs typeface="Calibri"/>
              </a:rPr>
              <a:t>()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sz="2400" dirty="0" err="1">
                <a:cs typeface="Calibri"/>
              </a:rPr>
              <a:t>toString</a:t>
            </a:r>
            <a:r>
              <a:rPr lang="es-ES" sz="2400" dirty="0">
                <a:cs typeface="Calibri"/>
              </a:rPr>
              <a:t>()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s-ES" sz="2400" dirty="0" err="1">
                <a:cs typeface="Calibri"/>
              </a:rPr>
              <a:t>finalize</a:t>
            </a:r>
            <a:r>
              <a:rPr lang="es-ES" sz="2400" dirty="0">
                <a:cs typeface="Calibri"/>
              </a:rPr>
              <a:t>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2419C0-0147-4D9F-95F8-2B9FF78FD4EE}"/>
              </a:ext>
            </a:extLst>
          </p:cNvPr>
          <p:cNvSpPr txBox="1"/>
          <p:nvPr/>
        </p:nvSpPr>
        <p:spPr>
          <a:xfrm>
            <a:off x="701336" y="269701"/>
            <a:ext cx="531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La </a:t>
            </a:r>
            <a:r>
              <a:rPr lang="en-US" sz="3200" dirty="0" err="1">
                <a:solidFill>
                  <a:schemeClr val="bg1"/>
                </a:solidFill>
              </a:rPr>
              <a:t>Clase</a:t>
            </a:r>
            <a:r>
              <a:rPr lang="en-US" sz="3200" dirty="0">
                <a:solidFill>
                  <a:schemeClr val="bg1"/>
                </a:solidFill>
              </a:rPr>
              <a:t> Object</a:t>
            </a:r>
            <a:endParaRPr lang="es-P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6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3B350C-27A5-403A-9CFA-935C99EC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" y="1769860"/>
            <a:ext cx="8549196" cy="33182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CD6273-0598-40ED-B3BC-3E12315F4933}"/>
              </a:ext>
            </a:extLst>
          </p:cNvPr>
          <p:cNvSpPr txBox="1"/>
          <p:nvPr/>
        </p:nvSpPr>
        <p:spPr>
          <a:xfrm>
            <a:off x="701336" y="269701"/>
            <a:ext cx="531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La </a:t>
            </a:r>
            <a:r>
              <a:rPr lang="en-US" sz="3200" dirty="0" err="1">
                <a:solidFill>
                  <a:schemeClr val="bg1"/>
                </a:solidFill>
              </a:rPr>
              <a:t>Clase</a:t>
            </a:r>
            <a:r>
              <a:rPr lang="en-US" sz="3200" dirty="0">
                <a:solidFill>
                  <a:schemeClr val="bg1"/>
                </a:solidFill>
              </a:rPr>
              <a:t> Object</a:t>
            </a:r>
            <a:endParaRPr lang="es-P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7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8078EA4-B3D4-497E-9B7F-2D149BF28316}"/>
              </a:ext>
            </a:extLst>
          </p:cNvPr>
          <p:cNvSpPr txBox="1"/>
          <p:nvPr/>
        </p:nvSpPr>
        <p:spPr>
          <a:xfrm>
            <a:off x="856083" y="1645107"/>
            <a:ext cx="74318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b="1" i="0" u="none" strike="noStrike" baseline="0" dirty="0">
                <a:solidFill>
                  <a:srgbClr val="000000"/>
                </a:solidFill>
                <a:latin typeface="Tahoma-Bold"/>
              </a:rPr>
              <a:t>De implementación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: La implementación de los métodos es heredada. Puede </a:t>
            </a:r>
            <a:r>
              <a:rPr lang="es-PE" sz="24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sobreescribirse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en las clases derivadas</a:t>
            </a:r>
            <a:r>
              <a:rPr lang="es-PE" sz="2400" dirty="0">
                <a:solidFill>
                  <a:srgbClr val="000000"/>
                </a:solidFill>
                <a:latin typeface="Tahoma" panose="020B0604030504040204" pitchFamily="34" charset="0"/>
              </a:rPr>
              <a:t>.</a:t>
            </a:r>
            <a:endParaRPr lang="es-PE" sz="2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sz="2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b="1" i="0" u="none" strike="noStrike" baseline="0" dirty="0">
                <a:solidFill>
                  <a:srgbClr val="000000"/>
                </a:solidFill>
                <a:latin typeface="Tahoma-Bold"/>
              </a:rPr>
              <a:t>De interfase</a:t>
            </a:r>
            <a:r>
              <a:rPr lang="es-PE" sz="24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: Sólo se hereda la interfaz, no hay implementación a nivel de la interfase </a:t>
            </a:r>
            <a:r>
              <a:rPr lang="es-PE" sz="2400" dirty="0">
                <a:solidFill>
                  <a:srgbClr val="000000"/>
                </a:solidFill>
                <a:latin typeface="Tahoma" panose="020B0604030504040204" pitchFamily="34" charset="0"/>
              </a:rPr>
              <a:t>o Clases Abstracta.</a:t>
            </a:r>
            <a:endParaRPr lang="es-PE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F5462B-9912-420E-9BB7-24175AFC6B17}"/>
              </a:ext>
            </a:extLst>
          </p:cNvPr>
          <p:cNvSpPr txBox="1"/>
          <p:nvPr/>
        </p:nvSpPr>
        <p:spPr>
          <a:xfrm>
            <a:off x="1087016" y="289249"/>
            <a:ext cx="613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Tipos de Herencia</a:t>
            </a:r>
          </a:p>
        </p:txBody>
      </p:sp>
    </p:spTree>
    <p:extLst>
      <p:ext uri="{BB962C8B-B14F-4D97-AF65-F5344CB8AC3E}">
        <p14:creationId xmlns:p14="http://schemas.microsoft.com/office/powerpoint/2010/main" val="237405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8F8605C-AD5E-46BB-8BC8-C0C79EF998EB}"/>
              </a:ext>
            </a:extLst>
          </p:cNvPr>
          <p:cNvSpPr txBox="1"/>
          <p:nvPr/>
        </p:nvSpPr>
        <p:spPr>
          <a:xfrm>
            <a:off x="555171" y="190647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>
                <a:solidFill>
                  <a:schemeClr val="bg1"/>
                </a:solidFill>
              </a:rPr>
              <a:t>Herencia a nivel de Interfaces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51818B-FC57-4713-B96F-4C6B37CF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96" y="3761228"/>
            <a:ext cx="4565171" cy="1549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5CB585-CF8F-40BB-B7B9-67E4B45A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41" y="1314431"/>
            <a:ext cx="3521518" cy="1250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66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58024EF-85A3-49ED-920E-2B85A2C484DE}"/>
              </a:ext>
            </a:extLst>
          </p:cNvPr>
          <p:cNvSpPr txBox="1"/>
          <p:nvPr/>
        </p:nvSpPr>
        <p:spPr>
          <a:xfrm>
            <a:off x="900404" y="242596"/>
            <a:ext cx="5346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POLIMORFISMO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AA4FD8-C2CC-46E3-AFE6-CD71BA589FD1}"/>
              </a:ext>
            </a:extLst>
          </p:cNvPr>
          <p:cNvSpPr txBox="1"/>
          <p:nvPr/>
        </p:nvSpPr>
        <p:spPr>
          <a:xfrm>
            <a:off x="381469" y="1575649"/>
            <a:ext cx="81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El polimorfismo el la capacidad que tienen los objetos para reaccionar de diferente manera ante un mismo mensaje. Estos objetos deben tener métodos en común (métodos polimórficos) a nivel de herencia o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Es un caso especial la Herencia a nivel de sólo métodos.</a:t>
            </a:r>
          </a:p>
        </p:txBody>
      </p:sp>
    </p:spTree>
    <p:extLst>
      <p:ext uri="{BB962C8B-B14F-4D97-AF65-F5344CB8AC3E}">
        <p14:creationId xmlns:p14="http://schemas.microsoft.com/office/powerpoint/2010/main" val="118629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9DC884-95CA-4E73-B5F9-90343D5E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13" y="1665715"/>
            <a:ext cx="6414796" cy="3986056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1F65DAD-C12A-433C-A7FF-6327C0E16A4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621694" y="1943486"/>
            <a:ext cx="1325894" cy="323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BBA06CE-1FEB-4252-95BE-F960394C284E}"/>
              </a:ext>
            </a:extLst>
          </p:cNvPr>
          <p:cNvSpPr txBox="1"/>
          <p:nvPr/>
        </p:nvSpPr>
        <p:spPr>
          <a:xfrm>
            <a:off x="6947588" y="1758820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Clase abstracta</a:t>
            </a:r>
          </a:p>
        </p:txBody>
      </p:sp>
    </p:spTree>
    <p:extLst>
      <p:ext uri="{BB962C8B-B14F-4D97-AF65-F5344CB8AC3E}">
        <p14:creationId xmlns:p14="http://schemas.microsoft.com/office/powerpoint/2010/main" val="419944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DBF1A5C-B1C6-4AEE-B512-DE2E4888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6" y="2069463"/>
            <a:ext cx="4201523" cy="26351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07C3F19-99E1-475F-B576-3E7AD70B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90" y="2024759"/>
            <a:ext cx="4334070" cy="263511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E46952D-2062-411B-9119-D65C56FE4A7C}"/>
              </a:ext>
            </a:extLst>
          </p:cNvPr>
          <p:cNvCxnSpPr/>
          <p:nvPr/>
        </p:nvCxnSpPr>
        <p:spPr>
          <a:xfrm flipV="1">
            <a:off x="2799184" y="1721498"/>
            <a:ext cx="1105677" cy="461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E401304-09AD-4B64-A855-536BBC316396}"/>
              </a:ext>
            </a:extLst>
          </p:cNvPr>
          <p:cNvCxnSpPr/>
          <p:nvPr/>
        </p:nvCxnSpPr>
        <p:spPr>
          <a:xfrm flipV="1">
            <a:off x="7000707" y="1682620"/>
            <a:ext cx="1105677" cy="461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BD195FA-A90B-4A23-A285-3A4B341CBD25}"/>
              </a:ext>
            </a:extLst>
          </p:cNvPr>
          <p:cNvSpPr txBox="1"/>
          <p:nvPr/>
        </p:nvSpPr>
        <p:spPr>
          <a:xfrm>
            <a:off x="3904861" y="1489199"/>
            <a:ext cx="156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/>
              <a:t>Clase abstracta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6F69BC-58FA-48D2-9FC1-76162B832A03}"/>
              </a:ext>
            </a:extLst>
          </p:cNvPr>
          <p:cNvSpPr txBox="1"/>
          <p:nvPr/>
        </p:nvSpPr>
        <p:spPr>
          <a:xfrm>
            <a:off x="8099419" y="1489199"/>
            <a:ext cx="928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/>
              <a:t>Interface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55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2617" y="-65929"/>
            <a:ext cx="8229600" cy="1143000"/>
          </a:xfrm>
        </p:spPr>
        <p:txBody>
          <a:bodyPr/>
          <a:lstStyle/>
          <a:p>
            <a:r>
              <a:rPr lang="es-ES" dirty="0"/>
              <a:t>Logro de la Unidad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270" y="1413589"/>
            <a:ext cx="8229600" cy="2127380"/>
          </a:xfrm>
        </p:spPr>
        <p:txBody>
          <a:bodyPr/>
          <a:lstStyle/>
          <a:p>
            <a:r>
              <a:rPr lang="es-ES" dirty="0">
                <a:latin typeface="Trebuchet MS" charset="0"/>
              </a:rPr>
              <a:t>Al finalizar la unidad el alumno construye programas aplicando los principios de herencia y polimorfismo.</a:t>
            </a:r>
            <a:endParaRPr 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4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6A23616-0D0F-4F56-901E-582B52863E02}"/>
              </a:ext>
            </a:extLst>
          </p:cNvPr>
          <p:cNvSpPr txBox="1"/>
          <p:nvPr/>
        </p:nvSpPr>
        <p:spPr>
          <a:xfrm>
            <a:off x="2575249" y="335846"/>
            <a:ext cx="4572000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dirty="0"/>
              <a:t>//Clase abstracta </a:t>
            </a:r>
            <a:r>
              <a:rPr lang="es-PE" dirty="0" err="1"/>
              <a:t>Poligono</a:t>
            </a:r>
            <a:endParaRPr lang="es-PE" dirty="0"/>
          </a:p>
          <a:p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abstract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Poligono</a:t>
            </a:r>
            <a:r>
              <a:rPr lang="es-PE" dirty="0"/>
              <a:t> {                                                                                  </a:t>
            </a:r>
          </a:p>
          <a:p>
            <a:r>
              <a:rPr lang="es-PE" dirty="0"/>
              <a:t>  </a:t>
            </a:r>
          </a:p>
          <a:p>
            <a:r>
              <a:rPr lang="es-PE" dirty="0"/>
              <a:t>    </a:t>
            </a:r>
            <a:r>
              <a:rPr lang="es-PE" dirty="0" err="1"/>
              <a:t>private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numLados</a:t>
            </a:r>
            <a:r>
              <a:rPr lang="es-PE" dirty="0"/>
              <a:t>;</a:t>
            </a:r>
          </a:p>
          <a:p>
            <a:endParaRPr lang="es-PE" dirty="0"/>
          </a:p>
          <a:p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Poligono</a:t>
            </a:r>
            <a:r>
              <a:rPr lang="es-PE" dirty="0"/>
              <a:t>() {</a:t>
            </a:r>
          </a:p>
          <a:p>
            <a:r>
              <a:rPr lang="es-PE" dirty="0"/>
              <a:t>    }</a:t>
            </a:r>
          </a:p>
          <a:p>
            <a:endParaRPr lang="es-PE" dirty="0"/>
          </a:p>
          <a:p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Poligono</a:t>
            </a:r>
            <a:r>
              <a:rPr lang="es-PE" dirty="0"/>
              <a:t>(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numLados</a:t>
            </a:r>
            <a:r>
              <a:rPr lang="es-PE" dirty="0"/>
              <a:t>) {</a:t>
            </a:r>
          </a:p>
          <a:p>
            <a:r>
              <a:rPr lang="es-PE" dirty="0"/>
              <a:t>        </a:t>
            </a:r>
            <a:r>
              <a:rPr lang="es-PE" dirty="0" err="1"/>
              <a:t>this.numLados</a:t>
            </a:r>
            <a:r>
              <a:rPr lang="es-PE" dirty="0"/>
              <a:t> = </a:t>
            </a:r>
            <a:r>
              <a:rPr lang="es-PE" dirty="0" err="1"/>
              <a:t>numLados</a:t>
            </a:r>
            <a:r>
              <a:rPr lang="es-PE" dirty="0"/>
              <a:t>;</a:t>
            </a:r>
          </a:p>
          <a:p>
            <a:r>
              <a:rPr lang="es-PE" dirty="0"/>
              <a:t>    }</a:t>
            </a:r>
          </a:p>
          <a:p>
            <a:endParaRPr lang="es-PE" dirty="0"/>
          </a:p>
          <a:p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getNumLados</a:t>
            </a:r>
            <a:r>
              <a:rPr lang="es-PE" dirty="0"/>
              <a:t>() {</a:t>
            </a:r>
          </a:p>
          <a:p>
            <a:r>
              <a:rPr lang="es-PE" dirty="0"/>
              <a:t>        </a:t>
            </a:r>
            <a:r>
              <a:rPr lang="es-PE" dirty="0" err="1"/>
              <a:t>return</a:t>
            </a:r>
            <a:r>
              <a:rPr lang="es-PE" dirty="0"/>
              <a:t> </a:t>
            </a:r>
            <a:r>
              <a:rPr lang="es-PE" dirty="0" err="1"/>
              <a:t>numLados</a:t>
            </a:r>
            <a:r>
              <a:rPr lang="es-PE" dirty="0"/>
              <a:t>;</a:t>
            </a:r>
          </a:p>
          <a:p>
            <a:r>
              <a:rPr lang="es-PE" dirty="0"/>
              <a:t>    }</a:t>
            </a:r>
          </a:p>
          <a:p>
            <a:endParaRPr lang="es-PE" dirty="0"/>
          </a:p>
          <a:p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setNumLados</a:t>
            </a:r>
            <a:r>
              <a:rPr lang="es-PE" dirty="0"/>
              <a:t>(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numLados</a:t>
            </a:r>
            <a:r>
              <a:rPr lang="es-PE" dirty="0"/>
              <a:t>) {</a:t>
            </a:r>
          </a:p>
          <a:p>
            <a:r>
              <a:rPr lang="es-PE" dirty="0"/>
              <a:t>        </a:t>
            </a:r>
            <a:r>
              <a:rPr lang="es-PE" dirty="0" err="1"/>
              <a:t>this.numLados</a:t>
            </a:r>
            <a:r>
              <a:rPr lang="es-PE" dirty="0"/>
              <a:t> = </a:t>
            </a:r>
            <a:r>
              <a:rPr lang="es-PE" dirty="0" err="1"/>
              <a:t>numLados</a:t>
            </a:r>
            <a:r>
              <a:rPr lang="es-PE" dirty="0"/>
              <a:t>;</a:t>
            </a:r>
          </a:p>
          <a:p>
            <a:r>
              <a:rPr lang="es-PE" dirty="0"/>
              <a:t>    }</a:t>
            </a:r>
          </a:p>
          <a:p>
            <a:r>
              <a:rPr lang="es-PE" b="1" dirty="0">
                <a:solidFill>
                  <a:srgbClr val="FF0000"/>
                </a:solidFill>
              </a:rPr>
              <a:t>    //Declaración del método abstracto </a:t>
            </a:r>
            <a:r>
              <a:rPr lang="es-PE" b="1" dirty="0" err="1">
                <a:solidFill>
                  <a:srgbClr val="FF0000"/>
                </a:solidFill>
              </a:rPr>
              <a:t>area</a:t>
            </a:r>
            <a:r>
              <a:rPr lang="es-PE" b="1" dirty="0">
                <a:solidFill>
                  <a:srgbClr val="FF0000"/>
                </a:solidFill>
              </a:rPr>
              <a:t>()                                                                     </a:t>
            </a:r>
          </a:p>
          <a:p>
            <a:r>
              <a:rPr lang="es-PE" b="1" dirty="0">
                <a:solidFill>
                  <a:srgbClr val="FF0000"/>
                </a:solidFill>
              </a:rPr>
              <a:t>    </a:t>
            </a:r>
            <a:r>
              <a:rPr lang="es-PE" b="1" dirty="0" err="1">
                <a:solidFill>
                  <a:srgbClr val="FF0000"/>
                </a:solidFill>
              </a:rPr>
              <a:t>public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abstract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double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area</a:t>
            </a:r>
            <a:r>
              <a:rPr lang="es-PE" b="1" dirty="0">
                <a:solidFill>
                  <a:srgbClr val="FF0000"/>
                </a:solidFill>
              </a:rPr>
              <a:t>();</a:t>
            </a:r>
          </a:p>
          <a:p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47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4C3E4C-7312-4B7A-AE91-F17721829064}"/>
              </a:ext>
            </a:extLst>
          </p:cNvPr>
          <p:cNvSpPr txBox="1"/>
          <p:nvPr/>
        </p:nvSpPr>
        <p:spPr>
          <a:xfrm>
            <a:off x="293915" y="797510"/>
            <a:ext cx="391419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sz="1400" dirty="0"/>
              <a:t>//Clase </a:t>
            </a:r>
            <a:r>
              <a:rPr lang="es-PE" sz="1400" dirty="0" err="1"/>
              <a:t>Rectangulo</a:t>
            </a:r>
            <a:endParaRPr lang="es-PE" sz="1400" dirty="0"/>
          </a:p>
          <a:p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class</a:t>
            </a:r>
            <a:r>
              <a:rPr lang="es-PE" sz="1400" dirty="0"/>
              <a:t> </a:t>
            </a:r>
            <a:r>
              <a:rPr lang="es-PE" sz="1400" dirty="0" err="1"/>
              <a:t>Rectangulo</a:t>
            </a:r>
            <a:r>
              <a:rPr lang="es-PE" sz="1400" dirty="0"/>
              <a:t> </a:t>
            </a:r>
            <a:r>
              <a:rPr lang="es-PE" sz="1400" dirty="0" err="1"/>
              <a:t>extends</a:t>
            </a:r>
            <a:r>
              <a:rPr lang="es-PE" sz="1400" dirty="0"/>
              <a:t> </a:t>
            </a:r>
            <a:r>
              <a:rPr lang="es-PE" sz="1400" dirty="0" err="1"/>
              <a:t>Poligono</a:t>
            </a:r>
            <a:r>
              <a:rPr lang="es-PE" sz="1400" dirty="0"/>
              <a:t>{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 err="1"/>
              <a:t>private</a:t>
            </a:r>
            <a:r>
              <a:rPr lang="es-PE" sz="1400" dirty="0"/>
              <a:t> </a:t>
            </a:r>
            <a:r>
              <a:rPr lang="es-PE" sz="1400" dirty="0" err="1"/>
              <a:t>double</a:t>
            </a:r>
            <a:r>
              <a:rPr lang="es-PE" sz="1400" dirty="0"/>
              <a:t> lado1;</a:t>
            </a:r>
          </a:p>
          <a:p>
            <a:r>
              <a:rPr lang="es-PE" sz="1400" dirty="0"/>
              <a:t>    </a:t>
            </a:r>
            <a:r>
              <a:rPr lang="es-PE" sz="1400" dirty="0" err="1"/>
              <a:t>private</a:t>
            </a:r>
            <a:r>
              <a:rPr lang="es-PE" sz="1400" dirty="0"/>
              <a:t> </a:t>
            </a:r>
            <a:r>
              <a:rPr lang="es-PE" sz="1400" dirty="0" err="1"/>
              <a:t>double</a:t>
            </a:r>
            <a:r>
              <a:rPr lang="es-PE" sz="1400" dirty="0"/>
              <a:t> lado2;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Rectangulo</a:t>
            </a:r>
            <a:r>
              <a:rPr lang="es-PE" sz="1400" dirty="0"/>
              <a:t>() {</a:t>
            </a:r>
          </a:p>
          <a:p>
            <a:r>
              <a:rPr lang="es-PE" sz="1400" dirty="0"/>
              <a:t>    }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Rectangulo</a:t>
            </a:r>
            <a:r>
              <a:rPr lang="es-PE" sz="1400" dirty="0"/>
              <a:t>(</a:t>
            </a:r>
            <a:r>
              <a:rPr lang="es-PE" sz="1400" dirty="0" err="1"/>
              <a:t>double</a:t>
            </a:r>
            <a:r>
              <a:rPr lang="es-PE" sz="1400" dirty="0"/>
              <a:t> lado1, </a:t>
            </a:r>
            <a:r>
              <a:rPr lang="es-PE" sz="1400" dirty="0" err="1"/>
              <a:t>double</a:t>
            </a:r>
            <a:r>
              <a:rPr lang="es-PE" sz="1400" dirty="0"/>
              <a:t> lado2) {                                                               </a:t>
            </a:r>
          </a:p>
          <a:p>
            <a:r>
              <a:rPr lang="es-PE" sz="1400" dirty="0"/>
              <a:t>        super(2);</a:t>
            </a:r>
          </a:p>
          <a:p>
            <a:r>
              <a:rPr lang="es-PE" sz="1400" dirty="0"/>
              <a:t>        this.lado1 = lado1;</a:t>
            </a:r>
          </a:p>
          <a:p>
            <a:r>
              <a:rPr lang="es-PE" sz="1400" dirty="0"/>
              <a:t>        this.lado2 = lado2;</a:t>
            </a:r>
          </a:p>
          <a:p>
            <a:r>
              <a:rPr lang="es-PE" sz="1400" dirty="0"/>
              <a:t>    }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double</a:t>
            </a:r>
            <a:r>
              <a:rPr lang="es-PE" sz="1400" dirty="0"/>
              <a:t> getLado1() {</a:t>
            </a:r>
          </a:p>
          <a:p>
            <a:r>
              <a:rPr lang="es-PE" sz="1400" dirty="0"/>
              <a:t>        </a:t>
            </a:r>
            <a:r>
              <a:rPr lang="es-PE" sz="1400" dirty="0" err="1"/>
              <a:t>return</a:t>
            </a:r>
            <a:r>
              <a:rPr lang="es-PE" sz="1400" dirty="0"/>
              <a:t> lado1;</a:t>
            </a:r>
          </a:p>
          <a:p>
            <a:r>
              <a:rPr lang="es-PE" sz="1400" dirty="0"/>
              <a:t>    }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setLado1(</a:t>
            </a:r>
            <a:r>
              <a:rPr lang="es-PE" sz="1400" dirty="0" err="1"/>
              <a:t>double</a:t>
            </a:r>
            <a:r>
              <a:rPr lang="es-PE" sz="1400" dirty="0"/>
              <a:t> lado1) {</a:t>
            </a:r>
          </a:p>
          <a:p>
            <a:r>
              <a:rPr lang="es-PE" sz="1400" dirty="0"/>
              <a:t>        this.lado1 = lado1;</a:t>
            </a:r>
          </a:p>
          <a:p>
            <a:r>
              <a:rPr lang="es-PE" sz="1400" dirty="0"/>
              <a:t>    }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endParaRPr lang="es-PE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5F86FA-367E-4DBB-9D67-6A9FCB0411AF}"/>
              </a:ext>
            </a:extLst>
          </p:cNvPr>
          <p:cNvSpPr txBox="1"/>
          <p:nvPr/>
        </p:nvSpPr>
        <p:spPr>
          <a:xfrm>
            <a:off x="4572000" y="1094530"/>
            <a:ext cx="4133461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double</a:t>
            </a:r>
            <a:r>
              <a:rPr lang="es-PE" sz="1400" dirty="0"/>
              <a:t> getLado2() {</a:t>
            </a:r>
          </a:p>
          <a:p>
            <a:r>
              <a:rPr lang="es-PE" sz="1400" dirty="0"/>
              <a:t>        </a:t>
            </a:r>
            <a:r>
              <a:rPr lang="es-PE" sz="1400" dirty="0" err="1"/>
              <a:t>return</a:t>
            </a:r>
            <a:r>
              <a:rPr lang="es-PE" sz="1400" dirty="0"/>
              <a:t> lado2;</a:t>
            </a:r>
          </a:p>
          <a:p>
            <a:r>
              <a:rPr lang="es-PE" sz="1400" dirty="0"/>
              <a:t>    }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setLado2(</a:t>
            </a:r>
            <a:r>
              <a:rPr lang="es-PE" sz="1400" dirty="0" err="1"/>
              <a:t>double</a:t>
            </a:r>
            <a:r>
              <a:rPr lang="es-PE" sz="1400" dirty="0"/>
              <a:t> lado2) {</a:t>
            </a:r>
          </a:p>
          <a:p>
            <a:r>
              <a:rPr lang="es-PE" sz="1400" dirty="0"/>
              <a:t>        this.lado2 = lado2;</a:t>
            </a:r>
          </a:p>
          <a:p>
            <a:r>
              <a:rPr lang="es-PE" sz="1400" dirty="0"/>
              <a:t>    }</a:t>
            </a:r>
          </a:p>
          <a:p>
            <a:endParaRPr lang="es-PE" sz="1400" dirty="0"/>
          </a:p>
          <a:p>
            <a:r>
              <a:rPr lang="es-PE" sz="1400" dirty="0">
                <a:solidFill>
                  <a:srgbClr val="FF0000"/>
                </a:solidFill>
              </a:rPr>
              <a:t>    //Implementación del método abstracto </a:t>
            </a:r>
            <a:r>
              <a:rPr lang="es-PE" sz="1400" dirty="0" err="1">
                <a:solidFill>
                  <a:srgbClr val="FF0000"/>
                </a:solidFill>
              </a:rPr>
              <a:t>area</a:t>
            </a:r>
            <a:r>
              <a:rPr lang="es-PE" sz="1400" dirty="0">
                <a:solidFill>
                  <a:srgbClr val="FF0000"/>
                </a:solidFill>
              </a:rPr>
              <a:t>()                                                                  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//heredado de la clase Polígono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@Override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</a:t>
            </a:r>
            <a:r>
              <a:rPr lang="es-PE" sz="1400" dirty="0" err="1">
                <a:solidFill>
                  <a:srgbClr val="FF0000"/>
                </a:solidFill>
              </a:rPr>
              <a:t>public</a:t>
            </a:r>
            <a:r>
              <a:rPr lang="es-PE" sz="1400" dirty="0">
                <a:solidFill>
                  <a:srgbClr val="FF0000"/>
                </a:solidFill>
              </a:rPr>
              <a:t> </a:t>
            </a:r>
            <a:r>
              <a:rPr lang="es-PE" sz="1400" dirty="0" err="1">
                <a:solidFill>
                  <a:srgbClr val="FF0000"/>
                </a:solidFill>
              </a:rPr>
              <a:t>double</a:t>
            </a:r>
            <a:r>
              <a:rPr lang="es-PE" sz="1400" dirty="0">
                <a:solidFill>
                  <a:srgbClr val="FF0000"/>
                </a:solidFill>
              </a:rPr>
              <a:t> </a:t>
            </a:r>
            <a:r>
              <a:rPr lang="es-PE" sz="1400" dirty="0" err="1">
                <a:solidFill>
                  <a:srgbClr val="FF0000"/>
                </a:solidFill>
              </a:rPr>
              <a:t>area</a:t>
            </a:r>
            <a:r>
              <a:rPr lang="es-PE" sz="1400" dirty="0">
                <a:solidFill>
                  <a:srgbClr val="FF0000"/>
                </a:solidFill>
              </a:rPr>
              <a:t>(){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    </a:t>
            </a:r>
            <a:r>
              <a:rPr lang="es-PE" sz="1400" dirty="0" err="1">
                <a:solidFill>
                  <a:srgbClr val="FF0000"/>
                </a:solidFill>
              </a:rPr>
              <a:t>return</a:t>
            </a:r>
            <a:r>
              <a:rPr lang="es-PE" sz="1400" dirty="0">
                <a:solidFill>
                  <a:srgbClr val="FF0000"/>
                </a:solidFill>
              </a:rPr>
              <a:t> lado1 * lado2;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s-PE" sz="1400" dirty="0"/>
              <a:t>}</a:t>
            </a:r>
          </a:p>
        </p:txBody>
      </p:sp>
      <p:sp>
        <p:nvSpPr>
          <p:cNvPr id="24" name="Flecha: en U 23">
            <a:extLst>
              <a:ext uri="{FF2B5EF4-FFF2-40B4-BE49-F238E27FC236}">
                <a16:creationId xmlns:a16="http://schemas.microsoft.com/office/drawing/2014/main" id="{147CE334-8641-4621-B3C2-6BE50AF73179}"/>
              </a:ext>
            </a:extLst>
          </p:cNvPr>
          <p:cNvSpPr/>
          <p:nvPr/>
        </p:nvSpPr>
        <p:spPr>
          <a:xfrm>
            <a:off x="3718249" y="307652"/>
            <a:ext cx="1502229" cy="48985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78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10D9C9-28BD-4D7F-AA00-445F3C47373F}"/>
              </a:ext>
            </a:extLst>
          </p:cNvPr>
          <p:cNvSpPr txBox="1"/>
          <p:nvPr/>
        </p:nvSpPr>
        <p:spPr>
          <a:xfrm>
            <a:off x="517849" y="659011"/>
            <a:ext cx="3526972" cy="5539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sz="1200" dirty="0"/>
              <a:t>//Clase Triangulo</a:t>
            </a:r>
          </a:p>
          <a:p>
            <a:r>
              <a:rPr lang="es-PE" sz="1200" dirty="0" err="1"/>
              <a:t>public</a:t>
            </a:r>
            <a:r>
              <a:rPr lang="es-PE" sz="1200" dirty="0"/>
              <a:t> </a:t>
            </a:r>
            <a:r>
              <a:rPr lang="es-PE" sz="1200" dirty="0" err="1"/>
              <a:t>class</a:t>
            </a:r>
            <a:r>
              <a:rPr lang="es-PE" sz="1200" dirty="0"/>
              <a:t> Triangulo </a:t>
            </a:r>
            <a:r>
              <a:rPr lang="es-PE" sz="1200" dirty="0" err="1"/>
              <a:t>extends</a:t>
            </a:r>
            <a:r>
              <a:rPr lang="es-PE" sz="1200" dirty="0"/>
              <a:t> </a:t>
            </a:r>
            <a:r>
              <a:rPr lang="es-PE" sz="1200" dirty="0" err="1"/>
              <a:t>Poligono</a:t>
            </a:r>
            <a:r>
              <a:rPr lang="es-PE" sz="1200" dirty="0"/>
              <a:t>{</a:t>
            </a:r>
          </a:p>
          <a:p>
            <a:endParaRPr lang="es-PE" sz="1200" dirty="0"/>
          </a:p>
          <a:p>
            <a:r>
              <a:rPr lang="es-PE" sz="1200" dirty="0"/>
              <a:t>    </a:t>
            </a:r>
            <a:r>
              <a:rPr lang="es-PE" sz="1200" dirty="0" err="1"/>
              <a:t>private</a:t>
            </a:r>
            <a:r>
              <a:rPr lang="es-PE" sz="1200" dirty="0"/>
              <a:t> </a:t>
            </a:r>
            <a:r>
              <a:rPr lang="es-PE" sz="1200" dirty="0" err="1"/>
              <a:t>double</a:t>
            </a:r>
            <a:r>
              <a:rPr lang="es-PE" sz="1200" dirty="0"/>
              <a:t> lado1;</a:t>
            </a:r>
          </a:p>
          <a:p>
            <a:r>
              <a:rPr lang="es-PE" sz="1200" dirty="0"/>
              <a:t>    </a:t>
            </a:r>
            <a:r>
              <a:rPr lang="es-PE" sz="1200" dirty="0" err="1"/>
              <a:t>private</a:t>
            </a:r>
            <a:r>
              <a:rPr lang="es-PE" sz="1200" dirty="0"/>
              <a:t> </a:t>
            </a:r>
            <a:r>
              <a:rPr lang="es-PE" sz="1200" dirty="0" err="1"/>
              <a:t>double</a:t>
            </a:r>
            <a:r>
              <a:rPr lang="es-PE" sz="1200" dirty="0"/>
              <a:t> lado2;</a:t>
            </a:r>
          </a:p>
          <a:p>
            <a:r>
              <a:rPr lang="es-PE" sz="1200" dirty="0"/>
              <a:t>    </a:t>
            </a:r>
            <a:r>
              <a:rPr lang="es-PE" sz="1200" dirty="0" err="1"/>
              <a:t>private</a:t>
            </a:r>
            <a:r>
              <a:rPr lang="es-PE" sz="1200" dirty="0"/>
              <a:t> </a:t>
            </a:r>
            <a:r>
              <a:rPr lang="es-PE" sz="1200" dirty="0" err="1"/>
              <a:t>double</a:t>
            </a:r>
            <a:r>
              <a:rPr lang="es-PE" sz="1200" dirty="0"/>
              <a:t> lado3;</a:t>
            </a:r>
          </a:p>
          <a:p>
            <a:endParaRPr lang="es-PE" sz="1200" dirty="0"/>
          </a:p>
          <a:p>
            <a:r>
              <a:rPr lang="es-PE" sz="1200" dirty="0"/>
              <a:t>    </a:t>
            </a:r>
            <a:r>
              <a:rPr lang="es-PE" sz="1200" dirty="0" err="1"/>
              <a:t>public</a:t>
            </a:r>
            <a:r>
              <a:rPr lang="es-PE" sz="1200" dirty="0"/>
              <a:t> Triangulo() {</a:t>
            </a:r>
          </a:p>
          <a:p>
            <a:r>
              <a:rPr lang="es-PE" sz="1200" dirty="0"/>
              <a:t>    }</a:t>
            </a:r>
          </a:p>
          <a:p>
            <a:endParaRPr lang="es-PE" sz="1200" dirty="0"/>
          </a:p>
          <a:p>
            <a:r>
              <a:rPr lang="es-PE" sz="1200" dirty="0"/>
              <a:t>    </a:t>
            </a:r>
            <a:r>
              <a:rPr lang="es-PE" sz="1200" dirty="0" err="1"/>
              <a:t>public</a:t>
            </a:r>
            <a:r>
              <a:rPr lang="es-PE" sz="1200" dirty="0"/>
              <a:t> Triangulo(</a:t>
            </a:r>
            <a:r>
              <a:rPr lang="es-PE" sz="1200" dirty="0" err="1"/>
              <a:t>double</a:t>
            </a:r>
            <a:r>
              <a:rPr lang="es-PE" sz="1200" dirty="0"/>
              <a:t> lado1, </a:t>
            </a:r>
            <a:r>
              <a:rPr lang="es-PE" sz="1200" dirty="0" err="1"/>
              <a:t>double</a:t>
            </a:r>
            <a:r>
              <a:rPr lang="es-PE" sz="1200" dirty="0"/>
              <a:t> lado2, </a:t>
            </a:r>
            <a:r>
              <a:rPr lang="es-PE" sz="1200" dirty="0" err="1"/>
              <a:t>double</a:t>
            </a:r>
            <a:r>
              <a:rPr lang="es-PE" sz="1200" dirty="0"/>
              <a:t> lado3) {                                                  </a:t>
            </a:r>
          </a:p>
          <a:p>
            <a:r>
              <a:rPr lang="es-PE" sz="1200" dirty="0"/>
              <a:t>        super(3);</a:t>
            </a:r>
          </a:p>
          <a:p>
            <a:r>
              <a:rPr lang="es-PE" sz="1200" dirty="0"/>
              <a:t>        this.lado1 = lado1;</a:t>
            </a:r>
          </a:p>
          <a:p>
            <a:r>
              <a:rPr lang="es-PE" sz="1200" dirty="0"/>
              <a:t>        this.lado2 = lado2;</a:t>
            </a:r>
          </a:p>
          <a:p>
            <a:r>
              <a:rPr lang="es-PE" sz="1200" dirty="0"/>
              <a:t>        this.lado3 = lado3;</a:t>
            </a:r>
          </a:p>
          <a:p>
            <a:r>
              <a:rPr lang="es-PE" sz="1200" dirty="0"/>
              <a:t>    }</a:t>
            </a:r>
          </a:p>
          <a:p>
            <a:endParaRPr lang="es-PE" sz="1200" dirty="0"/>
          </a:p>
          <a:p>
            <a:endParaRPr lang="es-PE" sz="1200" dirty="0"/>
          </a:p>
          <a:p>
            <a:r>
              <a:rPr lang="es-PE" sz="1200" dirty="0"/>
              <a:t>    </a:t>
            </a:r>
            <a:r>
              <a:rPr lang="es-PE" sz="1200" dirty="0" err="1"/>
              <a:t>public</a:t>
            </a:r>
            <a:r>
              <a:rPr lang="es-PE" sz="1200" dirty="0"/>
              <a:t> </a:t>
            </a:r>
            <a:r>
              <a:rPr lang="es-PE" sz="1200" dirty="0" err="1"/>
              <a:t>double</a:t>
            </a:r>
            <a:r>
              <a:rPr lang="es-PE" sz="1200" dirty="0"/>
              <a:t> getLado1() {</a:t>
            </a:r>
          </a:p>
          <a:p>
            <a:r>
              <a:rPr lang="es-PE" sz="1200" dirty="0"/>
              <a:t>        </a:t>
            </a:r>
            <a:r>
              <a:rPr lang="es-PE" sz="1200" dirty="0" err="1"/>
              <a:t>return</a:t>
            </a:r>
            <a:r>
              <a:rPr lang="es-PE" sz="1200" dirty="0"/>
              <a:t> lado1;</a:t>
            </a:r>
          </a:p>
          <a:p>
            <a:r>
              <a:rPr lang="es-PE" sz="1200" dirty="0"/>
              <a:t>    }</a:t>
            </a:r>
          </a:p>
          <a:p>
            <a:endParaRPr lang="es-PE" sz="1200" dirty="0"/>
          </a:p>
          <a:p>
            <a:r>
              <a:rPr lang="es-PE" sz="1200" dirty="0"/>
              <a:t>    </a:t>
            </a:r>
            <a:r>
              <a:rPr lang="es-PE" sz="1200" dirty="0" err="1"/>
              <a:t>public</a:t>
            </a:r>
            <a:r>
              <a:rPr lang="es-PE" sz="1200" dirty="0"/>
              <a:t> </a:t>
            </a:r>
            <a:r>
              <a:rPr lang="es-PE" sz="1200" dirty="0" err="1"/>
              <a:t>void</a:t>
            </a:r>
            <a:r>
              <a:rPr lang="es-PE" sz="1200" dirty="0"/>
              <a:t> setLado1(</a:t>
            </a:r>
            <a:r>
              <a:rPr lang="es-PE" sz="1200" dirty="0" err="1"/>
              <a:t>double</a:t>
            </a:r>
            <a:r>
              <a:rPr lang="es-PE" sz="1200" dirty="0"/>
              <a:t> lado1) {</a:t>
            </a:r>
          </a:p>
          <a:p>
            <a:r>
              <a:rPr lang="es-PE" sz="1200" dirty="0"/>
              <a:t>        this.lado1 = lado1;</a:t>
            </a:r>
          </a:p>
          <a:p>
            <a:r>
              <a:rPr lang="es-PE" sz="1200" dirty="0"/>
              <a:t>    }</a:t>
            </a:r>
          </a:p>
          <a:p>
            <a:endParaRPr lang="es-PE" sz="1200" dirty="0"/>
          </a:p>
          <a:p>
            <a:endParaRPr lang="es-PE" sz="1200" dirty="0"/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E8EC78-E3C7-45BF-8A4C-BF8AE43AFEDE}"/>
              </a:ext>
            </a:extLst>
          </p:cNvPr>
          <p:cNvSpPr txBox="1"/>
          <p:nvPr/>
        </p:nvSpPr>
        <p:spPr>
          <a:xfrm>
            <a:off x="4408715" y="892076"/>
            <a:ext cx="4595327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sz="1400" dirty="0"/>
              <a:t>  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double</a:t>
            </a:r>
            <a:r>
              <a:rPr lang="es-PE" sz="1400" dirty="0"/>
              <a:t> getLado2() {</a:t>
            </a:r>
          </a:p>
          <a:p>
            <a:r>
              <a:rPr lang="es-PE" sz="1400" dirty="0"/>
              <a:t>        </a:t>
            </a:r>
            <a:r>
              <a:rPr lang="es-PE" sz="1400" dirty="0" err="1"/>
              <a:t>return</a:t>
            </a:r>
            <a:r>
              <a:rPr lang="es-PE" sz="1400" dirty="0"/>
              <a:t> lado2;</a:t>
            </a:r>
          </a:p>
          <a:p>
            <a:r>
              <a:rPr lang="es-PE" sz="1400" dirty="0"/>
              <a:t>    }</a:t>
            </a:r>
          </a:p>
          <a:p>
            <a:r>
              <a:rPr lang="es-PE" sz="1400" dirty="0"/>
              <a:t>    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setLado2(</a:t>
            </a:r>
            <a:r>
              <a:rPr lang="es-PE" sz="1400" dirty="0" err="1"/>
              <a:t>double</a:t>
            </a:r>
            <a:r>
              <a:rPr lang="es-PE" sz="1400" dirty="0"/>
              <a:t> lado2) {</a:t>
            </a:r>
          </a:p>
          <a:p>
            <a:r>
              <a:rPr lang="es-PE" sz="1400" dirty="0"/>
              <a:t>        this.lado2 = lado2;</a:t>
            </a:r>
          </a:p>
          <a:p>
            <a:r>
              <a:rPr lang="es-PE" sz="1400" dirty="0"/>
              <a:t>    }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double</a:t>
            </a:r>
            <a:r>
              <a:rPr lang="es-PE" sz="1400" dirty="0"/>
              <a:t> getLado3() {</a:t>
            </a:r>
          </a:p>
          <a:p>
            <a:r>
              <a:rPr lang="es-PE" sz="1400" dirty="0"/>
              <a:t>        </a:t>
            </a:r>
            <a:r>
              <a:rPr lang="es-PE" sz="1400" dirty="0" err="1"/>
              <a:t>return</a:t>
            </a:r>
            <a:r>
              <a:rPr lang="es-PE" sz="1400" dirty="0"/>
              <a:t> lado3;</a:t>
            </a:r>
          </a:p>
          <a:p>
            <a:r>
              <a:rPr lang="es-PE" sz="1400" dirty="0"/>
              <a:t>    }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 err="1"/>
              <a:t>public</a:t>
            </a:r>
            <a:r>
              <a:rPr lang="es-PE" sz="1400" dirty="0"/>
              <a:t> </a:t>
            </a:r>
            <a:r>
              <a:rPr lang="es-PE" sz="1400" dirty="0" err="1"/>
              <a:t>void</a:t>
            </a:r>
            <a:r>
              <a:rPr lang="es-PE" sz="1400" dirty="0"/>
              <a:t> setLado3(</a:t>
            </a:r>
            <a:r>
              <a:rPr lang="es-PE" sz="1400" dirty="0" err="1"/>
              <a:t>double</a:t>
            </a:r>
            <a:r>
              <a:rPr lang="es-PE" sz="1400" dirty="0"/>
              <a:t> lado3) {</a:t>
            </a:r>
          </a:p>
          <a:p>
            <a:r>
              <a:rPr lang="es-PE" sz="1400" dirty="0"/>
              <a:t>        this.lado3 = lado3;</a:t>
            </a:r>
          </a:p>
          <a:p>
            <a:r>
              <a:rPr lang="es-PE" sz="1400" dirty="0"/>
              <a:t>    }</a:t>
            </a:r>
          </a:p>
          <a:p>
            <a:r>
              <a:rPr lang="es-PE" sz="1400" dirty="0"/>
              <a:t>   </a:t>
            </a:r>
          </a:p>
          <a:p>
            <a:r>
              <a:rPr lang="es-PE" sz="1400" dirty="0"/>
              <a:t>    //Implementación del método abstracto </a:t>
            </a:r>
            <a:r>
              <a:rPr lang="es-PE" sz="1400" dirty="0" err="1"/>
              <a:t>area</a:t>
            </a:r>
            <a:r>
              <a:rPr lang="es-PE" sz="1400" dirty="0"/>
              <a:t>()</a:t>
            </a:r>
          </a:p>
          <a:p>
            <a:r>
              <a:rPr lang="es-PE" sz="1400" dirty="0"/>
              <a:t>    //heredado de la clase Polígono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@Override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</a:t>
            </a:r>
            <a:r>
              <a:rPr lang="es-PE" sz="1400" dirty="0" err="1">
                <a:solidFill>
                  <a:srgbClr val="FF0000"/>
                </a:solidFill>
              </a:rPr>
              <a:t>public</a:t>
            </a:r>
            <a:r>
              <a:rPr lang="es-PE" sz="1400" dirty="0">
                <a:solidFill>
                  <a:srgbClr val="FF0000"/>
                </a:solidFill>
              </a:rPr>
              <a:t> </a:t>
            </a:r>
            <a:r>
              <a:rPr lang="es-PE" sz="1400" dirty="0" err="1">
                <a:solidFill>
                  <a:srgbClr val="FF0000"/>
                </a:solidFill>
              </a:rPr>
              <a:t>double</a:t>
            </a:r>
            <a:r>
              <a:rPr lang="es-PE" sz="1400" dirty="0">
                <a:solidFill>
                  <a:srgbClr val="FF0000"/>
                </a:solidFill>
              </a:rPr>
              <a:t> </a:t>
            </a:r>
            <a:r>
              <a:rPr lang="es-PE" sz="1400" dirty="0" err="1">
                <a:solidFill>
                  <a:srgbClr val="FF0000"/>
                </a:solidFill>
              </a:rPr>
              <a:t>area</a:t>
            </a:r>
            <a:r>
              <a:rPr lang="es-PE" sz="1400" dirty="0">
                <a:solidFill>
                  <a:srgbClr val="FF0000"/>
                </a:solidFill>
              </a:rPr>
              <a:t>(){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    </a:t>
            </a:r>
            <a:r>
              <a:rPr lang="es-PE" sz="1400" dirty="0" err="1">
                <a:solidFill>
                  <a:srgbClr val="FF0000"/>
                </a:solidFill>
              </a:rPr>
              <a:t>double</a:t>
            </a:r>
            <a:r>
              <a:rPr lang="es-PE" sz="1400" dirty="0">
                <a:solidFill>
                  <a:srgbClr val="FF0000"/>
                </a:solidFill>
              </a:rPr>
              <a:t> p = (lado1+lado2+lado3)/2;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    </a:t>
            </a:r>
            <a:r>
              <a:rPr lang="es-PE" sz="1400" dirty="0" err="1">
                <a:solidFill>
                  <a:srgbClr val="FF0000"/>
                </a:solidFill>
              </a:rPr>
              <a:t>return</a:t>
            </a:r>
            <a:r>
              <a:rPr lang="es-PE" sz="1400" dirty="0">
                <a:solidFill>
                  <a:srgbClr val="FF0000"/>
                </a:solidFill>
              </a:rPr>
              <a:t> </a:t>
            </a:r>
            <a:r>
              <a:rPr lang="es-PE" sz="1400" dirty="0" err="1">
                <a:solidFill>
                  <a:srgbClr val="FF0000"/>
                </a:solidFill>
              </a:rPr>
              <a:t>Math.sqrt</a:t>
            </a:r>
            <a:r>
              <a:rPr lang="es-PE" sz="1400" dirty="0">
                <a:solidFill>
                  <a:srgbClr val="FF0000"/>
                </a:solidFill>
              </a:rPr>
              <a:t>(p * (p-lado1) * (p-lado2) * (p-lado3));                                                  </a:t>
            </a:r>
          </a:p>
          <a:p>
            <a:r>
              <a:rPr lang="es-PE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s-PE" sz="1400" dirty="0"/>
              <a:t>}</a:t>
            </a:r>
          </a:p>
        </p:txBody>
      </p:sp>
      <p:sp>
        <p:nvSpPr>
          <p:cNvPr id="6" name="Flecha: en U 5">
            <a:extLst>
              <a:ext uri="{FF2B5EF4-FFF2-40B4-BE49-F238E27FC236}">
                <a16:creationId xmlns:a16="http://schemas.microsoft.com/office/drawing/2014/main" id="{CDE35A93-4DD7-4B6D-97F6-57148FA69AAC}"/>
              </a:ext>
            </a:extLst>
          </p:cNvPr>
          <p:cNvSpPr/>
          <p:nvPr/>
        </p:nvSpPr>
        <p:spPr>
          <a:xfrm>
            <a:off x="3769568" y="102637"/>
            <a:ext cx="1992086" cy="55637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5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D1268CC-5076-412D-9D7C-109A12CEF9C4}"/>
              </a:ext>
            </a:extLst>
          </p:cNvPr>
          <p:cNvSpPr txBox="1"/>
          <p:nvPr/>
        </p:nvSpPr>
        <p:spPr>
          <a:xfrm>
            <a:off x="685801" y="2199321"/>
            <a:ext cx="761844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sz="2000" dirty="0" err="1"/>
              <a:t>public</a:t>
            </a:r>
            <a:r>
              <a:rPr lang="es-PE" sz="2000" dirty="0"/>
              <a:t> </a:t>
            </a:r>
            <a:r>
              <a:rPr lang="es-PE" sz="2000" dirty="0" err="1"/>
              <a:t>static</a:t>
            </a:r>
            <a:r>
              <a:rPr lang="es-PE" sz="2000" dirty="0"/>
              <a:t> </a:t>
            </a:r>
            <a:r>
              <a:rPr lang="es-PE" sz="2000" dirty="0" err="1"/>
              <a:t>void</a:t>
            </a:r>
            <a:r>
              <a:rPr lang="es-PE" sz="2000" dirty="0"/>
              <a:t> </a:t>
            </a:r>
            <a:r>
              <a:rPr lang="es-PE" sz="2000" dirty="0" err="1"/>
              <a:t>main</a:t>
            </a:r>
            <a:r>
              <a:rPr lang="es-PE" sz="2000" dirty="0"/>
              <a:t>(</a:t>
            </a:r>
            <a:r>
              <a:rPr lang="es-PE" sz="2000" dirty="0" err="1"/>
              <a:t>String</a:t>
            </a:r>
            <a:r>
              <a:rPr lang="es-PE" sz="2000" dirty="0"/>
              <a:t>[] </a:t>
            </a:r>
            <a:r>
              <a:rPr lang="es-PE" sz="2000" dirty="0" err="1"/>
              <a:t>args</a:t>
            </a:r>
            <a:r>
              <a:rPr lang="es-PE" sz="2000" dirty="0"/>
              <a:t>) {</a:t>
            </a:r>
          </a:p>
          <a:p>
            <a:r>
              <a:rPr lang="es-PE" sz="2000" dirty="0"/>
              <a:t>        Triangulo t = new Triangulo(3.25,4.55,2.71);</a:t>
            </a:r>
          </a:p>
          <a:p>
            <a:r>
              <a:rPr lang="es-PE" sz="2000" dirty="0"/>
              <a:t>        </a:t>
            </a:r>
            <a:r>
              <a:rPr lang="es-PE" sz="2000" dirty="0" err="1"/>
              <a:t>System.out.printf</a:t>
            </a:r>
            <a:r>
              <a:rPr lang="es-PE" sz="2000" dirty="0"/>
              <a:t>("Área del triángulo: %.2f %n" , </a:t>
            </a:r>
            <a:r>
              <a:rPr lang="es-PE" sz="2000" dirty="0" err="1"/>
              <a:t>t.area</a:t>
            </a:r>
            <a:r>
              <a:rPr lang="es-PE" sz="2000" dirty="0"/>
              <a:t>());                                              </a:t>
            </a:r>
          </a:p>
          <a:p>
            <a:r>
              <a:rPr lang="es-PE" sz="2000" dirty="0"/>
              <a:t>        </a:t>
            </a:r>
            <a:r>
              <a:rPr lang="es-PE" sz="2000" dirty="0" err="1"/>
              <a:t>Rectangulo</a:t>
            </a:r>
            <a:r>
              <a:rPr lang="es-PE" sz="2000" dirty="0"/>
              <a:t> r = new </a:t>
            </a:r>
            <a:r>
              <a:rPr lang="es-PE" sz="2000" dirty="0" err="1"/>
              <a:t>Rectangulo</a:t>
            </a:r>
            <a:r>
              <a:rPr lang="es-PE" sz="2000" dirty="0"/>
              <a:t>(5.70,2.29);</a:t>
            </a:r>
          </a:p>
          <a:p>
            <a:r>
              <a:rPr lang="es-PE" sz="2000" dirty="0"/>
              <a:t>        </a:t>
            </a:r>
            <a:r>
              <a:rPr lang="es-PE" sz="2000" dirty="0" err="1"/>
              <a:t>System.out.printf</a:t>
            </a:r>
            <a:r>
              <a:rPr lang="es-PE" sz="2000" dirty="0"/>
              <a:t>("Área del rectángulo: %.2f %n" , </a:t>
            </a:r>
            <a:r>
              <a:rPr lang="es-PE" sz="2000" dirty="0" err="1"/>
              <a:t>r.area</a:t>
            </a:r>
            <a:r>
              <a:rPr lang="es-PE" sz="2000" dirty="0"/>
              <a:t>());                                             </a:t>
            </a:r>
          </a:p>
          <a:p>
            <a:r>
              <a:rPr lang="es-P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7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A1F29BF-5096-422D-9922-9504D9C93F2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07131" y="2388183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s-ES_tradnl" altLang="es-PE" dirty="0"/>
              <a:t>Gracias!</a:t>
            </a:r>
            <a:endParaRPr lang="es-ES_tradnl" altLang="es-PE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294" y="-135909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5860" y="1600200"/>
            <a:ext cx="7753739" cy="452596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>
                <a:latin typeface="Trebuchet MS" charset="0"/>
              </a:rPr>
              <a:t>Herencia</a:t>
            </a:r>
            <a:endParaRPr lang="en-US" dirty="0">
              <a:latin typeface="Trebuchet MS" charset="0"/>
            </a:endParaRPr>
          </a:p>
          <a:p>
            <a:r>
              <a:rPr lang="en-US" dirty="0" err="1">
                <a:latin typeface="Trebuchet MS" charset="0"/>
              </a:rPr>
              <a:t>Generalización</a:t>
            </a:r>
            <a:endParaRPr lang="en-US" dirty="0">
              <a:latin typeface="Trebuchet MS" charset="0"/>
            </a:endParaRPr>
          </a:p>
          <a:p>
            <a:r>
              <a:rPr lang="en-US" dirty="0" err="1">
                <a:latin typeface="Trebuchet MS" charset="0"/>
              </a:rPr>
              <a:t>Jerarquia</a:t>
            </a:r>
            <a:r>
              <a:rPr lang="en-US" dirty="0">
                <a:latin typeface="Trebuchet MS" charset="0"/>
              </a:rPr>
              <a:t> de </a:t>
            </a:r>
            <a:r>
              <a:rPr lang="en-US" dirty="0" err="1">
                <a:latin typeface="Trebuchet MS" charset="0"/>
              </a:rPr>
              <a:t>Clases</a:t>
            </a:r>
            <a:endParaRPr lang="en-US" dirty="0">
              <a:latin typeface="Trebuchet MS" charset="0"/>
            </a:endParaRPr>
          </a:p>
          <a:p>
            <a:r>
              <a:rPr lang="en-US" dirty="0" err="1">
                <a:latin typeface="Trebuchet MS" charset="0"/>
              </a:rPr>
              <a:t>Tipos</a:t>
            </a:r>
            <a:r>
              <a:rPr lang="en-US" dirty="0">
                <a:latin typeface="Trebuchet MS" charset="0"/>
              </a:rPr>
              <a:t> de </a:t>
            </a:r>
            <a:r>
              <a:rPr lang="en-US" dirty="0" err="1">
                <a:latin typeface="Trebuchet MS" charset="0"/>
              </a:rPr>
              <a:t>Herencia</a:t>
            </a:r>
            <a:endParaRPr lang="en-US" dirty="0">
              <a:latin typeface="Trebuchet MS" charset="0"/>
            </a:endParaRPr>
          </a:p>
          <a:p>
            <a:r>
              <a:rPr lang="en-US" dirty="0" err="1">
                <a:latin typeface="Trebuchet MS" charset="0"/>
              </a:rPr>
              <a:t>Polimorfismo</a:t>
            </a:r>
            <a:endParaRPr lang="en-US" dirty="0">
              <a:latin typeface="Trebuchet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5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980" y="0"/>
            <a:ext cx="8229600" cy="1143000"/>
          </a:xfrm>
        </p:spPr>
        <p:txBody>
          <a:bodyPr/>
          <a:lstStyle/>
          <a:p>
            <a:r>
              <a:rPr lang="en-US" dirty="0" err="1"/>
              <a:t>Herencia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902" y="1441579"/>
            <a:ext cx="8229600" cy="4525963"/>
          </a:xfrm>
        </p:spPr>
        <p:txBody>
          <a:bodyPr/>
          <a:lstStyle/>
          <a:p>
            <a:r>
              <a:rPr lang="es-ES" sz="2400" dirty="0"/>
              <a:t>Es un mecanismo que permite extender funcionalidades y características de una entidad existente hacia una nueva entidad. </a:t>
            </a:r>
          </a:p>
          <a:p>
            <a:r>
              <a:rPr lang="es-PE" sz="2400" dirty="0"/>
              <a:t>La idea detrás de la herencia es que puede crear nuevas clases que se basan en clases existentes. Cuando hereda de una clase existente, reutiliza (o hereda) sus métodos y puede agregar nuevos métodos y campos para adaptar su nueva clase a nuevas situaciones. </a:t>
            </a:r>
            <a:endParaRPr lang="es-ES" sz="2400" dirty="0"/>
          </a:p>
          <a:p>
            <a:r>
              <a:rPr lang="es-ES" sz="2400" dirty="0"/>
              <a:t>Es un camino para reutilizar código. </a:t>
            </a:r>
          </a:p>
          <a:p>
            <a:r>
              <a:rPr lang="es-ES" sz="2400" dirty="0"/>
              <a:t>Podemos agregar métodos y atributos para crear nuevas clases</a:t>
            </a:r>
          </a:p>
        </p:txBody>
      </p:sp>
    </p:spTree>
    <p:extLst>
      <p:ext uri="{BB962C8B-B14F-4D97-AF65-F5344CB8AC3E}">
        <p14:creationId xmlns:p14="http://schemas.microsoft.com/office/powerpoint/2010/main" val="134907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050072" y="156126"/>
            <a:ext cx="6172200" cy="857250"/>
          </a:xfrm>
        </p:spPr>
        <p:txBody>
          <a:bodyPr/>
          <a:lstStyle/>
          <a:p>
            <a:r>
              <a:rPr lang="es-ES" altLang="es-ES" dirty="0"/>
              <a:t>UML Generalización</a:t>
            </a:r>
          </a:p>
        </p:txBody>
      </p:sp>
      <p:sp>
        <p:nvSpPr>
          <p:cNvPr id="11269" name="Marcador de número de diapositiva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E45296-CEB8-4B1F-8FC0-73A4F83AEEC4}" type="slidenum">
              <a:rPr lang="es-ES" altLang="es-ES" sz="1050" smtClean="0"/>
              <a:pPr/>
              <a:t>5</a:t>
            </a:fld>
            <a:endParaRPr lang="es-ES" altLang="es-ES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34F9DE-FBF9-4F72-AA3F-43E486F3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04" y="1491604"/>
            <a:ext cx="2523506" cy="375557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D8AAE91-6F59-4FFD-8610-975FC1AA305B}"/>
              </a:ext>
            </a:extLst>
          </p:cNvPr>
          <p:cNvSpPr txBox="1"/>
          <p:nvPr/>
        </p:nvSpPr>
        <p:spPr>
          <a:xfrm>
            <a:off x="695130" y="5725403"/>
            <a:ext cx="7819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La relación es una herencia (generalización / especialización)</a:t>
            </a:r>
          </a:p>
        </p:txBody>
      </p:sp>
    </p:spTree>
    <p:extLst>
      <p:ext uri="{BB962C8B-B14F-4D97-AF65-F5344CB8AC3E}">
        <p14:creationId xmlns:p14="http://schemas.microsoft.com/office/powerpoint/2010/main" val="149483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A69D885-02F4-4D61-81E1-FF0434263230}"/>
              </a:ext>
            </a:extLst>
          </p:cNvPr>
          <p:cNvSpPr txBox="1"/>
          <p:nvPr/>
        </p:nvSpPr>
        <p:spPr>
          <a:xfrm>
            <a:off x="611155" y="1467740"/>
            <a:ext cx="77024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+mn-lt"/>
              </a:rPr>
              <a:t>Debe responder a tres condiciones: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+mn-lt"/>
              </a:rPr>
              <a:t>Tener atributos y métodos comunes a las clases involucradas.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+mn-lt"/>
              </a:rPr>
              <a:t>La clase hija "es un tipo de" la clase padre.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+mn-lt"/>
              </a:rPr>
              <a:t>La clase hija debe comportarse como la clase padre.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algn="l"/>
            <a:r>
              <a:rPr lang="es-PE" sz="2000" b="0" i="0" u="none" strike="noStrike" baseline="0" dirty="0">
                <a:solidFill>
                  <a:srgbClr val="000000"/>
                </a:solidFill>
                <a:latin typeface="+mn-lt"/>
              </a:rPr>
              <a:t>La herencia es </a:t>
            </a:r>
            <a:r>
              <a:rPr lang="es-PE" sz="2000" b="1" i="0" u="none" strike="noStrike" baseline="0" dirty="0">
                <a:solidFill>
                  <a:srgbClr val="000000"/>
                </a:solidFill>
                <a:latin typeface="+mn-lt"/>
              </a:rPr>
              <a:t>transitiva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+mn-lt"/>
              </a:rPr>
              <a:t>: una clase puede heredar características</a:t>
            </a:r>
          </a:p>
          <a:p>
            <a:pPr algn="l"/>
            <a:r>
              <a:rPr lang="es-PE" sz="2000" b="0" i="0" u="none" strike="noStrike" baseline="0" dirty="0">
                <a:solidFill>
                  <a:srgbClr val="000000"/>
                </a:solidFill>
                <a:latin typeface="+mn-lt"/>
              </a:rPr>
              <a:t>de las superclases que se encuentran muchos niveles más arriba en la jerarquía de herencia.</a:t>
            </a:r>
          </a:p>
          <a:p>
            <a:pPr algn="l"/>
            <a:endParaRPr lang="es-PE" sz="20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algn="l"/>
            <a:r>
              <a:rPr lang="es-PE" sz="2000" b="0" i="0" u="none" strike="noStrike" baseline="0" dirty="0">
                <a:solidFill>
                  <a:srgbClr val="000000"/>
                </a:solidFill>
                <a:latin typeface="+mn-lt"/>
              </a:rPr>
              <a:t>Ejemplo: si la clase Perro es una subclase de la clase Mamífero, y la clase Mamífero es una subclase de la clase Animal, entonces el Perro heredará atributos tanto de  Mamífero como de Animal.</a:t>
            </a:r>
            <a:endParaRPr lang="es-PE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7160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69979" y="-3499"/>
            <a:ext cx="8229600" cy="1143000"/>
          </a:xfrm>
        </p:spPr>
        <p:txBody>
          <a:bodyPr/>
          <a:lstStyle/>
          <a:p>
            <a:r>
              <a:rPr lang="es-ES" altLang="es-ES" dirty="0"/>
              <a:t>Herencia en Java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14604" y="2011913"/>
            <a:ext cx="4744616" cy="3086100"/>
          </a:xfrm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spcAft>
                <a:spcPts val="0"/>
              </a:spcAft>
              <a:defRPr/>
            </a:pPr>
            <a:r>
              <a:rPr lang="es-ES" altLang="es-ES" sz="2400" dirty="0">
                <a:solidFill>
                  <a:srgbClr val="000000"/>
                </a:solidFill>
              </a:rPr>
              <a:t>Java permite definir una clase como </a:t>
            </a:r>
            <a:r>
              <a:rPr lang="es-ES" altLang="es-ES" sz="2400" dirty="0">
                <a:solidFill>
                  <a:srgbClr val="FF0000"/>
                </a:solidFill>
              </a:rPr>
              <a:t>subclase</a:t>
            </a:r>
            <a:r>
              <a:rPr lang="es-ES" altLang="es-ES" sz="2400" dirty="0">
                <a:solidFill>
                  <a:srgbClr val="000000"/>
                </a:solidFill>
              </a:rPr>
              <a:t> de una clase padre (</a:t>
            </a:r>
            <a:r>
              <a:rPr lang="es-ES" altLang="es-ES" sz="2400" dirty="0">
                <a:solidFill>
                  <a:srgbClr val="FF0000"/>
                </a:solidFill>
              </a:rPr>
              <a:t>superclase</a:t>
            </a:r>
            <a:r>
              <a:rPr lang="es-ES" altLang="es-ES" sz="2400" dirty="0">
                <a:solidFill>
                  <a:srgbClr val="000000"/>
                </a:solidFill>
              </a:rPr>
              <a:t>).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ES" altLang="es-ES" sz="2400" dirty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1800" b="1" i="1" dirty="0" err="1">
                <a:solidFill>
                  <a:srgbClr val="000000"/>
                </a:solidFill>
              </a:rPr>
              <a:t>class</a:t>
            </a:r>
            <a:r>
              <a:rPr lang="es-ES" altLang="es-ES" sz="1800" i="1" dirty="0">
                <a:solidFill>
                  <a:srgbClr val="000000"/>
                </a:solidFill>
              </a:rPr>
              <a:t> </a:t>
            </a:r>
            <a:r>
              <a:rPr lang="es-ES" altLang="es-ES" sz="1800" i="1" dirty="0" err="1">
                <a:solidFill>
                  <a:srgbClr val="000000"/>
                </a:solidFill>
              </a:rPr>
              <a:t>clase_hija</a:t>
            </a:r>
            <a:r>
              <a:rPr lang="es-ES" altLang="es-ES" sz="1800" i="1" dirty="0">
                <a:solidFill>
                  <a:srgbClr val="000000"/>
                </a:solidFill>
              </a:rPr>
              <a:t> </a:t>
            </a:r>
            <a:r>
              <a:rPr lang="es-ES" altLang="es-ES" sz="1800" b="1" i="1" dirty="0" err="1">
                <a:solidFill>
                  <a:srgbClr val="FF0000"/>
                </a:solidFill>
              </a:rPr>
              <a:t>extends</a:t>
            </a:r>
            <a:r>
              <a:rPr lang="es-ES" altLang="es-ES" sz="1800" i="1" dirty="0">
                <a:solidFill>
                  <a:srgbClr val="0070C0"/>
                </a:solidFill>
              </a:rPr>
              <a:t> </a:t>
            </a:r>
            <a:r>
              <a:rPr lang="es-ES" altLang="es-ES" sz="1800" i="1" dirty="0" err="1">
                <a:solidFill>
                  <a:srgbClr val="000000"/>
                </a:solidFill>
              </a:rPr>
              <a:t>clase_padre</a:t>
            </a:r>
            <a:endParaRPr lang="es-ES" altLang="es-ES" sz="1800" i="1" dirty="0">
              <a:solidFill>
                <a:srgbClr val="000000"/>
              </a:solidFill>
            </a:endParaRP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1800" i="1" dirty="0">
                <a:solidFill>
                  <a:srgbClr val="000000"/>
                </a:solidFill>
              </a:rPr>
              <a:t>{</a:t>
            </a: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1800" i="1" dirty="0">
                <a:solidFill>
                  <a:srgbClr val="000000"/>
                </a:solidFill>
              </a:rPr>
              <a:t>//cuerpo de la clase</a:t>
            </a: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1800" i="1" dirty="0">
                <a:solidFill>
                  <a:srgbClr val="000000"/>
                </a:solidFill>
              </a:rPr>
              <a:t>.........</a:t>
            </a:r>
          </a:p>
          <a:p>
            <a:pPr lvl="1">
              <a:spcAft>
                <a:spcPts val="0"/>
              </a:spcAft>
              <a:buNone/>
              <a:defRPr/>
            </a:pPr>
            <a:r>
              <a:rPr lang="es-ES" altLang="es-ES" sz="1800" i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220" name="Marcador de número de diapositiva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18F662-06F0-4B89-944B-E6C4BAD13FE4}" type="slidenum">
              <a:rPr lang="es-ES" altLang="es-ES" sz="1050"/>
              <a:pPr/>
              <a:t>7</a:t>
            </a:fld>
            <a:endParaRPr lang="es-ES" altLang="es-ES" sz="1050"/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01" y="2340607"/>
            <a:ext cx="1891586" cy="275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43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BA2F4D2-957A-42BF-B15C-DDCF8F8C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11" y="335901"/>
            <a:ext cx="4251778" cy="6129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183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A047622-7FD9-4EF5-B904-DADB40A5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49" y="50499"/>
            <a:ext cx="6965302" cy="67095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class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Auto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extends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Vehiculo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maletera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private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plumillas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Auto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placa,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marca,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modelo,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maletera,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plumillas) {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super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(placa, marca, modelo);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this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maletera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maletera;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this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this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plumillas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plumillas;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void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correr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PE" altLang="es-PE" sz="1050" b="0" i="1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out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"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Rrrrrrr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auto"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getMaletera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maletera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void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setMaletera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maletera) {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this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maletera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maletera;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getParabriza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void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setParabriza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this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parabriza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getPlumillas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return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plumillas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public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void</a:t>
            </a:r>
            <a:r>
              <a:rPr kumimoji="0" lang="es-PE" altLang="es-PE" sz="1050" b="1" i="0" u="none" strike="noStrike" cap="none" normalizeH="0" baseline="0" dirty="0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121314"/>
                </a:solidFill>
                <a:effectLst/>
                <a:latin typeface="JetBrains Mono"/>
              </a:rPr>
              <a:t>setPlumillas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plumillas) {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s-PE" altLang="es-PE" sz="1050" b="1" i="0" u="none" strike="noStrike" cap="none" normalizeH="0" baseline="0" dirty="0" err="1">
                <a:ln>
                  <a:noFill/>
                </a:ln>
                <a:solidFill>
                  <a:srgbClr val="00428C"/>
                </a:solidFill>
                <a:effectLst/>
                <a:latin typeface="JetBrains Mono"/>
              </a:rPr>
              <a:t>this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s-PE" altLang="es-PE" sz="1050" b="0" i="0" u="none" strike="noStrike" cap="none" normalizeH="0" baseline="0" dirty="0" err="1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plumillas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04B9F"/>
                </a:solidFill>
                <a:effectLst/>
                <a:latin typeface="JetBrains Mono"/>
              </a:rPr>
              <a:t> </a:t>
            </a: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plumillas;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s-PE" altLang="es-PE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34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6952</TotalTime>
  <Words>1243</Words>
  <Application>Microsoft Office PowerPoint</Application>
  <PresentationFormat>Presentación en pantalla (4:3)</PresentationFormat>
  <Paragraphs>188</Paragraphs>
  <Slides>24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JetBrains Mono</vt:lpstr>
      <vt:lpstr>Tahoma</vt:lpstr>
      <vt:lpstr>Tahoma-Bold</vt:lpstr>
      <vt:lpstr>Times New Roman</vt:lpstr>
      <vt:lpstr>Trebuchet MS</vt:lpstr>
      <vt:lpstr>Wingdings</vt:lpstr>
      <vt:lpstr>Tema de Office</vt:lpstr>
      <vt:lpstr>HERENCIA  Y POLIMORFISMO </vt:lpstr>
      <vt:lpstr>Logro de la Unidad</vt:lpstr>
      <vt:lpstr>Agenda</vt:lpstr>
      <vt:lpstr>Herencia</vt:lpstr>
      <vt:lpstr>UML Generalización</vt:lpstr>
      <vt:lpstr>Presentación de PowerPoint</vt:lpstr>
      <vt:lpstr>Herencia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Carlos</cp:lastModifiedBy>
  <cp:revision>264</cp:revision>
  <dcterms:created xsi:type="dcterms:W3CDTF">2013-09-03T17:21:04Z</dcterms:created>
  <dcterms:modified xsi:type="dcterms:W3CDTF">2021-07-30T15:54:28Z</dcterms:modified>
</cp:coreProperties>
</file>