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80" r:id="rId3"/>
    <p:sldId id="281" r:id="rId4"/>
    <p:sldId id="260" r:id="rId5"/>
    <p:sldId id="276" r:id="rId6"/>
    <p:sldId id="277" r:id="rId7"/>
    <p:sldId id="278" r:id="rId8"/>
    <p:sldId id="282" r:id="rId9"/>
    <p:sldId id="262" r:id="rId10"/>
    <p:sldId id="267" r:id="rId11"/>
    <p:sldId id="270" r:id="rId12"/>
    <p:sldId id="274" r:id="rId13"/>
  </p:sldIdLst>
  <p:sldSz cx="9144000" cy="6858000" type="screen4x3"/>
  <p:notesSz cx="7099300" cy="10234613"/>
  <p:custDataLst>
    <p:tags r:id="rId16"/>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2F2F2"/>
    <a:srgbClr val="E1001A"/>
    <a:srgbClr val="996600"/>
    <a:srgbClr val="FF9900"/>
    <a:srgbClr val="CC9900"/>
    <a:srgbClr val="585EAA"/>
    <a:srgbClr val="FFFF99"/>
    <a:srgbClr val="FFFFAF"/>
    <a:srgbClr val="FFF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4" autoAdjust="0"/>
    <p:restoredTop sz="95098" autoAdjust="0"/>
  </p:normalViewPr>
  <p:slideViewPr>
    <p:cSldViewPr>
      <p:cViewPr varScale="1">
        <p:scale>
          <a:sx n="83" d="100"/>
          <a:sy n="83" d="100"/>
        </p:scale>
        <p:origin x="16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286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4 Marcador de número de diapositiva"/>
          <p:cNvSpPr>
            <a:spLocks noGrp="1"/>
          </p:cNvSpPr>
          <p:nvPr>
            <p:ph type="sldNum" sz="quarter" idx="3"/>
          </p:nvPr>
        </p:nvSpPr>
        <p:spPr>
          <a:xfrm>
            <a:off x="4021295" y="9721105"/>
            <a:ext cx="3076363" cy="511731"/>
          </a:xfrm>
          <a:prstGeom prst="rect">
            <a:avLst/>
          </a:prstGeom>
        </p:spPr>
        <p:txBody>
          <a:bodyPr vert="horz" lIns="91440" tIns="45720" rIns="91440" bIns="45720" rtlCol="0" anchor="b"/>
          <a:lstStyle>
            <a:lvl1pPr algn="r">
              <a:defRPr sz="1200"/>
            </a:lvl1pPr>
          </a:lstStyle>
          <a:p>
            <a:fld id="{8CD49834-CF49-4FE8-96B2-8ED587D0A036}" type="slidenum">
              <a:rPr lang="es-PE" smtClean="0"/>
              <a:t>‹Nº›</a:t>
            </a:fld>
            <a:endParaRPr lang="es-PE"/>
          </a:p>
        </p:txBody>
      </p:sp>
      <p:sp>
        <p:nvSpPr>
          <p:cNvPr id="4" name="3 CuadroTexto"/>
          <p:cNvSpPr txBox="1"/>
          <p:nvPr/>
        </p:nvSpPr>
        <p:spPr>
          <a:xfrm>
            <a:off x="476143" y="247722"/>
            <a:ext cx="6241859" cy="246221"/>
          </a:xfrm>
          <a:prstGeom prst="rect">
            <a:avLst/>
          </a:prstGeom>
          <a:noFill/>
        </p:spPr>
        <p:txBody>
          <a:bodyPr wrap="square" rtlCol="0">
            <a:spAutoFit/>
          </a:bodyPr>
          <a:lstStyle/>
          <a:p>
            <a:r>
              <a:rPr lang="es-PE" sz="1000" dirty="0"/>
              <a:t>AUDITORÍA EN SERVICIOS DE ALIMENTACIÓN </a:t>
            </a:r>
            <a:r>
              <a:rPr lang="es-PE" sz="1000" dirty="0" smtClean="0"/>
              <a:t>COLECTIVA        	                                                               UPC Online</a:t>
            </a:r>
            <a:endParaRPr lang="es-PE" sz="1000" dirty="0"/>
          </a:p>
        </p:txBody>
      </p:sp>
    </p:spTree>
    <p:extLst>
      <p:ext uri="{BB962C8B-B14F-4D97-AF65-F5344CB8AC3E}">
        <p14:creationId xmlns:p14="http://schemas.microsoft.com/office/powerpoint/2010/main" val="2581115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709931" y="4861441"/>
            <a:ext cx="5679440" cy="4605576"/>
          </a:xfrm>
          <a:prstGeom prst="rect">
            <a:avLst/>
          </a:prstGeom>
        </p:spPr>
        <p:txBody>
          <a:bodyPr vert="horz" lIns="91440" tIns="45720" rIns="91440" bIns="45720" rtlCol="0"/>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5"/>
          </p:nvPr>
        </p:nvSpPr>
        <p:spPr>
          <a:xfrm>
            <a:off x="4021295" y="9721105"/>
            <a:ext cx="3076363" cy="511731"/>
          </a:xfrm>
          <a:prstGeom prst="rect">
            <a:avLst/>
          </a:prstGeom>
        </p:spPr>
        <p:txBody>
          <a:bodyPr vert="horz" lIns="91440" tIns="45720" rIns="91440" bIns="45720" rtlCol="0" anchor="b"/>
          <a:lstStyle>
            <a:lvl1pPr algn="r">
              <a:defRPr sz="1200"/>
            </a:lvl1pPr>
          </a:lstStyle>
          <a:p>
            <a:fld id="{9FC5A73C-B05D-49D1-B19C-5B91E7A984A1}" type="slidenum">
              <a:rPr lang="es-PE" smtClean="0"/>
              <a:t>‹Nº›</a:t>
            </a:fld>
            <a:endParaRPr lang="es-PE"/>
          </a:p>
        </p:txBody>
      </p:sp>
      <p:sp>
        <p:nvSpPr>
          <p:cNvPr id="9" name="8 CuadroTexto"/>
          <p:cNvSpPr txBox="1"/>
          <p:nvPr/>
        </p:nvSpPr>
        <p:spPr>
          <a:xfrm>
            <a:off x="476143" y="247722"/>
            <a:ext cx="6241859" cy="246221"/>
          </a:xfrm>
          <a:prstGeom prst="rect">
            <a:avLst/>
          </a:prstGeom>
          <a:noFill/>
        </p:spPr>
        <p:txBody>
          <a:bodyPr wrap="square" rtlCol="0">
            <a:spAutoFit/>
          </a:bodyPr>
          <a:lstStyle/>
          <a:p>
            <a:r>
              <a:rPr lang="es-PE" sz="1000" dirty="0" smtClean="0"/>
              <a:t>AUDITORÍA EN SERVICIOS DE ALIMENTACIÓN COLECTIVA        	                                                               UPC Online</a:t>
            </a:r>
            <a:endParaRPr lang="es-PE" sz="1000" dirty="0"/>
          </a:p>
        </p:txBody>
      </p:sp>
    </p:spTree>
    <p:extLst>
      <p:ext uri="{BB962C8B-B14F-4D97-AF65-F5344CB8AC3E}">
        <p14:creationId xmlns:p14="http://schemas.microsoft.com/office/powerpoint/2010/main" val="3519613684"/>
      </p:ext>
    </p:extLst>
  </p:cSld>
  <p:clrMap bg1="lt1" tx1="dk1" bg2="lt2" tx2="dk2" accent1="accent1" accent2="accent2" accent3="accent3" accent4="accent4" accent5="accent5" accent6="accent6" hlink="hlink" folHlink="folHlink"/>
  <p:hf hdr="0" ftr="0" dt="0"/>
  <p:notesStyle>
    <a:lvl1pPr marL="0" algn="just" defTabSz="914400" rtl="0" eaLnBrk="1" latinLnBrk="0" hangingPunct="1">
      <a:spcBef>
        <a:spcPts val="600"/>
      </a:spcBef>
      <a:spcAft>
        <a:spcPts val="600"/>
      </a:spcAft>
      <a:defRPr sz="1200" kern="1200">
        <a:solidFill>
          <a:schemeClr val="tx1"/>
        </a:solidFill>
        <a:latin typeface="+mn-lt"/>
        <a:ea typeface="+mn-ea"/>
        <a:cs typeface="+mn-cs"/>
      </a:defRPr>
    </a:lvl1pPr>
    <a:lvl2pPr marL="457200" algn="just" defTabSz="914400" rtl="0" eaLnBrk="1" latinLnBrk="0" hangingPunct="1">
      <a:spcBef>
        <a:spcPts val="600"/>
      </a:spcBef>
      <a:spcAft>
        <a:spcPts val="600"/>
      </a:spcAft>
      <a:defRPr sz="1200" kern="1200">
        <a:solidFill>
          <a:schemeClr val="tx1"/>
        </a:solidFill>
        <a:latin typeface="+mn-lt"/>
        <a:ea typeface="+mn-ea"/>
        <a:cs typeface="+mn-cs"/>
      </a:defRPr>
    </a:lvl2pPr>
    <a:lvl3pPr marL="914400" algn="just" defTabSz="914400" rtl="0" eaLnBrk="1" latinLnBrk="0" hangingPunct="1">
      <a:spcBef>
        <a:spcPts val="600"/>
      </a:spcBef>
      <a:spcAft>
        <a:spcPts val="600"/>
      </a:spcAft>
      <a:defRPr sz="1200" kern="1200">
        <a:solidFill>
          <a:schemeClr val="tx1"/>
        </a:solidFill>
        <a:latin typeface="+mn-lt"/>
        <a:ea typeface="+mn-ea"/>
        <a:cs typeface="+mn-cs"/>
      </a:defRPr>
    </a:lvl3pPr>
    <a:lvl4pPr marL="1371600" algn="just" defTabSz="914400" rtl="0" eaLnBrk="1" latinLnBrk="0" hangingPunct="1">
      <a:spcBef>
        <a:spcPts val="600"/>
      </a:spcBef>
      <a:spcAft>
        <a:spcPts val="600"/>
      </a:spcAft>
      <a:defRPr sz="1200" kern="1200">
        <a:solidFill>
          <a:schemeClr val="tx1"/>
        </a:solidFill>
        <a:latin typeface="+mn-lt"/>
        <a:ea typeface="+mn-ea"/>
        <a:cs typeface="+mn-cs"/>
      </a:defRPr>
    </a:lvl4pPr>
    <a:lvl5pPr marL="1828800" algn="just" defTabSz="914400" rtl="0" eaLnBrk="1" latinLnBrk="0" hangingPunct="1">
      <a:spcBef>
        <a:spcPts val="600"/>
      </a:spcBef>
      <a:spcAft>
        <a:spcPts val="60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FC5A73C-B05D-49D1-B19C-5B91E7A984A1}" type="slidenum">
              <a:rPr lang="es-PE" smtClean="0"/>
              <a:t>1</a:t>
            </a:fld>
            <a:endParaRPr lang="es-PE"/>
          </a:p>
        </p:txBody>
      </p:sp>
    </p:spTree>
    <p:extLst>
      <p:ext uri="{BB962C8B-B14F-4D97-AF65-F5344CB8AC3E}">
        <p14:creationId xmlns:p14="http://schemas.microsoft.com/office/powerpoint/2010/main" val="326064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FC5A73C-B05D-49D1-B19C-5B91E7A984A1}" type="slidenum">
              <a:rPr lang="es-PE" smtClean="0"/>
              <a:t>4</a:t>
            </a:fld>
            <a:endParaRPr lang="es-PE"/>
          </a:p>
        </p:txBody>
      </p:sp>
    </p:spTree>
    <p:extLst>
      <p:ext uri="{BB962C8B-B14F-4D97-AF65-F5344CB8AC3E}">
        <p14:creationId xmlns:p14="http://schemas.microsoft.com/office/powerpoint/2010/main" val="131217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9FC5A73C-B05D-49D1-B19C-5B91E7A984A1}" type="slidenum">
              <a:rPr lang="es-PE" smtClean="0"/>
              <a:t>5</a:t>
            </a:fld>
            <a:endParaRPr lang="es-PE"/>
          </a:p>
        </p:txBody>
      </p:sp>
    </p:spTree>
    <p:extLst>
      <p:ext uri="{BB962C8B-B14F-4D97-AF65-F5344CB8AC3E}">
        <p14:creationId xmlns:p14="http://schemas.microsoft.com/office/powerpoint/2010/main" val="873720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FC5A73C-B05D-49D1-B19C-5B91E7A984A1}" type="slidenum">
              <a:rPr lang="es-PE" smtClean="0"/>
              <a:t>6</a:t>
            </a:fld>
            <a:endParaRPr lang="es-PE"/>
          </a:p>
        </p:txBody>
      </p:sp>
    </p:spTree>
    <p:extLst>
      <p:ext uri="{BB962C8B-B14F-4D97-AF65-F5344CB8AC3E}">
        <p14:creationId xmlns:p14="http://schemas.microsoft.com/office/powerpoint/2010/main" val="314428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FC5A73C-B05D-49D1-B19C-5B91E7A984A1}" type="slidenum">
              <a:rPr lang="es-PE" smtClean="0"/>
              <a:t>9</a:t>
            </a:fld>
            <a:endParaRPr lang="es-PE"/>
          </a:p>
        </p:txBody>
      </p:sp>
    </p:spTree>
    <p:extLst>
      <p:ext uri="{BB962C8B-B14F-4D97-AF65-F5344CB8AC3E}">
        <p14:creationId xmlns:p14="http://schemas.microsoft.com/office/powerpoint/2010/main" val="62280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FC5A73C-B05D-49D1-B19C-5B91E7A984A1}" type="slidenum">
              <a:rPr lang="es-PE" smtClean="0"/>
              <a:t>10</a:t>
            </a:fld>
            <a:endParaRPr lang="es-PE"/>
          </a:p>
        </p:txBody>
      </p:sp>
    </p:spTree>
    <p:extLst>
      <p:ext uri="{BB962C8B-B14F-4D97-AF65-F5344CB8AC3E}">
        <p14:creationId xmlns:p14="http://schemas.microsoft.com/office/powerpoint/2010/main" val="305104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FC5A73C-B05D-49D1-B19C-5B91E7A984A1}" type="slidenum">
              <a:rPr lang="es-PE" smtClean="0"/>
              <a:t>11</a:t>
            </a:fld>
            <a:endParaRPr lang="es-PE"/>
          </a:p>
        </p:txBody>
      </p:sp>
    </p:spTree>
    <p:extLst>
      <p:ext uri="{BB962C8B-B14F-4D97-AF65-F5344CB8AC3E}">
        <p14:creationId xmlns:p14="http://schemas.microsoft.com/office/powerpoint/2010/main" val="2860159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FC5A73C-B05D-49D1-B19C-5B91E7A984A1}" type="slidenum">
              <a:rPr lang="es-PE" smtClean="0"/>
              <a:t>12</a:t>
            </a:fld>
            <a:endParaRPr lang="es-PE"/>
          </a:p>
        </p:txBody>
      </p:sp>
    </p:spTree>
    <p:extLst>
      <p:ext uri="{BB962C8B-B14F-4D97-AF65-F5344CB8AC3E}">
        <p14:creationId xmlns:p14="http://schemas.microsoft.com/office/powerpoint/2010/main" val="1611307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tem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2">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3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55" r:id="rId5"/>
    <p:sldLayoutId id="2147483654" r:id="rId6"/>
    <p:sldLayoutId id="2147483664" r:id="rId7"/>
  </p:sldLayoutIdLst>
  <p:timing>
    <p:tnLst>
      <p:par>
        <p:cTn id="1" dur="indefinite" restart="never" nodeType="tmRoot"/>
      </p:par>
    </p:tnLst>
  </p:timing>
  <p:hf sldNum="0" hdr="0" ftr="0" dt="0"/>
  <p:txStyles>
    <p:title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p:titleStyle>
    <p:body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lzyXrkEPgdg"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1115616" y="188640"/>
            <a:ext cx="6840760" cy="1296144"/>
          </a:xfrm>
          <a:prstGeom prst="rect">
            <a:avLst/>
          </a:prstGeom>
        </p:spPr>
        <p:txBody>
          <a:bodyPr>
            <a:normAutofit fontScale="90000"/>
          </a:bodyPr>
          <a:lstStyle/>
          <a:p>
            <a:pPr algn="ctr"/>
            <a:r>
              <a:rPr lang="es-PE" sz="2700" dirty="0">
                <a:latin typeface="Arial" panose="020B0604020202020204" pitchFamily="34" charset="0"/>
                <a:cs typeface="Arial" panose="020B0604020202020204" pitchFamily="34" charset="0"/>
              </a:rPr>
              <a:t>ESTRATEGIAS DE </a:t>
            </a:r>
            <a:r>
              <a:rPr lang="es-PE" sz="2700" dirty="0" smtClean="0">
                <a:latin typeface="Arial" panose="020B0604020202020204" pitchFamily="34" charset="0"/>
                <a:cs typeface="Arial" panose="020B0604020202020204" pitchFamily="34" charset="0"/>
              </a:rPr>
              <a:t>REDACCIÓN(HE59) </a:t>
            </a:r>
            <a:r>
              <a:rPr lang="es-PE" sz="2700" dirty="0"/>
              <a:t/>
            </a:r>
            <a:br>
              <a:rPr lang="es-PE" sz="2700" dirty="0"/>
            </a:br>
            <a:r>
              <a:rPr lang="es-PE" sz="2700" dirty="0" smtClean="0">
                <a:latin typeface="Arial" panose="020B0604020202020204" pitchFamily="34" charset="0"/>
                <a:cs typeface="Arial" panose="020B0604020202020204" pitchFamily="34" charset="0"/>
              </a:rPr>
              <a:t/>
            </a:r>
            <a:br>
              <a:rPr lang="es-PE" sz="2700" dirty="0" smtClean="0">
                <a:latin typeface="Arial" panose="020B0604020202020204" pitchFamily="34" charset="0"/>
                <a:cs typeface="Arial" panose="020B0604020202020204" pitchFamily="34" charset="0"/>
              </a:rPr>
            </a:br>
            <a:r>
              <a:rPr lang="es-PE" sz="3100" dirty="0" smtClean="0">
                <a:latin typeface="Arial" panose="020B0604020202020204" pitchFamily="34" charset="0"/>
                <a:cs typeface="Arial" panose="020B0604020202020204" pitchFamily="34" charset="0"/>
              </a:rPr>
              <a:t>UNIDAD 1</a:t>
            </a:r>
            <a:endParaRPr lang="es-PE" sz="3100" dirty="0">
              <a:latin typeface="Arial" panose="020B0604020202020204" pitchFamily="34" charset="0"/>
              <a:cs typeface="Arial" panose="020B0604020202020204" pitchFamily="34" charset="0"/>
            </a:endParaRPr>
          </a:p>
        </p:txBody>
      </p:sp>
      <p:sp>
        <p:nvSpPr>
          <p:cNvPr id="4" name="3 Rectángulo redondeado"/>
          <p:cNvSpPr/>
          <p:nvPr/>
        </p:nvSpPr>
        <p:spPr>
          <a:xfrm>
            <a:off x="4211960" y="1916832"/>
            <a:ext cx="3312368" cy="3528392"/>
          </a:xfrm>
          <a:prstGeom prst="roundRect">
            <a:avLst>
              <a:gd name="adj" fmla="val 74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916832"/>
            <a:ext cx="2880320" cy="3528392"/>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916832"/>
            <a:ext cx="2736304" cy="35283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mnunez\Desktop\PREGRADO\ICONOS\CONCLUSIONE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80" y="83127"/>
            <a:ext cx="618912" cy="61891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697482" y="1628800"/>
            <a:ext cx="7704856" cy="4604850"/>
          </a:xfrm>
          <a:prstGeom prst="rect">
            <a:avLst/>
          </a:prstGeom>
        </p:spPr>
        <p:txBody>
          <a:bodyPr wrap="square">
            <a:spAutoFit/>
          </a:bodyPr>
          <a:lstStyle/>
          <a:p>
            <a:pPr algn="just">
              <a:lnSpc>
                <a:spcPct val="115000"/>
              </a:lnSpc>
            </a:pPr>
            <a:r>
              <a:rPr lang="es-ES" sz="1600" dirty="0">
                <a:latin typeface="Times New Roman" panose="02020603050405020304" pitchFamily="18" charset="0"/>
                <a:ea typeface="Times New Roman" panose="02020603050405020304" pitchFamily="18" charset="0"/>
                <a:cs typeface="Times New Roman" panose="02020603050405020304" pitchFamily="18" charset="0"/>
              </a:rPr>
              <a:t>Las organizaciones necesitan que los gerentes desarrollen un liderazgo positivo y ético para evitar conflictos laborales. </a:t>
            </a: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Por un lado</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 la práctica del liderazgo positivo debe conducir a la satisfacción y buen desempeño del personal. En este sentido, es vital fomentar la motivación del personal mediante estímulos positivos, como el reconocimiento verbal o escrito, recompensas u otro tipo de incentivos. Así mismo, el líder positivo buscará generar un clima de confianza por medio de buenas prácticas de comunicación entre él y sus colaboradores. </a:t>
            </a:r>
            <a:r>
              <a:rPr lang="es-ES" sz="1600" b="1" dirty="0">
                <a:latin typeface="Times New Roman" panose="02020603050405020304" pitchFamily="18" charset="0"/>
                <a:ea typeface="Times New Roman" panose="02020603050405020304" pitchFamily="18" charset="0"/>
                <a:cs typeface="Times New Roman" panose="02020603050405020304" pitchFamily="18" charset="0"/>
              </a:rPr>
              <a:t>Por otro lado</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 los jefes de las empresas deben poseer un liderazgo ético cuyo fin sea promover el desarrollo de valores entre los empleados en la consecución de objetivos. Por lo tanto, es fundamental que la información sea difundida de manera clara, real y objetiva a todos los miembros de la institución. Ello se puede lograr con la publicación por escrito de los valores que practica la empresa. Además, la evaluación periódica del personal tiene que ser planteada y aplicada a partir de criterios éticos.  Esto se logra a través de la creación de una tabla de evaluación que considere estos aspectos. Por ejemplo, en el caso de la empresa Noel S.A</a:t>
            </a: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se debe propiciar la designación de gerentes que cuenten con las características señaladas para generar un entorno organizacional equitativo y óptimo.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p:cNvSpPr txBox="1"/>
          <p:nvPr/>
        </p:nvSpPr>
        <p:spPr>
          <a:xfrm>
            <a:off x="3203848" y="365417"/>
            <a:ext cx="3053144" cy="523220"/>
          </a:xfrm>
          <a:prstGeom prst="rect">
            <a:avLst/>
          </a:prstGeom>
          <a:noFill/>
        </p:spPr>
        <p:txBody>
          <a:bodyPr wrap="none" rtlCol="0">
            <a:spAutoFit/>
          </a:bodyPr>
          <a:lstStyle/>
          <a:p>
            <a:r>
              <a:rPr lang="en-US" sz="2800" b="1" dirty="0" err="1" smtClean="0">
                <a:latin typeface="Times New Roman" panose="02020603050405020304" pitchFamily="18" charset="0"/>
                <a:cs typeface="Times New Roman" panose="02020603050405020304" pitchFamily="18" charset="0"/>
              </a:rPr>
              <a:t>Texto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enumerativo</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Título"/>
          <p:cNvSpPr>
            <a:spLocks noGrp="1"/>
          </p:cNvSpPr>
          <p:nvPr>
            <p:ph type="title" idx="4294967295"/>
          </p:nvPr>
        </p:nvSpPr>
        <p:spPr>
          <a:xfrm>
            <a:off x="827584" y="80807"/>
            <a:ext cx="3672408" cy="648072"/>
          </a:xfrm>
          <a:prstGeom prst="rect">
            <a:avLst/>
          </a:prstGeom>
        </p:spPr>
        <p:txBody>
          <a:bodyPr>
            <a:normAutofit/>
          </a:bodyPr>
          <a:lstStyle/>
          <a:p>
            <a:r>
              <a:rPr lang="es-PE" dirty="0" smtClean="0"/>
              <a:t>Bibliografía</a:t>
            </a:r>
            <a:endParaRPr lang="es-PE"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 y="80682"/>
            <a:ext cx="605450" cy="605450"/>
          </a:xfrm>
          <a:prstGeom prst="rect">
            <a:avLst/>
          </a:prstGeom>
        </p:spPr>
      </p:pic>
      <p:sp>
        <p:nvSpPr>
          <p:cNvPr id="6" name="5 CuadroTexto"/>
          <p:cNvSpPr txBox="1"/>
          <p:nvPr/>
        </p:nvSpPr>
        <p:spPr>
          <a:xfrm>
            <a:off x="383407" y="1628800"/>
            <a:ext cx="8437065" cy="4647426"/>
          </a:xfrm>
          <a:prstGeom prst="rect">
            <a:avLst/>
          </a:prstGeom>
          <a:noFill/>
        </p:spPr>
        <p:txBody>
          <a:bodyPr wrap="square" rtlCol="0">
            <a:spAutoFit/>
          </a:bodyPr>
          <a:lstStyle/>
          <a:p>
            <a:pPr algn="just"/>
            <a:endParaRPr lang="es-PE" sz="2800" dirty="0" smtClean="0"/>
          </a:p>
          <a:p>
            <a:pPr marL="457200" indent="-457200" algn="just">
              <a:buClr>
                <a:schemeClr val="tx1"/>
              </a:buClr>
              <a:buFont typeface="Arial" panose="020B0604020202020204" pitchFamily="34" charset="0"/>
              <a:buChar char="•"/>
            </a:pPr>
            <a:r>
              <a:rPr lang="es-PE" sz="2000" dirty="0"/>
              <a:t>CARNEIRO, Miguel (2011) Manual de redacción superior. Lima: San Marcos</a:t>
            </a:r>
            <a:r>
              <a:rPr lang="es-PE" sz="2000" dirty="0" smtClean="0"/>
              <a:t>.</a:t>
            </a:r>
          </a:p>
          <a:p>
            <a:pPr algn="just">
              <a:buClr>
                <a:schemeClr val="tx1"/>
              </a:buClr>
            </a:pPr>
            <a:endParaRPr lang="es-PE" sz="2000" dirty="0" smtClean="0"/>
          </a:p>
          <a:p>
            <a:pPr marL="457200" indent="-457200" algn="just">
              <a:buClr>
                <a:schemeClr val="tx1"/>
              </a:buClr>
              <a:buFont typeface="Arial" panose="020B0604020202020204" pitchFamily="34" charset="0"/>
              <a:buChar char="•"/>
            </a:pPr>
            <a:r>
              <a:rPr lang="es-PE" sz="2000" dirty="0" smtClean="0"/>
              <a:t>GARRET</a:t>
            </a:r>
            <a:r>
              <a:rPr lang="es-PE" sz="2000" dirty="0"/>
              <a:t>, Paula y DENNIS, Steve (2002) La comunicación escrita en los negocios. Madrid: Prentice Hall-Pearson Educación S. A</a:t>
            </a:r>
            <a:r>
              <a:rPr lang="es-PE" sz="2000" dirty="0" smtClean="0"/>
              <a:t>.</a:t>
            </a:r>
          </a:p>
          <a:p>
            <a:pPr algn="just">
              <a:buClr>
                <a:schemeClr val="tx1"/>
              </a:buClr>
            </a:pPr>
            <a:endParaRPr lang="es-PE" sz="2000" dirty="0" smtClean="0"/>
          </a:p>
          <a:p>
            <a:pPr marL="457200" indent="-457200" algn="just">
              <a:buClr>
                <a:schemeClr val="tx1"/>
              </a:buClr>
              <a:buFont typeface="Arial" panose="020B0604020202020204" pitchFamily="34" charset="0"/>
              <a:buChar char="•"/>
            </a:pPr>
            <a:r>
              <a:rPr lang="es-PE" sz="2000" dirty="0"/>
              <a:t>GOLANÓ, </a:t>
            </a:r>
            <a:r>
              <a:rPr lang="es-PE" sz="2000" dirty="0" err="1"/>
              <a:t>Conxita</a:t>
            </a:r>
            <a:r>
              <a:rPr lang="es-PE" sz="2000" dirty="0"/>
              <a:t> y FLORES-GUERRERO, Rodrigo (2002) Aprender a redactar documentos empresariales. Barcelona: Paidós. (Informe ejecutivo</a:t>
            </a:r>
            <a:r>
              <a:rPr lang="es-PE" sz="2000" dirty="0" smtClean="0"/>
              <a:t>)</a:t>
            </a:r>
          </a:p>
          <a:p>
            <a:pPr algn="just">
              <a:buClr>
                <a:schemeClr val="tx1"/>
              </a:buClr>
            </a:pPr>
            <a:endParaRPr lang="es-PE" sz="2000" dirty="0"/>
          </a:p>
          <a:p>
            <a:pPr marL="457200" indent="-457200" algn="just">
              <a:buClr>
                <a:schemeClr val="tx1"/>
              </a:buClr>
              <a:buFont typeface="Arial" panose="020B0604020202020204" pitchFamily="34" charset="0"/>
              <a:buChar char="•"/>
            </a:pPr>
            <a:r>
              <a:rPr lang="es-PE" sz="2000" dirty="0"/>
              <a:t>PÉREZ GRAJALES, Héctor (2003) Documentos empresariales. Bogotá: Editorial Magisterio</a:t>
            </a:r>
            <a:r>
              <a:rPr lang="es-PE" sz="2000" dirty="0" smtClean="0"/>
              <a:t>.</a:t>
            </a:r>
          </a:p>
          <a:p>
            <a:pPr marL="457200" indent="-457200" algn="just">
              <a:buClr>
                <a:schemeClr val="tx1"/>
              </a:buClr>
              <a:buFont typeface="Arial" panose="020B0604020202020204" pitchFamily="34" charset="0"/>
              <a:buChar char="•"/>
            </a:pPr>
            <a:endParaRPr lang="es-PE" sz="2000" dirty="0" smtClean="0"/>
          </a:p>
          <a:p>
            <a:pPr marL="457200" indent="-457200" algn="just">
              <a:buClr>
                <a:schemeClr val="tx1"/>
              </a:buClr>
              <a:buFont typeface="Arial" panose="020B0604020202020204" pitchFamily="34" charset="0"/>
              <a:buChar char="•"/>
            </a:pPr>
            <a:r>
              <a:rPr lang="es-PE" sz="2000" dirty="0"/>
              <a:t>SERAFINI, María Teresa (2007) Cómo se escribe. Barcelona: Paidós. </a:t>
            </a:r>
          </a:p>
          <a:p>
            <a:pPr algn="just"/>
            <a:endParaRPr lang="es-PE"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custDataLst>
              <p:tags r:id="rId1"/>
            </p:custDataLst>
          </p:nvPr>
        </p:nvSpPr>
        <p:spPr>
          <a:xfrm>
            <a:off x="1009725" y="4581128"/>
            <a:ext cx="5434483" cy="738664"/>
          </a:xfrm>
          <a:prstGeom prst="rect">
            <a:avLst/>
          </a:prstGeom>
        </p:spPr>
        <p:txBody>
          <a:bodyPr wrap="square">
            <a:spAutoFit/>
          </a:bodyPr>
          <a:lstStyle/>
          <a:p>
            <a:r>
              <a:rPr lang="es-PE" sz="1400" dirty="0" smtClean="0">
                <a:solidFill>
                  <a:schemeClr val="tx1">
                    <a:lumMod val="75000"/>
                    <a:lumOff val="25000"/>
                  </a:schemeClr>
                </a:solidFill>
              </a:rPr>
              <a:t>Material </a:t>
            </a:r>
            <a:r>
              <a:rPr lang="es-PE" sz="1400" dirty="0">
                <a:solidFill>
                  <a:schemeClr val="tx1">
                    <a:lumMod val="75000"/>
                    <a:lumOff val="25000"/>
                  </a:schemeClr>
                </a:solidFill>
              </a:rPr>
              <a:t>producido por la Universidad Peruana de Ciencias Aplicadas</a:t>
            </a:r>
          </a:p>
          <a:p>
            <a:pPr algn="just" eaLnBrk="0" hangingPunct="0">
              <a:buClr>
                <a:srgbClr val="0000CC"/>
              </a:buClr>
              <a:buSzPct val="75000"/>
              <a:buFont typeface="Wingdings" pitchFamily="2" charset="2"/>
              <a:buNone/>
            </a:pPr>
            <a:r>
              <a:rPr lang="es-PE" sz="1400" dirty="0">
                <a:solidFill>
                  <a:schemeClr val="tx1">
                    <a:lumMod val="75000"/>
                    <a:lumOff val="25000"/>
                  </a:schemeClr>
                </a:solidFill>
              </a:rPr>
              <a:t>Autor: </a:t>
            </a:r>
            <a:r>
              <a:rPr lang="es-PE" sz="1400" dirty="0" smtClean="0">
                <a:solidFill>
                  <a:schemeClr val="tx1">
                    <a:lumMod val="75000"/>
                    <a:lumOff val="25000"/>
                  </a:schemeClr>
                </a:solidFill>
                <a:cs typeface="Arial" pitchFamily="34" charset="0"/>
              </a:rPr>
              <a:t>Ninfa Morales Landeo y Adela Passano Ch</a:t>
            </a:r>
            <a:r>
              <a:rPr lang="es-ES" sz="1400" dirty="0" smtClean="0">
                <a:solidFill>
                  <a:schemeClr val="tx1">
                    <a:lumMod val="75000"/>
                    <a:lumOff val="25000"/>
                  </a:schemeClr>
                </a:solidFill>
                <a:cs typeface="Arial" pitchFamily="34" charset="0"/>
              </a:rPr>
              <a:t>ávez</a:t>
            </a:r>
            <a:endParaRPr lang="es-PE" sz="1400" dirty="0">
              <a:solidFill>
                <a:schemeClr val="tx1">
                  <a:lumMod val="75000"/>
                  <a:lumOff val="25000"/>
                </a:schemeClr>
              </a:solidFill>
              <a:cs typeface="Arial" pitchFamily="34" charset="0"/>
            </a:endParaRPr>
          </a:p>
          <a:p>
            <a:r>
              <a:rPr lang="es-PE" sz="1400" dirty="0" smtClean="0">
                <a:solidFill>
                  <a:schemeClr val="tx1">
                    <a:lumMod val="75000"/>
                    <a:lumOff val="25000"/>
                  </a:schemeClr>
                </a:solidFill>
              </a:rPr>
              <a:t>COPYRIGHT </a:t>
            </a:r>
            <a:r>
              <a:rPr lang="es-PE" sz="1400" dirty="0">
                <a:solidFill>
                  <a:schemeClr val="tx1">
                    <a:lumMod val="75000"/>
                    <a:lumOff val="25000"/>
                  </a:schemeClr>
                </a:solidFill>
              </a:rPr>
              <a:t>©UPC </a:t>
            </a:r>
            <a:r>
              <a:rPr lang="es-PE" sz="1400" dirty="0" smtClean="0">
                <a:solidFill>
                  <a:schemeClr val="tx1">
                    <a:lumMod val="75000"/>
                    <a:lumOff val="25000"/>
                  </a:schemeClr>
                </a:solidFill>
              </a:rPr>
              <a:t>2016 </a:t>
            </a:r>
            <a:r>
              <a:rPr lang="es-PE" sz="1400" dirty="0">
                <a:solidFill>
                  <a:schemeClr val="tx1">
                    <a:lumMod val="75000"/>
                    <a:lumOff val="25000"/>
                  </a:schemeClr>
                </a:solidFill>
              </a:rPr>
              <a:t>- Todos los derechos reservados</a:t>
            </a:r>
            <a:r>
              <a:rPr lang="es-PE" sz="1400" dirty="0" smtClean="0">
                <a:solidFill>
                  <a:schemeClr val="tx1">
                    <a:lumMod val="75000"/>
                    <a:lumOff val="25000"/>
                  </a:schemeClr>
                </a:solidFill>
              </a:rPr>
              <a:t>.</a:t>
            </a:r>
            <a:endParaRPr lang="es-PE" sz="1300" dirty="0">
              <a:solidFill>
                <a:schemeClr val="tx1">
                  <a:lumMod val="75000"/>
                  <a:lumOff val="25000"/>
                </a:schemeClr>
              </a:solidFill>
              <a:cs typeface="Arial" pitchFamily="34" charset="0"/>
            </a:endParaRPr>
          </a:p>
        </p:txBody>
      </p:sp>
      <p:sp>
        <p:nvSpPr>
          <p:cNvPr id="5" name="9 Marcador de texto"/>
          <p:cNvSpPr txBox="1">
            <a:spLocks/>
          </p:cNvSpPr>
          <p:nvPr/>
        </p:nvSpPr>
        <p:spPr bwMode="auto">
          <a:xfrm>
            <a:off x="1052197" y="1844824"/>
            <a:ext cx="4250924" cy="1439862"/>
          </a:xfrm>
          <a:prstGeom prst="rect">
            <a:avLst/>
          </a:prstGeom>
          <a:solidFill>
            <a:srgbClr val="EBEBEB"/>
          </a:solidFill>
          <a:ln>
            <a:noFill/>
          </a:ln>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pPr>
            <a:endParaRPr lang="es-ES" altLang="es-PE" sz="2800" b="1" dirty="0">
              <a:solidFill>
                <a:schemeClr val="tx1">
                  <a:lumMod val="65000"/>
                  <a:lumOff val="35000"/>
                </a:schemeClr>
              </a:solidFill>
              <a:latin typeface="Calibri" pitchFamily="34" charset="0"/>
            </a:endParaRPr>
          </a:p>
        </p:txBody>
      </p:sp>
    </p:spTree>
    <p:extLst>
      <p:ext uri="{BB962C8B-B14F-4D97-AF65-F5344CB8AC3E}">
        <p14:creationId xmlns:p14="http://schemas.microsoft.com/office/powerpoint/2010/main" val="50259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4 Título"/>
          <p:cNvSpPr txBox="1">
            <a:spLocks/>
          </p:cNvSpPr>
          <p:nvPr/>
        </p:nvSpPr>
        <p:spPr bwMode="auto">
          <a:xfrm>
            <a:off x="900113" y="333375"/>
            <a:ext cx="41036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endParaRPr lang="es-PE" altLang="es-PE" sz="3200" b="1">
              <a:solidFill>
                <a:srgbClr val="0070C0"/>
              </a:solidFill>
              <a:latin typeface="Imprint MT Shadow" panose="04020605060303030202" pitchFamily="82" charset="0"/>
              <a:cs typeface="Arabic Typesetting" panose="03020402040406030203" pitchFamily="66" charset="-78"/>
            </a:endParaRPr>
          </a:p>
        </p:txBody>
      </p:sp>
      <p:sp>
        <p:nvSpPr>
          <p:cNvPr id="3" name="3 Marcador de contenido"/>
          <p:cNvSpPr txBox="1">
            <a:spLocks/>
          </p:cNvSpPr>
          <p:nvPr/>
        </p:nvSpPr>
        <p:spPr>
          <a:xfrm>
            <a:off x="900113" y="1196975"/>
            <a:ext cx="7704137" cy="5040313"/>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endParaRPr lang="es-PE" dirty="0" smtClean="0">
              <a:solidFill>
                <a:srgbClr val="002060"/>
              </a:solidFill>
            </a:endParaRPr>
          </a:p>
          <a:p>
            <a:pPr algn="l" fontAlgn="auto">
              <a:buClr>
                <a:schemeClr val="tx1">
                  <a:lumMod val="75000"/>
                  <a:lumOff val="25000"/>
                </a:schemeClr>
              </a:buClr>
              <a:defRPr/>
            </a:pPr>
            <a:endParaRPr lang="es-PE" dirty="0"/>
          </a:p>
          <a:p>
            <a:pPr algn="l" fontAlgn="auto">
              <a:buClr>
                <a:schemeClr val="tx1">
                  <a:lumMod val="75000"/>
                  <a:lumOff val="25000"/>
                </a:schemeClr>
              </a:buClr>
              <a:defRPr/>
            </a:pPr>
            <a:endParaRPr lang="es-PE" dirty="0" smtClean="0"/>
          </a:p>
          <a:p>
            <a:pPr algn="l" fontAlgn="auto">
              <a:buClr>
                <a:schemeClr val="tx1">
                  <a:lumMod val="75000"/>
                  <a:lumOff val="25000"/>
                </a:schemeClr>
              </a:buClr>
              <a:defRPr/>
            </a:pPr>
            <a:endParaRPr lang="es-PE" dirty="0" smtClean="0"/>
          </a:p>
        </p:txBody>
      </p:sp>
      <p:sp>
        <p:nvSpPr>
          <p:cNvPr id="4" name="4 Título"/>
          <p:cNvSpPr txBox="1">
            <a:spLocks/>
          </p:cNvSpPr>
          <p:nvPr/>
        </p:nvSpPr>
        <p:spPr>
          <a:xfrm>
            <a:off x="1052513" y="485775"/>
            <a:ext cx="4103687" cy="719138"/>
          </a:xfrm>
          <a:prstGeom prst="rect">
            <a:avLst/>
          </a:prstGeom>
          <a:ln w="28575">
            <a:solidFill>
              <a:schemeClr val="accent6">
                <a:lumMod val="75000"/>
              </a:schemeClr>
            </a:solidFill>
            <a:prstDash val="dashDot"/>
          </a:ln>
        </p:spPr>
        <p:txBody>
          <a:bodyPr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pPr algn="ctr" fontAlgn="auto">
              <a:spcAft>
                <a:spcPts val="0"/>
              </a:spcAft>
              <a:defRPr/>
            </a:pPr>
            <a:r>
              <a:rPr smtClean="0">
                <a:solidFill>
                  <a:srgbClr val="0070C0"/>
                </a:solidFill>
                <a:latin typeface="Imprint MT Shadow" pitchFamily="82" charset="0"/>
                <a:cs typeface="Arabic Typesetting" pitchFamily="66" charset="-78"/>
              </a:rPr>
              <a:t>Textos empresariales </a:t>
            </a:r>
            <a:endParaRPr>
              <a:solidFill>
                <a:srgbClr val="0070C0"/>
              </a:solidFill>
              <a:latin typeface="Imprint MT Shadow" pitchFamily="82" charset="0"/>
              <a:cs typeface="Arabic Typesetting" pitchFamily="66" charset="-78"/>
            </a:endParaRPr>
          </a:p>
        </p:txBody>
      </p:sp>
      <p:sp>
        <p:nvSpPr>
          <p:cNvPr id="6" name="3 Marcador de contenido"/>
          <p:cNvSpPr txBox="1">
            <a:spLocks/>
          </p:cNvSpPr>
          <p:nvPr/>
        </p:nvSpPr>
        <p:spPr>
          <a:xfrm>
            <a:off x="1052513" y="1349375"/>
            <a:ext cx="7551737" cy="5040313"/>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Clr>
                <a:schemeClr val="tx1">
                  <a:lumMod val="75000"/>
                  <a:lumOff val="25000"/>
                </a:schemeClr>
              </a:buClr>
              <a:buFont typeface="Arial" pitchFamily="34" charset="0"/>
              <a:buNone/>
              <a:defRPr/>
            </a:pPr>
            <a:r>
              <a:rPr lang="es-PE" dirty="0" smtClean="0">
                <a:solidFill>
                  <a:srgbClr val="002060"/>
                </a:solidFill>
              </a:rPr>
              <a:t>Son </a:t>
            </a:r>
            <a:r>
              <a:rPr lang="es-PE" b="1" dirty="0" smtClean="0">
                <a:solidFill>
                  <a:srgbClr val="002060"/>
                </a:solidFill>
              </a:rPr>
              <a:t>todos aquellos escritos que se elaboran en representación de una organización, o de un área o jefatura de una empresa</a:t>
            </a:r>
            <a:r>
              <a:rPr lang="es-PE" dirty="0" smtClean="0">
                <a:solidFill>
                  <a:srgbClr val="002060"/>
                </a:solidFill>
              </a:rPr>
              <a:t>. Estos textos se emplean tanto para comunicarse internamente como externamente.</a:t>
            </a:r>
          </a:p>
          <a:p>
            <a:pPr marL="0" indent="0" fontAlgn="auto">
              <a:buClr>
                <a:schemeClr val="tx1">
                  <a:lumMod val="75000"/>
                  <a:lumOff val="25000"/>
                </a:schemeClr>
              </a:buClr>
              <a:buFont typeface="Arial" pitchFamily="34" charset="0"/>
              <a:buNone/>
              <a:defRPr/>
            </a:pPr>
            <a:endParaRPr lang="es-PE" dirty="0">
              <a:solidFill>
                <a:srgbClr val="002060"/>
              </a:solidFill>
            </a:endParaRPr>
          </a:p>
          <a:p>
            <a:pPr marL="0" indent="0" fontAlgn="auto">
              <a:buClr>
                <a:schemeClr val="tx1">
                  <a:lumMod val="75000"/>
                  <a:lumOff val="25000"/>
                </a:schemeClr>
              </a:buClr>
              <a:buFont typeface="Arial" pitchFamily="34" charset="0"/>
              <a:buNone/>
              <a:defRPr/>
            </a:pPr>
            <a:r>
              <a:rPr lang="es-PE" dirty="0">
                <a:solidFill>
                  <a:srgbClr val="002060"/>
                </a:solidFill>
              </a:rPr>
              <a:t>L</a:t>
            </a:r>
            <a:r>
              <a:rPr lang="es-PE" dirty="0" smtClean="0">
                <a:solidFill>
                  <a:srgbClr val="002060"/>
                </a:solidFill>
              </a:rPr>
              <a:t>os textos empresariales más comunes son los memorándum, correos electrónicos, cartas comerciales, actas, </a:t>
            </a:r>
            <a:r>
              <a:rPr lang="es-PE" u="sng" dirty="0" smtClean="0">
                <a:solidFill>
                  <a:srgbClr val="002060"/>
                </a:solidFill>
              </a:rPr>
              <a:t>informes</a:t>
            </a:r>
            <a:r>
              <a:rPr lang="es-PE" dirty="0" smtClean="0">
                <a:solidFill>
                  <a:srgbClr val="002060"/>
                </a:solidFill>
              </a:rPr>
              <a:t>, entre otros.</a:t>
            </a:r>
          </a:p>
          <a:p>
            <a:pPr marL="0" indent="0" fontAlgn="auto">
              <a:buClr>
                <a:schemeClr val="tx1">
                  <a:lumMod val="75000"/>
                  <a:lumOff val="25000"/>
                </a:schemeClr>
              </a:buClr>
              <a:buFont typeface="Arial" pitchFamily="34" charset="0"/>
              <a:buNone/>
              <a:defRPr/>
            </a:pPr>
            <a:endParaRPr lang="es-PE" dirty="0">
              <a:solidFill>
                <a:srgbClr val="002060"/>
              </a:solidFill>
            </a:endParaRPr>
          </a:p>
          <a:p>
            <a:pPr marL="0" indent="0" fontAlgn="auto">
              <a:buClr>
                <a:schemeClr val="tx1">
                  <a:lumMod val="75000"/>
                  <a:lumOff val="25000"/>
                </a:schemeClr>
              </a:buClr>
              <a:buFont typeface="Arial" pitchFamily="34" charset="0"/>
              <a:buNone/>
              <a:defRPr/>
            </a:pPr>
            <a:endParaRPr lang="es-PE" dirty="0" smtClean="0">
              <a:solidFill>
                <a:srgbClr val="002060"/>
              </a:solidFill>
            </a:endParaRPr>
          </a:p>
          <a:p>
            <a:pPr marL="0" indent="0" fontAlgn="auto">
              <a:buClr>
                <a:schemeClr val="tx1">
                  <a:lumMod val="75000"/>
                  <a:lumOff val="25000"/>
                </a:schemeClr>
              </a:buClr>
              <a:buFont typeface="Arial" pitchFamily="34" charset="0"/>
              <a:buNone/>
              <a:defRPr/>
            </a:pPr>
            <a:endParaRPr lang="es-PE" dirty="0" smtClean="0">
              <a:solidFill>
                <a:srgbClr val="002060"/>
              </a:solidFill>
            </a:endParaRPr>
          </a:p>
          <a:p>
            <a:pPr marL="0" indent="0" fontAlgn="auto">
              <a:buClr>
                <a:schemeClr val="tx1">
                  <a:lumMod val="75000"/>
                  <a:lumOff val="25000"/>
                </a:schemeClr>
              </a:buClr>
              <a:buFont typeface="Arial" pitchFamily="34" charset="0"/>
              <a:buNone/>
              <a:defRPr/>
            </a:pPr>
            <a:endParaRPr lang="es-PE" dirty="0">
              <a:solidFill>
                <a:srgbClr val="002060"/>
              </a:solidFill>
            </a:endParaRPr>
          </a:p>
          <a:p>
            <a:pPr marL="0" indent="0" fontAlgn="auto">
              <a:buClr>
                <a:schemeClr val="tx1">
                  <a:lumMod val="75000"/>
                  <a:lumOff val="25000"/>
                </a:schemeClr>
              </a:buClr>
              <a:buFont typeface="Arial" pitchFamily="34" charset="0"/>
              <a:buNone/>
              <a:defRPr/>
            </a:pPr>
            <a:endParaRPr lang="es-PE" dirty="0">
              <a:solidFill>
                <a:srgbClr val="002060"/>
              </a:solidFill>
            </a:endParaRPr>
          </a:p>
          <a:p>
            <a:pPr algn="l" fontAlgn="auto">
              <a:buClr>
                <a:schemeClr val="tx1">
                  <a:lumMod val="75000"/>
                  <a:lumOff val="25000"/>
                </a:schemeClr>
              </a:buClr>
              <a:defRPr/>
            </a:pPr>
            <a:endParaRPr lang="es-PE" dirty="0" smtClean="0"/>
          </a:p>
          <a:p>
            <a:pPr algn="l" fontAlgn="auto">
              <a:buClr>
                <a:schemeClr val="tx1">
                  <a:lumMod val="75000"/>
                  <a:lumOff val="25000"/>
                </a:schemeClr>
              </a:buClr>
              <a:defRPr/>
            </a:pPr>
            <a:endParaRPr lang="es-PE" dirty="0" smtClean="0"/>
          </a:p>
        </p:txBody>
      </p:sp>
    </p:spTree>
    <p:extLst>
      <p:ext uri="{BB962C8B-B14F-4D97-AF65-F5344CB8AC3E}">
        <p14:creationId xmlns:p14="http://schemas.microsoft.com/office/powerpoint/2010/main" val="840748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Título"/>
          <p:cNvSpPr txBox="1">
            <a:spLocks/>
          </p:cNvSpPr>
          <p:nvPr/>
        </p:nvSpPr>
        <p:spPr>
          <a:xfrm>
            <a:off x="1052513" y="1125538"/>
            <a:ext cx="6688137" cy="4606925"/>
          </a:xfrm>
          <a:prstGeom prst="rect">
            <a:avLst/>
          </a:prstGeom>
        </p:spPr>
        <p:txBody>
          <a:bodyPr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pPr marL="457200" indent="-457200" fontAlgn="auto">
              <a:spcAft>
                <a:spcPts val="0"/>
              </a:spcAft>
              <a:buFont typeface="Wingdings" pitchFamily="2" charset="2"/>
              <a:buChar char="ü"/>
              <a:defRPr/>
            </a:pPr>
            <a:r>
              <a:rPr smtClean="0">
                <a:solidFill>
                  <a:schemeClr val="accent6">
                    <a:lumMod val="75000"/>
                  </a:schemeClr>
                </a:solidFill>
                <a:latin typeface="Imprint MT Shadow" pitchFamily="82" charset="0"/>
                <a:cs typeface="Arabic Typesetting" pitchFamily="66" charset="-78"/>
              </a:rPr>
              <a:t>¿Para qué sirven los textos empresariales?</a:t>
            </a:r>
          </a:p>
          <a:p>
            <a:pPr fontAlgn="auto">
              <a:spcAft>
                <a:spcPts val="0"/>
              </a:spcAft>
              <a:defRPr/>
            </a:pPr>
            <a:endParaRPr>
              <a:solidFill>
                <a:schemeClr val="accent6">
                  <a:lumMod val="75000"/>
                </a:schemeClr>
              </a:solidFill>
              <a:latin typeface="Imprint MT Shadow" pitchFamily="82" charset="0"/>
              <a:cs typeface="Arabic Typesetting" pitchFamily="66" charset="-78"/>
            </a:endParaRPr>
          </a:p>
          <a:p>
            <a:pPr marL="457200" indent="-457200" fontAlgn="auto">
              <a:spcAft>
                <a:spcPts val="0"/>
              </a:spcAft>
              <a:buFont typeface="Wingdings" pitchFamily="2" charset="2"/>
              <a:buChar char="ü"/>
              <a:defRPr/>
            </a:pPr>
            <a:r>
              <a:rPr smtClean="0">
                <a:solidFill>
                  <a:schemeClr val="accent6">
                    <a:lumMod val="75000"/>
                  </a:schemeClr>
                </a:solidFill>
                <a:latin typeface="Imprint MT Shadow" pitchFamily="82" charset="0"/>
                <a:cs typeface="Arabic Typesetting" pitchFamily="66" charset="-78"/>
              </a:rPr>
              <a:t>¿En qué radica su importancia?</a:t>
            </a:r>
          </a:p>
          <a:p>
            <a:pPr fontAlgn="auto">
              <a:spcAft>
                <a:spcPts val="0"/>
              </a:spcAft>
              <a:defRPr/>
            </a:pPr>
            <a:endParaRPr smtClean="0">
              <a:solidFill>
                <a:schemeClr val="accent6">
                  <a:lumMod val="75000"/>
                </a:schemeClr>
              </a:solidFill>
              <a:latin typeface="Imprint MT Shadow" pitchFamily="82" charset="0"/>
              <a:cs typeface="Arabic Typesetting" pitchFamily="66" charset="-78"/>
            </a:endParaRPr>
          </a:p>
          <a:p>
            <a:pPr fontAlgn="auto">
              <a:spcAft>
                <a:spcPts val="0"/>
              </a:spcAft>
              <a:defRPr/>
            </a:pPr>
            <a:r>
              <a:rPr u="sng">
                <a:hlinkClick r:id="rId2"/>
              </a:rPr>
              <a:t>https://www.youtube.com/watch?v=lzyXrkEPgdg</a:t>
            </a:r>
            <a:endParaRPr/>
          </a:p>
          <a:p>
            <a:pPr fontAlgn="auto">
              <a:spcAft>
                <a:spcPts val="0"/>
              </a:spcAft>
              <a:defRPr/>
            </a:pPr>
            <a:endParaRPr>
              <a:solidFill>
                <a:srgbClr val="0070C0"/>
              </a:solidFill>
              <a:latin typeface="Imprint MT Shadow" pitchFamily="82" charset="0"/>
              <a:cs typeface="Arabic Typesetting" pitchFamily="66" charset="-78"/>
            </a:endParaRPr>
          </a:p>
        </p:txBody>
      </p:sp>
    </p:spTree>
    <p:extLst>
      <p:ext uri="{BB962C8B-B14F-4D97-AF65-F5344CB8AC3E}">
        <p14:creationId xmlns:p14="http://schemas.microsoft.com/office/powerpoint/2010/main" val="133046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nunez\Desktop\PREGRADO\ICONOS\TEMARIO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02" y="95548"/>
            <a:ext cx="595758" cy="595758"/>
          </a:xfrm>
          <a:prstGeom prst="rect">
            <a:avLst/>
          </a:prstGeom>
          <a:noFill/>
          <a:extLst>
            <a:ext uri="{909E8E84-426E-40DD-AFC4-6F175D3DCCD1}">
              <a14:hiddenFill xmlns:a14="http://schemas.microsoft.com/office/drawing/2010/main">
                <a:solidFill>
                  <a:srgbClr val="FFFFFF"/>
                </a:solidFill>
              </a14:hiddenFill>
            </a:ext>
          </a:extLst>
        </p:spPr>
      </p:pic>
      <p:sp>
        <p:nvSpPr>
          <p:cNvPr id="8" name="4 Título"/>
          <p:cNvSpPr>
            <a:spLocks noGrp="1"/>
          </p:cNvSpPr>
          <p:nvPr>
            <p:ph type="title" idx="4294967295"/>
          </p:nvPr>
        </p:nvSpPr>
        <p:spPr>
          <a:xfrm>
            <a:off x="827584" y="73274"/>
            <a:ext cx="7273925" cy="647700"/>
          </a:xfrm>
          <a:prstGeom prst="rect">
            <a:avLst/>
          </a:prstGeom>
        </p:spPr>
        <p:txBody>
          <a:bodyPr>
            <a:normAutofit/>
          </a:bodyPr>
          <a:lstStyle/>
          <a:p>
            <a:r>
              <a:rPr lang="es-PE" dirty="0" smtClean="0"/>
              <a:t>Temario</a:t>
            </a:r>
            <a:endParaRPr lang="es-PE" dirty="0"/>
          </a:p>
        </p:txBody>
      </p:sp>
      <p:sp>
        <p:nvSpPr>
          <p:cNvPr id="5" name="3 Marcador de contenido"/>
          <p:cNvSpPr txBox="1">
            <a:spLocks/>
          </p:cNvSpPr>
          <p:nvPr/>
        </p:nvSpPr>
        <p:spPr>
          <a:xfrm>
            <a:off x="659960" y="1844824"/>
            <a:ext cx="7200800" cy="504056"/>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Wingdings" pitchFamily="2" charset="2"/>
              <a:buChar char="q"/>
            </a:pPr>
            <a:r>
              <a:rPr lang="es-PE" b="1" dirty="0" smtClean="0">
                <a:solidFill>
                  <a:schemeClr val="tx1"/>
                </a:solidFill>
              </a:rPr>
              <a:t> </a:t>
            </a:r>
            <a:r>
              <a:rPr lang="es-PE" b="1" dirty="0" smtClean="0"/>
              <a:t>Semanas 1 a 4</a:t>
            </a:r>
            <a:endParaRPr lang="es-PE" dirty="0"/>
          </a:p>
          <a:p>
            <a:pPr>
              <a:buClr>
                <a:schemeClr val="tx1"/>
              </a:buClr>
            </a:pPr>
            <a:r>
              <a:rPr lang="es-PE" dirty="0" smtClean="0"/>
              <a:t>Informe recomendación: </a:t>
            </a:r>
            <a:r>
              <a:rPr lang="es-PE" b="1" u="sng" dirty="0" smtClean="0"/>
              <a:t>informe de hechos</a:t>
            </a:r>
            <a:endParaRPr lang="es-PE" b="1" u="sng" dirty="0"/>
          </a:p>
          <a:p>
            <a:pPr>
              <a:buClr>
                <a:schemeClr val="tx1"/>
              </a:buClr>
            </a:pPr>
            <a:r>
              <a:rPr lang="es-PE" dirty="0" smtClean="0"/>
              <a:t>Estrategias enumerativa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Marcador de contenido"/>
          <p:cNvSpPr txBox="1">
            <a:spLocks/>
          </p:cNvSpPr>
          <p:nvPr/>
        </p:nvSpPr>
        <p:spPr>
          <a:xfrm>
            <a:off x="683568" y="1340768"/>
            <a:ext cx="7488832" cy="4248472"/>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Clr>
                <a:schemeClr val="tx1">
                  <a:lumMod val="75000"/>
                  <a:lumOff val="25000"/>
                </a:schemeClr>
              </a:buClr>
              <a:buNone/>
            </a:pPr>
            <a:endParaRPr lang="es-ES" dirty="0" smtClean="0"/>
          </a:p>
          <a:p>
            <a:pPr>
              <a:buClr>
                <a:schemeClr val="tx1">
                  <a:lumMod val="75000"/>
                  <a:lumOff val="25000"/>
                </a:schemeClr>
              </a:buClr>
            </a:pPr>
            <a:r>
              <a:rPr lang="es-ES" dirty="0" smtClean="0">
                <a:solidFill>
                  <a:srgbClr val="002060"/>
                </a:solidFill>
              </a:rPr>
              <a:t>Estos </a:t>
            </a:r>
            <a:r>
              <a:rPr lang="es-ES" dirty="0">
                <a:solidFill>
                  <a:srgbClr val="002060"/>
                </a:solidFill>
              </a:rPr>
              <a:t>informes se elaboran con el propósito de presentar estudios </a:t>
            </a:r>
            <a:r>
              <a:rPr lang="es-ES" b="1" dirty="0" smtClean="0">
                <a:solidFill>
                  <a:srgbClr val="002060"/>
                </a:solidFill>
              </a:rPr>
              <a:t>sobre </a:t>
            </a:r>
            <a:r>
              <a:rPr lang="es-ES" b="1" dirty="0">
                <a:solidFill>
                  <a:srgbClr val="002060"/>
                </a:solidFill>
              </a:rPr>
              <a:t>determinados hechos o actividades</a:t>
            </a:r>
            <a:r>
              <a:rPr lang="es-ES" dirty="0">
                <a:solidFill>
                  <a:srgbClr val="002060"/>
                </a:solidFill>
              </a:rPr>
              <a:t>, y su objetivo es comunicar esta información de manera específica a los superiores, dentro de la empresa, o a las autoridades, accionistas y clientes, fuera de la empresa </a:t>
            </a:r>
            <a:endParaRPr lang="es-PE" dirty="0">
              <a:solidFill>
                <a:srgbClr val="002060"/>
              </a:solidFill>
            </a:endParaRPr>
          </a:p>
          <a:p>
            <a:pPr algn="l">
              <a:buClr>
                <a:schemeClr val="tx1">
                  <a:lumMod val="75000"/>
                  <a:lumOff val="25000"/>
                </a:schemeClr>
              </a:buClr>
            </a:pPr>
            <a:endParaRPr lang="es-PE" dirty="0" smtClean="0"/>
          </a:p>
          <a:p>
            <a:pPr algn="l">
              <a:buClr>
                <a:schemeClr val="tx1">
                  <a:lumMod val="75000"/>
                  <a:lumOff val="25000"/>
                </a:schemeClr>
              </a:buClr>
            </a:pPr>
            <a:endParaRPr lang="es-PE" dirty="0" smtClean="0"/>
          </a:p>
        </p:txBody>
      </p:sp>
      <p:sp>
        <p:nvSpPr>
          <p:cNvPr id="3" name="4 Título"/>
          <p:cNvSpPr txBox="1">
            <a:spLocks/>
          </p:cNvSpPr>
          <p:nvPr/>
        </p:nvSpPr>
        <p:spPr>
          <a:xfrm>
            <a:off x="899592" y="404664"/>
            <a:ext cx="7272808" cy="720079"/>
          </a:xfrm>
          <a:prstGeom prst="rect">
            <a:avLst/>
          </a:prstGeom>
          <a:ln w="28575">
            <a:solidFill>
              <a:schemeClr val="accent6">
                <a:lumMod val="75000"/>
              </a:schemeClr>
            </a:solidFill>
            <a:prstDash val="dashDot"/>
          </a:ln>
        </p:spPr>
        <p:txBody>
          <a:bodyPr vert="horz" lIns="91440" tIns="45720" rIns="91440" bIns="45720" rtlCol="0"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pPr algn="ctr"/>
            <a:r>
              <a:rPr lang="es-PE" dirty="0">
                <a:solidFill>
                  <a:srgbClr val="0070C0"/>
                </a:solidFill>
                <a:latin typeface="Imprint MT Shadow" pitchFamily="82" charset="0"/>
              </a:rPr>
              <a:t>I</a:t>
            </a:r>
            <a:r>
              <a:rPr lang="es-PE" dirty="0" smtClean="0">
                <a:solidFill>
                  <a:srgbClr val="0070C0"/>
                </a:solidFill>
                <a:latin typeface="Imprint MT Shadow" pitchFamily="82" charset="0"/>
              </a:rPr>
              <a:t>nforme de hechos </a:t>
            </a:r>
            <a:endParaRPr lang="es-PE" dirty="0">
              <a:solidFill>
                <a:srgbClr val="0070C0"/>
              </a:solidFill>
              <a:latin typeface="Imprint MT Shadow" pitchFamily="82" charset="0"/>
            </a:endParaRPr>
          </a:p>
        </p:txBody>
      </p:sp>
    </p:spTree>
    <p:extLst>
      <p:ext uri="{BB962C8B-B14F-4D97-AF65-F5344CB8AC3E}">
        <p14:creationId xmlns:p14="http://schemas.microsoft.com/office/powerpoint/2010/main" val="331293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p:cNvSpPr txBox="1">
            <a:spLocks/>
          </p:cNvSpPr>
          <p:nvPr/>
        </p:nvSpPr>
        <p:spPr>
          <a:xfrm>
            <a:off x="431540" y="1196752"/>
            <a:ext cx="8244916" cy="5256584"/>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lumMod val="75000"/>
                  <a:lumOff val="25000"/>
                </a:schemeClr>
              </a:buClr>
              <a:buNone/>
            </a:pPr>
            <a:r>
              <a:rPr lang="es-PE" altLang="es-PE" dirty="0" smtClean="0">
                <a:solidFill>
                  <a:schemeClr val="tx1"/>
                </a:solidFill>
                <a:latin typeface="Times New Roman" pitchFamily="18" charset="0"/>
              </a:rPr>
              <a:t>-Frente </a:t>
            </a:r>
            <a:r>
              <a:rPr lang="es-PE" altLang="es-PE" dirty="0">
                <a:solidFill>
                  <a:schemeClr val="tx1"/>
                </a:solidFill>
                <a:latin typeface="Times New Roman" pitchFamily="18" charset="0"/>
              </a:rPr>
              <a:t>a un problema o toma de decisiones en los negocios, es necesario, en primer lugar, </a:t>
            </a:r>
            <a:r>
              <a:rPr lang="es-PE" altLang="es-PE" u="sng" dirty="0">
                <a:solidFill>
                  <a:schemeClr val="tx1"/>
                </a:solidFill>
                <a:latin typeface="Times New Roman" pitchFamily="18" charset="0"/>
              </a:rPr>
              <a:t>realizar la recolección de información</a:t>
            </a:r>
            <a:r>
              <a:rPr lang="es-PE" altLang="es-PE" dirty="0">
                <a:solidFill>
                  <a:schemeClr val="tx1"/>
                </a:solidFill>
                <a:latin typeface="Times New Roman" pitchFamily="18" charset="0"/>
              </a:rPr>
              <a:t> (datos</a:t>
            </a:r>
            <a:r>
              <a:rPr lang="es-PE" altLang="es-PE" dirty="0" smtClean="0">
                <a:solidFill>
                  <a:schemeClr val="tx1"/>
                </a:solidFill>
                <a:latin typeface="Times New Roman" pitchFamily="18" charset="0"/>
              </a:rPr>
              <a:t>).</a:t>
            </a:r>
          </a:p>
          <a:p>
            <a:pPr marL="0" indent="0">
              <a:buClr>
                <a:schemeClr val="tx1">
                  <a:lumMod val="75000"/>
                  <a:lumOff val="25000"/>
                </a:schemeClr>
              </a:buClr>
              <a:buNone/>
            </a:pPr>
            <a:endParaRPr lang="es-PE" altLang="es-PE" dirty="0" smtClean="0">
              <a:solidFill>
                <a:schemeClr val="tx1"/>
              </a:solidFill>
              <a:latin typeface="Times New Roman" pitchFamily="18" charset="0"/>
            </a:endParaRPr>
          </a:p>
          <a:p>
            <a:pPr marL="0" indent="0">
              <a:buClr>
                <a:schemeClr val="tx1">
                  <a:lumMod val="75000"/>
                  <a:lumOff val="25000"/>
                </a:schemeClr>
              </a:buClr>
              <a:buNone/>
            </a:pPr>
            <a:r>
              <a:rPr lang="es-PE" altLang="es-PE" dirty="0" smtClean="0">
                <a:solidFill>
                  <a:schemeClr val="tx1"/>
                </a:solidFill>
                <a:latin typeface="Times New Roman" pitchFamily="18" charset="0"/>
              </a:rPr>
              <a:t>-En </a:t>
            </a:r>
            <a:r>
              <a:rPr lang="es-PE" altLang="es-PE" dirty="0">
                <a:solidFill>
                  <a:schemeClr val="tx1"/>
                </a:solidFill>
                <a:latin typeface="Times New Roman" pitchFamily="18" charset="0"/>
              </a:rPr>
              <a:t>segundo lugar, quien redactará el informe </a:t>
            </a:r>
            <a:r>
              <a:rPr lang="es-PE" altLang="es-PE" u="sng" dirty="0" smtClean="0">
                <a:solidFill>
                  <a:schemeClr val="tx1"/>
                </a:solidFill>
                <a:latin typeface="Times New Roman" pitchFamily="18" charset="0"/>
              </a:rPr>
              <a:t>determinará </a:t>
            </a:r>
            <a:r>
              <a:rPr lang="es-PE" altLang="es-PE" u="sng" dirty="0">
                <a:solidFill>
                  <a:schemeClr val="tx1"/>
                </a:solidFill>
                <a:latin typeface="Times New Roman" pitchFamily="18" charset="0"/>
              </a:rPr>
              <a:t>los </a:t>
            </a:r>
            <a:r>
              <a:rPr lang="es-PE" altLang="es-PE" u="sng" dirty="0" smtClean="0">
                <a:solidFill>
                  <a:schemeClr val="tx1"/>
                </a:solidFill>
                <a:latin typeface="Times New Roman" pitchFamily="18" charset="0"/>
              </a:rPr>
              <a:t>hechos</a:t>
            </a:r>
            <a:r>
              <a:rPr lang="es-PE" altLang="es-PE" dirty="0" smtClean="0">
                <a:solidFill>
                  <a:schemeClr val="tx1"/>
                </a:solidFill>
                <a:latin typeface="Times New Roman" pitchFamily="18" charset="0"/>
              </a:rPr>
              <a:t> de la problemática para, posteriormente, </a:t>
            </a:r>
            <a:r>
              <a:rPr lang="es-PE" altLang="es-PE" dirty="0">
                <a:solidFill>
                  <a:schemeClr val="tx1"/>
                </a:solidFill>
                <a:latin typeface="Times New Roman" pitchFamily="18" charset="0"/>
              </a:rPr>
              <a:t>proponer </a:t>
            </a:r>
            <a:r>
              <a:rPr lang="es-PE" altLang="es-PE" dirty="0" smtClean="0">
                <a:solidFill>
                  <a:schemeClr val="tx1"/>
                </a:solidFill>
                <a:latin typeface="Times New Roman" pitchFamily="18" charset="0"/>
              </a:rPr>
              <a:t>las recomendaciones pertinentes en el informe de recomendación.</a:t>
            </a:r>
          </a:p>
          <a:p>
            <a:pPr marL="0" indent="0" algn="l">
              <a:buClr>
                <a:schemeClr val="tx1">
                  <a:lumMod val="75000"/>
                  <a:lumOff val="25000"/>
                </a:schemeClr>
              </a:buClr>
              <a:buNone/>
            </a:pPr>
            <a:endParaRPr lang="es-ES" altLang="es-PE" b="1" dirty="0">
              <a:solidFill>
                <a:schemeClr val="tx1"/>
              </a:solidFill>
              <a:latin typeface="Times New Roman" pitchFamily="18" charset="0"/>
            </a:endParaRPr>
          </a:p>
          <a:p>
            <a:pPr marL="0" indent="0" algn="l">
              <a:buClr>
                <a:schemeClr val="tx1">
                  <a:lumMod val="75000"/>
                  <a:lumOff val="25000"/>
                </a:schemeClr>
              </a:buClr>
              <a:buNone/>
            </a:pPr>
            <a:endParaRPr lang="es-PE" dirty="0">
              <a:solidFill>
                <a:schemeClr val="tx1"/>
              </a:solidFill>
            </a:endParaRPr>
          </a:p>
          <a:p>
            <a:pPr algn="l">
              <a:buClr>
                <a:schemeClr val="tx1">
                  <a:lumMod val="75000"/>
                  <a:lumOff val="25000"/>
                </a:schemeClr>
              </a:buClr>
            </a:pPr>
            <a:endParaRPr lang="es-PE" dirty="0">
              <a:solidFill>
                <a:schemeClr val="tx1"/>
              </a:solidFill>
            </a:endParaRPr>
          </a:p>
          <a:p>
            <a:pPr algn="l">
              <a:buClr>
                <a:schemeClr val="tx1">
                  <a:lumMod val="75000"/>
                  <a:lumOff val="25000"/>
                </a:schemeClr>
              </a:buClr>
            </a:pPr>
            <a:endParaRPr lang="es-PE" dirty="0" smtClean="0">
              <a:solidFill>
                <a:schemeClr val="tx1"/>
              </a:solidFill>
            </a:endParaRPr>
          </a:p>
          <a:p>
            <a:pPr algn="l">
              <a:buClr>
                <a:schemeClr val="tx1">
                  <a:lumMod val="75000"/>
                  <a:lumOff val="25000"/>
                </a:schemeClr>
              </a:buClr>
            </a:pPr>
            <a:endParaRPr lang="es-PE" dirty="0" smtClean="0"/>
          </a:p>
        </p:txBody>
      </p:sp>
      <p:sp>
        <p:nvSpPr>
          <p:cNvPr id="4" name="4 Título"/>
          <p:cNvSpPr txBox="1">
            <a:spLocks/>
          </p:cNvSpPr>
          <p:nvPr/>
        </p:nvSpPr>
        <p:spPr>
          <a:xfrm>
            <a:off x="431540" y="68733"/>
            <a:ext cx="5724636" cy="647700"/>
          </a:xfrm>
          <a:prstGeom prst="rect">
            <a:avLst/>
          </a:prstGeom>
        </p:spPr>
        <p:txBody>
          <a:bodyPr vert="horz" lIns="91440" tIns="45720" rIns="91440" bIns="45720" rtlCol="0"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r>
              <a:rPr lang="es-PE" dirty="0" smtClean="0"/>
              <a:t> </a:t>
            </a:r>
            <a:endParaRPr lang="es-PE" dirty="0"/>
          </a:p>
        </p:txBody>
      </p:sp>
      <p:sp>
        <p:nvSpPr>
          <p:cNvPr id="5" name="4 Título"/>
          <p:cNvSpPr txBox="1">
            <a:spLocks/>
          </p:cNvSpPr>
          <p:nvPr/>
        </p:nvSpPr>
        <p:spPr>
          <a:xfrm>
            <a:off x="431540" y="404664"/>
            <a:ext cx="8244916" cy="720079"/>
          </a:xfrm>
          <a:prstGeom prst="rect">
            <a:avLst/>
          </a:prstGeom>
          <a:ln w="28575">
            <a:solidFill>
              <a:schemeClr val="accent6">
                <a:lumMod val="75000"/>
              </a:schemeClr>
            </a:solidFill>
            <a:prstDash val="dashDot"/>
          </a:ln>
        </p:spPr>
        <p:txBody>
          <a:bodyPr vert="horz" lIns="91440" tIns="45720" rIns="91440" bIns="45720" rtlCol="0"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pPr algn="ctr"/>
            <a:r>
              <a:rPr lang="es-PE" dirty="0" smtClean="0">
                <a:solidFill>
                  <a:srgbClr val="0070C0"/>
                </a:solidFill>
                <a:latin typeface="Imprint MT Shadow" pitchFamily="82" charset="0"/>
              </a:rPr>
              <a:t>Pasos para elaborar un informe de hechos</a:t>
            </a:r>
            <a:endParaRPr lang="es-PE" dirty="0">
              <a:solidFill>
                <a:srgbClr val="0070C0"/>
              </a:solidFill>
              <a:latin typeface="Imprint MT Shadow" pitchFamily="82" charset="0"/>
            </a:endParaRPr>
          </a:p>
        </p:txBody>
      </p:sp>
    </p:spTree>
    <p:extLst>
      <p:ext uri="{BB962C8B-B14F-4D97-AF65-F5344CB8AC3E}">
        <p14:creationId xmlns:p14="http://schemas.microsoft.com/office/powerpoint/2010/main" val="15216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p:cNvSpPr txBox="1">
            <a:spLocks/>
          </p:cNvSpPr>
          <p:nvPr/>
        </p:nvSpPr>
        <p:spPr>
          <a:xfrm>
            <a:off x="899592" y="1196752"/>
            <a:ext cx="7920880" cy="4824535"/>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Clr>
                <a:schemeClr val="tx1">
                  <a:lumMod val="75000"/>
                  <a:lumOff val="25000"/>
                </a:schemeClr>
              </a:buClr>
              <a:buNone/>
            </a:pPr>
            <a:endParaRPr lang="es-PE" dirty="0"/>
          </a:p>
          <a:p>
            <a:pPr algn="l">
              <a:buClr>
                <a:schemeClr val="tx1">
                  <a:lumMod val="75000"/>
                  <a:lumOff val="25000"/>
                </a:schemeClr>
              </a:buClr>
            </a:pPr>
            <a:endParaRPr lang="es-PE" dirty="0" smtClean="0"/>
          </a:p>
          <a:p>
            <a:pPr algn="l">
              <a:buClr>
                <a:schemeClr val="tx1">
                  <a:lumMod val="75000"/>
                  <a:lumOff val="25000"/>
                </a:schemeClr>
              </a:buClr>
            </a:pPr>
            <a:endParaRPr lang="es-PE" dirty="0" smtClean="0"/>
          </a:p>
        </p:txBody>
      </p:sp>
      <p:sp>
        <p:nvSpPr>
          <p:cNvPr id="4" name="4 Título"/>
          <p:cNvSpPr txBox="1">
            <a:spLocks/>
          </p:cNvSpPr>
          <p:nvPr/>
        </p:nvSpPr>
        <p:spPr>
          <a:xfrm>
            <a:off x="431540" y="68733"/>
            <a:ext cx="2808312" cy="647700"/>
          </a:xfrm>
          <a:prstGeom prst="rect">
            <a:avLst/>
          </a:prstGeom>
        </p:spPr>
        <p:txBody>
          <a:bodyPr vert="horz" lIns="91440" tIns="45720" rIns="91440" bIns="45720" rtlCol="0"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r>
              <a:rPr lang="es-PE" dirty="0" smtClean="0"/>
              <a:t> </a:t>
            </a:r>
            <a:endParaRPr lang="es-PE" dirty="0"/>
          </a:p>
        </p:txBody>
      </p:sp>
      <p:sp>
        <p:nvSpPr>
          <p:cNvPr id="5" name="4 Título"/>
          <p:cNvSpPr txBox="1">
            <a:spLocks/>
          </p:cNvSpPr>
          <p:nvPr/>
        </p:nvSpPr>
        <p:spPr>
          <a:xfrm>
            <a:off x="899592" y="404664"/>
            <a:ext cx="7272808" cy="720079"/>
          </a:xfrm>
          <a:prstGeom prst="rect">
            <a:avLst/>
          </a:prstGeom>
          <a:ln w="28575">
            <a:solidFill>
              <a:schemeClr val="accent6">
                <a:lumMod val="75000"/>
              </a:schemeClr>
            </a:solidFill>
            <a:prstDash val="dashDot"/>
          </a:ln>
        </p:spPr>
        <p:txBody>
          <a:bodyPr vert="horz" lIns="91440" tIns="45720" rIns="91440" bIns="45720" rtlCol="0" anchor="ctr">
            <a:normAutofit/>
          </a:bodyPr>
          <a:lstStyle>
            <a:lvl1pPr algn="just" defTabSz="914400" rtl="0" eaLnBrk="1" latinLnBrk="0" hangingPunct="1">
              <a:spcBef>
                <a:spcPct val="0"/>
              </a:spcBef>
              <a:buNone/>
              <a:defRPr lang="es-PE" sz="3200" b="1" i="0" u="none" kern="1200" dirty="0">
                <a:solidFill>
                  <a:schemeClr val="tx1">
                    <a:lumMod val="65000"/>
                    <a:lumOff val="35000"/>
                  </a:schemeClr>
                </a:solidFill>
                <a:latin typeface="+mj-lt"/>
                <a:ea typeface="+mj-ea"/>
                <a:cs typeface="+mj-cs"/>
              </a:defRPr>
            </a:lvl1pPr>
          </a:lstStyle>
          <a:p>
            <a:pPr algn="ctr"/>
            <a:r>
              <a:rPr lang="es-PE" dirty="0" smtClean="0">
                <a:solidFill>
                  <a:srgbClr val="0070C0"/>
                </a:solidFill>
                <a:latin typeface="Imprint MT Shadow" pitchFamily="82" charset="0"/>
              </a:rPr>
              <a:t>Partes del informe de hechos </a:t>
            </a:r>
            <a:endParaRPr lang="es-PE" dirty="0">
              <a:solidFill>
                <a:srgbClr val="0070C0"/>
              </a:solidFill>
              <a:latin typeface="Imprint MT Shadow" pitchFamily="82" charset="0"/>
            </a:endParaRPr>
          </a:p>
        </p:txBody>
      </p:sp>
      <p:sp>
        <p:nvSpPr>
          <p:cNvPr id="6" name="3 Marcador de contenido"/>
          <p:cNvSpPr txBox="1">
            <a:spLocks/>
          </p:cNvSpPr>
          <p:nvPr/>
        </p:nvSpPr>
        <p:spPr>
          <a:xfrm>
            <a:off x="431540" y="1196752"/>
            <a:ext cx="8244916" cy="4680520"/>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Clr>
                <a:schemeClr val="tx1">
                  <a:lumMod val="75000"/>
                  <a:lumOff val="25000"/>
                </a:schemeClr>
              </a:buClr>
            </a:pPr>
            <a:endParaRPr lang="es-PE" dirty="0" smtClean="0"/>
          </a:p>
        </p:txBody>
      </p:sp>
      <p:sp>
        <p:nvSpPr>
          <p:cNvPr id="2" name="1 Rectángulo"/>
          <p:cNvSpPr/>
          <p:nvPr/>
        </p:nvSpPr>
        <p:spPr>
          <a:xfrm>
            <a:off x="539552" y="1582341"/>
            <a:ext cx="8280920" cy="3754874"/>
          </a:xfrm>
          <a:prstGeom prst="rect">
            <a:avLst/>
          </a:prstGeom>
        </p:spPr>
        <p:txBody>
          <a:bodyPr wrap="square">
            <a:spAutoFit/>
          </a:bodyPr>
          <a:lstStyle/>
          <a:p>
            <a:pPr algn="just">
              <a:spcBef>
                <a:spcPct val="0"/>
              </a:spcBef>
            </a:pPr>
            <a:endParaRPr lang="es-ES" altLang="es-PE" sz="2200" dirty="0" smtClean="0">
              <a:latin typeface="Times New Roman" pitchFamily="18" charset="0"/>
              <a:cs typeface="Times New Roman" pitchFamily="18" charset="0"/>
            </a:endParaRPr>
          </a:p>
          <a:p>
            <a:pPr marL="288925" indent="-288925" algn="just">
              <a:spcBef>
                <a:spcPct val="0"/>
              </a:spcBef>
              <a:buFontTx/>
              <a:buAutoNum type="arabicPeriod"/>
              <a:tabLst>
                <a:tab pos="347663" algn="l"/>
              </a:tabLst>
            </a:pPr>
            <a:r>
              <a:rPr lang="es-ES" altLang="es-PE" sz="2200" dirty="0" smtClean="0">
                <a:latin typeface="Times New Roman" pitchFamily="18" charset="0"/>
                <a:cs typeface="Times New Roman" pitchFamily="18" charset="0"/>
              </a:rPr>
              <a:t>El </a:t>
            </a:r>
            <a:r>
              <a:rPr lang="es-ES" altLang="es-PE" sz="2200" b="1" dirty="0">
                <a:solidFill>
                  <a:schemeClr val="accent6">
                    <a:lumMod val="75000"/>
                  </a:schemeClr>
                </a:solidFill>
                <a:latin typeface="Times New Roman" pitchFamily="18" charset="0"/>
                <a:cs typeface="Times New Roman" pitchFamily="18" charset="0"/>
              </a:rPr>
              <a:t>ENCABEZAMIENTO</a:t>
            </a:r>
            <a:r>
              <a:rPr lang="es-ES" altLang="es-PE" sz="2200" dirty="0">
                <a:solidFill>
                  <a:schemeClr val="accent6">
                    <a:lumMod val="75000"/>
                  </a:schemeClr>
                </a:solidFill>
                <a:latin typeface="Times New Roman" pitchFamily="18" charset="0"/>
                <a:cs typeface="Times New Roman" pitchFamily="18" charset="0"/>
              </a:rPr>
              <a:t> </a:t>
            </a:r>
            <a:r>
              <a:rPr lang="es-ES" altLang="es-PE" sz="2200" dirty="0">
                <a:latin typeface="Times New Roman" pitchFamily="18" charset="0"/>
                <a:cs typeface="Times New Roman" pitchFamily="18" charset="0"/>
              </a:rPr>
              <a:t>contiene los datos principales del documento. </a:t>
            </a:r>
          </a:p>
          <a:p>
            <a:pPr algn="just">
              <a:spcBef>
                <a:spcPct val="0"/>
              </a:spcBef>
              <a:buFontTx/>
              <a:buAutoNum type="arabicPeriod"/>
            </a:pPr>
            <a:r>
              <a:rPr lang="es-ES" altLang="es-PE" sz="2200" dirty="0" smtClean="0">
                <a:latin typeface="Times New Roman" pitchFamily="18" charset="0"/>
                <a:cs typeface="Times New Roman" pitchFamily="18" charset="0"/>
              </a:rPr>
              <a:t> El </a:t>
            </a:r>
            <a:r>
              <a:rPr lang="es-ES" altLang="es-PE" sz="2200" b="1" dirty="0">
                <a:solidFill>
                  <a:schemeClr val="accent6">
                    <a:lumMod val="75000"/>
                  </a:schemeClr>
                </a:solidFill>
                <a:latin typeface="Times New Roman" pitchFamily="18" charset="0"/>
                <a:cs typeface="Times New Roman" pitchFamily="18" charset="0"/>
              </a:rPr>
              <a:t>OBJETIVO</a:t>
            </a:r>
            <a:r>
              <a:rPr lang="es-ES" altLang="es-PE" sz="2200" dirty="0">
                <a:latin typeface="Times New Roman" pitchFamily="18" charset="0"/>
                <a:cs typeface="Times New Roman" pitchFamily="18" charset="0"/>
              </a:rPr>
              <a:t> indica el motivo del informe.</a:t>
            </a:r>
          </a:p>
          <a:p>
            <a:pPr marL="288925" indent="-288925" algn="just">
              <a:spcBef>
                <a:spcPct val="0"/>
              </a:spcBef>
              <a:buFontTx/>
              <a:buAutoNum type="arabicPeriod"/>
            </a:pPr>
            <a:r>
              <a:rPr lang="es-ES" altLang="es-PE" sz="2200" dirty="0" smtClean="0">
                <a:latin typeface="Times New Roman" pitchFamily="18" charset="0"/>
                <a:cs typeface="Times New Roman" pitchFamily="18" charset="0"/>
              </a:rPr>
              <a:t>Los </a:t>
            </a:r>
            <a:r>
              <a:rPr lang="es-ES" altLang="es-PE" sz="2200" b="1" dirty="0">
                <a:solidFill>
                  <a:schemeClr val="accent6">
                    <a:lumMod val="75000"/>
                  </a:schemeClr>
                </a:solidFill>
                <a:latin typeface="Times New Roman" pitchFamily="18" charset="0"/>
                <a:cs typeface="Times New Roman" pitchFamily="18" charset="0"/>
              </a:rPr>
              <a:t>HECHOS</a:t>
            </a:r>
            <a:r>
              <a:rPr lang="es-ES" altLang="es-PE" sz="2200" dirty="0">
                <a:latin typeface="Times New Roman" pitchFamily="18" charset="0"/>
                <a:cs typeface="Times New Roman" pitchFamily="18" charset="0"/>
              </a:rPr>
              <a:t> describen las actividades o acontecimientos que se </a:t>
            </a:r>
            <a:r>
              <a:rPr lang="es-ES" altLang="es-PE" sz="2200" dirty="0" smtClean="0">
                <a:latin typeface="Times New Roman" pitchFamily="18" charset="0"/>
                <a:cs typeface="Times New Roman" pitchFamily="18" charset="0"/>
              </a:rPr>
              <a:t>  desea informar. En esta sección, </a:t>
            </a:r>
            <a:r>
              <a:rPr lang="es-ES" altLang="es-PE" sz="2200" b="1" u="sng" dirty="0" smtClean="0">
                <a:latin typeface="Times New Roman" pitchFamily="18" charset="0"/>
                <a:cs typeface="Times New Roman" pitchFamily="18" charset="0"/>
              </a:rPr>
              <a:t>se emplea la estrategia enumerativa</a:t>
            </a:r>
            <a:r>
              <a:rPr lang="es-ES" altLang="es-PE" sz="2200" dirty="0" smtClean="0">
                <a:latin typeface="Times New Roman" pitchFamily="18" charset="0"/>
                <a:cs typeface="Times New Roman" pitchFamily="18" charset="0"/>
              </a:rPr>
              <a:t>.</a:t>
            </a:r>
            <a:endParaRPr lang="es-ES" altLang="es-PE" sz="2200" dirty="0">
              <a:latin typeface="Times New Roman" pitchFamily="18" charset="0"/>
              <a:cs typeface="Times New Roman" pitchFamily="18" charset="0"/>
            </a:endParaRPr>
          </a:p>
          <a:p>
            <a:pPr algn="just">
              <a:spcBef>
                <a:spcPct val="0"/>
              </a:spcBef>
            </a:pPr>
            <a:r>
              <a:rPr lang="es-ES" altLang="es-PE" sz="2200" smtClean="0">
                <a:latin typeface="Times New Roman" pitchFamily="18" charset="0"/>
                <a:cs typeface="Times New Roman" pitchFamily="18" charset="0"/>
              </a:rPr>
              <a:t>4</a:t>
            </a:r>
            <a:r>
              <a:rPr lang="es-ES" altLang="es-PE" sz="2200" dirty="0" smtClean="0">
                <a:latin typeface="Times New Roman" pitchFamily="18" charset="0"/>
                <a:cs typeface="Times New Roman" pitchFamily="18" charset="0"/>
              </a:rPr>
              <a:t>. Los </a:t>
            </a:r>
            <a:r>
              <a:rPr lang="es-ES" altLang="es-PE" sz="2200" b="1" dirty="0">
                <a:solidFill>
                  <a:schemeClr val="accent6">
                    <a:lumMod val="75000"/>
                  </a:schemeClr>
                </a:solidFill>
                <a:latin typeface="Times New Roman" pitchFamily="18" charset="0"/>
                <a:cs typeface="Times New Roman" pitchFamily="18" charset="0"/>
              </a:rPr>
              <a:t>ANEXOS</a:t>
            </a:r>
            <a:r>
              <a:rPr lang="es-ES" altLang="es-PE" sz="2200" dirty="0">
                <a:latin typeface="Times New Roman" pitchFamily="18" charset="0"/>
                <a:cs typeface="Times New Roman" pitchFamily="18" charset="0"/>
              </a:rPr>
              <a:t> sustentan con datos el informe</a:t>
            </a:r>
            <a:r>
              <a:rPr lang="es-ES" altLang="es-PE" sz="2200" dirty="0" smtClean="0">
                <a:latin typeface="Times New Roman" pitchFamily="18" charset="0"/>
                <a:cs typeface="Times New Roman" pitchFamily="18" charset="0"/>
              </a:rPr>
              <a:t>.</a:t>
            </a:r>
          </a:p>
          <a:p>
            <a:pPr algn="just">
              <a:spcBef>
                <a:spcPct val="0"/>
              </a:spcBef>
            </a:pPr>
            <a:endParaRPr lang="es-ES" altLang="es-PE" sz="2200" dirty="0" smtClean="0">
              <a:solidFill>
                <a:srgbClr val="CC0000"/>
              </a:solidFill>
              <a:latin typeface="Times New Roman" pitchFamily="18" charset="0"/>
              <a:cs typeface="Times New Roman" pitchFamily="18" charset="0"/>
            </a:endParaRPr>
          </a:p>
          <a:p>
            <a:pPr>
              <a:spcBef>
                <a:spcPct val="0"/>
              </a:spcBef>
              <a:buFontTx/>
              <a:buAutoNum type="arabicPeriod"/>
            </a:pPr>
            <a:endParaRPr lang="es-ES" altLang="es-PE" sz="2200" dirty="0">
              <a:solidFill>
                <a:srgbClr val="CC0000"/>
              </a:solidFill>
              <a:latin typeface="Times New Roman" pitchFamily="18" charset="0"/>
              <a:cs typeface="Times New Roman" pitchFamily="18" charset="0"/>
            </a:endParaRPr>
          </a:p>
          <a:p>
            <a:pPr>
              <a:spcBef>
                <a:spcPct val="0"/>
              </a:spcBef>
            </a:pPr>
            <a:endParaRPr lang="es-PE" altLang="es-PE" dirty="0">
              <a:solidFill>
                <a:srgbClr val="CC0000"/>
              </a:solidFill>
              <a:latin typeface="Times New Roman" pitchFamily="18" charset="0"/>
              <a:cs typeface="Times New Roman" pitchFamily="18" charset="0"/>
            </a:endParaRPr>
          </a:p>
        </p:txBody>
      </p:sp>
    </p:spTree>
    <p:extLst>
      <p:ext uri="{BB962C8B-B14F-4D97-AF65-F5344CB8AC3E}">
        <p14:creationId xmlns:p14="http://schemas.microsoft.com/office/powerpoint/2010/main" val="986948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1600" y="1484784"/>
            <a:ext cx="7056784" cy="3576172"/>
          </a:xfrm>
          <a:prstGeom prst="rect">
            <a:avLst/>
          </a:prstGeom>
        </p:spPr>
        <p:txBody>
          <a:bodyPr wrap="square">
            <a:spAutoFit/>
          </a:bodyPr>
          <a:lstStyle/>
          <a:p>
            <a:pPr algn="just">
              <a:lnSpc>
                <a:spcPct val="115000"/>
              </a:lnSpc>
            </a:pPr>
            <a:r>
              <a:rPr lang="es-ES" b="1" dirty="0" smtClean="0">
                <a:latin typeface="Times New Roman" panose="02020603050405020304" pitchFamily="18" charset="0"/>
                <a:ea typeface="Times New Roman" panose="02020603050405020304" pitchFamily="18" charset="0"/>
                <a:cs typeface="Times New Roman" panose="02020603050405020304" pitchFamily="18" charset="0"/>
              </a:rPr>
              <a:t>Lea el siguiente caso:</a:t>
            </a:r>
          </a:p>
          <a:p>
            <a:pPr algn="just">
              <a:lnSpc>
                <a:spcPct val="115000"/>
              </a:lnSpc>
            </a:pPr>
            <a:endParaRPr lang="es-ES"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En </a:t>
            </a:r>
            <a:r>
              <a:rPr lang="es-ES" dirty="0">
                <a:latin typeface="Times New Roman" panose="02020603050405020304" pitchFamily="18" charset="0"/>
                <a:ea typeface="Times New Roman" panose="02020603050405020304" pitchFamily="18" charset="0"/>
                <a:cs typeface="Times New Roman" panose="02020603050405020304" pitchFamily="18" charset="0"/>
              </a:rPr>
              <a:t>la empresa Noel S.A., desde hace un año el clima laboral se ha deteriorado. Esto se evidencia en las reiteradas quejas por parte del personal, pues este considera que su trabajo no es reconocido de ninguna forma por la dirección. Asimismo, sus reclamos se centran en el hecho de que algunos de los empleados que gozan de beneficios especiales pertenecen a un círculo reducido vinculado con la gerencia. Estos, muchas veces, se encargan de algunos trabajos “especiales” que le encomienda el gerente a cambio de días libres u otros beneficios. Esta situación ha generado descontento y una actitud de desánimo entre el personal.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p:cNvSpPr txBox="1"/>
          <p:nvPr/>
        </p:nvSpPr>
        <p:spPr>
          <a:xfrm>
            <a:off x="2051720" y="620688"/>
            <a:ext cx="5378395"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Aplicación de la estrategia enumerativa</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60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4" y="103769"/>
            <a:ext cx="620190" cy="620190"/>
          </a:xfrm>
          <a:prstGeom prst="rect">
            <a:avLst/>
          </a:prstGeom>
        </p:spPr>
      </p:pic>
      <p:sp>
        <p:nvSpPr>
          <p:cNvPr id="6" name="3 Marcador de contenido"/>
          <p:cNvSpPr txBox="1">
            <a:spLocks/>
          </p:cNvSpPr>
          <p:nvPr/>
        </p:nvSpPr>
        <p:spPr>
          <a:xfrm>
            <a:off x="431540" y="1196752"/>
            <a:ext cx="8244916" cy="1224136"/>
          </a:xfrm>
          <a:prstGeom prst="rect">
            <a:avLst/>
          </a:prstGeom>
        </p:spPr>
        <p:txBody>
          <a:bodyPr/>
          <a:lstStyle>
            <a:lvl1pPr marL="342900" indent="-342900" algn="just" defTabSz="914400" rtl="0" eaLnBrk="1" latinLnBrk="0" hangingPunct="1">
              <a:spcBef>
                <a:spcPts val="600"/>
              </a:spcBef>
              <a:spcAft>
                <a:spcPts val="600"/>
              </a:spcAft>
              <a:buClr>
                <a:schemeClr val="bg2"/>
              </a:buClr>
              <a:buFont typeface="Arial" pitchFamily="34" charset="0"/>
              <a:buChar char="•"/>
              <a:defRPr sz="2800" kern="1200">
                <a:solidFill>
                  <a:srgbClr val="000000"/>
                </a:solidFill>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Clr>
                <a:schemeClr val="tx1">
                  <a:lumMod val="75000"/>
                  <a:lumOff val="25000"/>
                </a:schemeClr>
              </a:buClr>
              <a:buNone/>
            </a:pPr>
            <a:endParaRPr lang="es-ES" altLang="es-PE" b="1" dirty="0">
              <a:solidFill>
                <a:schemeClr val="tx1"/>
              </a:solidFill>
              <a:latin typeface="Times New Roman" pitchFamily="18" charset="0"/>
            </a:endParaRPr>
          </a:p>
          <a:p>
            <a:pPr marL="0" indent="0" algn="l">
              <a:buClr>
                <a:schemeClr val="tx1">
                  <a:lumMod val="75000"/>
                  <a:lumOff val="25000"/>
                </a:schemeClr>
              </a:buClr>
              <a:buNone/>
            </a:pPr>
            <a:endParaRPr lang="es-PE" dirty="0">
              <a:solidFill>
                <a:schemeClr val="tx1"/>
              </a:solidFill>
            </a:endParaRPr>
          </a:p>
          <a:p>
            <a:pPr algn="l">
              <a:buClr>
                <a:schemeClr val="tx1">
                  <a:lumMod val="75000"/>
                  <a:lumOff val="25000"/>
                </a:schemeClr>
              </a:buClr>
            </a:pPr>
            <a:endParaRPr lang="es-PE" dirty="0">
              <a:solidFill>
                <a:schemeClr val="tx1"/>
              </a:solidFill>
            </a:endParaRPr>
          </a:p>
          <a:p>
            <a:pPr algn="l">
              <a:buClr>
                <a:schemeClr val="tx1">
                  <a:lumMod val="75000"/>
                  <a:lumOff val="25000"/>
                </a:schemeClr>
              </a:buClr>
            </a:pPr>
            <a:endParaRPr lang="es-PE" dirty="0" smtClean="0">
              <a:solidFill>
                <a:schemeClr val="tx1"/>
              </a:solidFill>
            </a:endParaRPr>
          </a:p>
          <a:p>
            <a:pPr algn="l">
              <a:buClr>
                <a:schemeClr val="tx1">
                  <a:lumMod val="75000"/>
                  <a:lumOff val="25000"/>
                </a:schemeClr>
              </a:buClr>
            </a:pPr>
            <a:endParaRPr lang="es-PE" dirty="0" smtClean="0"/>
          </a:p>
        </p:txBody>
      </p:sp>
      <p:sp>
        <p:nvSpPr>
          <p:cNvPr id="3" name="Rectángulo 2"/>
          <p:cNvSpPr/>
          <p:nvPr/>
        </p:nvSpPr>
        <p:spPr>
          <a:xfrm>
            <a:off x="539552" y="1275600"/>
            <a:ext cx="7776864" cy="1047979"/>
          </a:xfrm>
          <a:prstGeom prst="rect">
            <a:avLst/>
          </a:prstGeom>
        </p:spPr>
        <p:txBody>
          <a:bodyPr wrap="square">
            <a:spAutoFit/>
          </a:bodyPr>
          <a:lstStyle/>
          <a:p>
            <a:pPr algn="just">
              <a:lnSpc>
                <a:spcPct val="115000"/>
              </a:lnSpc>
            </a:pPr>
            <a:r>
              <a:rPr lang="es-ES" b="1" dirty="0" smtClean="0">
                <a:latin typeface="Times New Roman" panose="02020603050405020304" pitchFamily="18" charset="0"/>
                <a:ea typeface="Times New Roman" panose="02020603050405020304" pitchFamily="18" charset="0"/>
                <a:cs typeface="Times New Roman" panose="02020603050405020304" pitchFamily="18" charset="0"/>
              </a:rPr>
              <a:t>¿Cuáles </a:t>
            </a:r>
            <a:r>
              <a:rPr lang="es-ES" b="1" dirty="0">
                <a:latin typeface="Times New Roman" panose="02020603050405020304" pitchFamily="18" charset="0"/>
                <a:ea typeface="Times New Roman" panose="02020603050405020304" pitchFamily="18" charset="0"/>
                <a:cs typeface="Times New Roman" panose="02020603050405020304" pitchFamily="18" charset="0"/>
              </a:rPr>
              <a:t>considera que deben ser las características que debe tener un líder para evitar este tipo de conflictos en el entorno </a:t>
            </a:r>
            <a:r>
              <a:rPr lang="es-ES" b="1" dirty="0" smtClean="0">
                <a:latin typeface="Times New Roman" panose="02020603050405020304" pitchFamily="18" charset="0"/>
                <a:ea typeface="Times New Roman" panose="02020603050405020304" pitchFamily="18" charset="0"/>
                <a:cs typeface="Times New Roman" panose="02020603050405020304" pitchFamily="18" charset="0"/>
              </a:rPr>
              <a:t>laboral?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p:cNvSpPr txBox="1"/>
          <p:nvPr/>
        </p:nvSpPr>
        <p:spPr>
          <a:xfrm>
            <a:off x="2339752" y="408294"/>
            <a:ext cx="5097870" cy="461665"/>
          </a:xfrm>
          <a:prstGeom prst="rect">
            <a:avLst/>
          </a:prstGeom>
          <a:noFill/>
        </p:spPr>
        <p:txBody>
          <a:bodyPr wrap="none" rtlCol="0">
            <a:spAutoFit/>
          </a:bodyPr>
          <a:lstStyle/>
          <a:p>
            <a:r>
              <a:rPr lang="en-US" sz="2400" b="1" dirty="0" err="1" smtClean="0">
                <a:latin typeface="Times New Roman" panose="02020603050405020304" pitchFamily="18" charset="0"/>
                <a:cs typeface="Times New Roman" panose="02020603050405020304" pitchFamily="18" charset="0"/>
              </a:rPr>
              <a:t>Planteamiento</a:t>
            </a:r>
            <a:r>
              <a:rPr lang="en-US" sz="2400" b="1" dirty="0" smtClean="0">
                <a:latin typeface="Times New Roman" panose="02020603050405020304" pitchFamily="18" charset="0"/>
                <a:cs typeface="Times New Roman" panose="02020603050405020304" pitchFamily="18" charset="0"/>
              </a:rPr>
              <a:t> del </a:t>
            </a:r>
            <a:r>
              <a:rPr lang="en-US" sz="2400" b="1" dirty="0" err="1" smtClean="0">
                <a:latin typeface="Times New Roman" panose="02020603050405020304" pitchFamily="18" charset="0"/>
                <a:cs typeface="Times New Roman" panose="02020603050405020304" pitchFamily="18" charset="0"/>
              </a:rPr>
              <a:t>esquema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numérico</a:t>
            </a:r>
            <a:endParaRPr lang="en-US" sz="2400" b="1" dirty="0">
              <a:latin typeface="Times New Roman" panose="02020603050405020304" pitchFamily="18" charset="0"/>
              <a:cs typeface="Times New Roman" panose="02020603050405020304" pitchFamily="18" charset="0"/>
            </a:endParaRPr>
          </a:p>
        </p:txBody>
      </p:sp>
      <p:sp>
        <p:nvSpPr>
          <p:cNvPr id="10" name="Rectángulo 9"/>
          <p:cNvSpPr/>
          <p:nvPr/>
        </p:nvSpPr>
        <p:spPr>
          <a:xfrm>
            <a:off x="705768" y="2636912"/>
            <a:ext cx="7753494" cy="2923877"/>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s-ES" sz="1600" dirty="0">
                <a:latin typeface="Times New Roman" panose="02020603050405020304" pitchFamily="18" charset="0"/>
                <a:ea typeface="Times New Roman" panose="02020603050405020304" pitchFamily="18" charset="0"/>
                <a:cs typeface="Times New Roman" panose="02020603050405020304" pitchFamily="18" charset="0"/>
              </a:rPr>
              <a:t>Rasgos distintivos de un líder para evitar conflictos laborales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1.1 El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ejercicio de un liderazgo positivo como base de un clima laboral óptimo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2">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1.1.1 Búsqueda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de la motivación del personal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2">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1.1.2 Generación</a:t>
            </a:r>
            <a:r>
              <a:rPr lang="es-ES" sz="1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de un clima de confianza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s-ES"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1.2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Evidenciar un liderazgo ético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2">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1.2.1 Transmitir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información clara y real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2">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1.2.2 Evaluación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del colaborador con criterios éticos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2">
              <a:lnSpc>
                <a:spcPct val="115000"/>
              </a:lnSpc>
              <a:spcBef>
                <a:spcPts val="0"/>
              </a:spcBef>
              <a:spcAft>
                <a:spcPts val="0"/>
              </a:spcAft>
            </a:pP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1.2.3 Fomentar </a:t>
            </a:r>
            <a:r>
              <a:rPr lang="es-ES" sz="1600" dirty="0">
                <a:latin typeface="Times New Roman" panose="02020603050405020304" pitchFamily="18" charset="0"/>
                <a:ea typeface="Times New Roman" panose="02020603050405020304" pitchFamily="18" charset="0"/>
                <a:cs typeface="Times New Roman" panose="02020603050405020304" pitchFamily="18" charset="0"/>
              </a:rPr>
              <a:t>valores entre los </a:t>
            </a:r>
            <a:r>
              <a:rPr lang="es-ES" sz="1600" dirty="0" smtClean="0">
                <a:latin typeface="Times New Roman" panose="02020603050405020304" pitchFamily="18" charset="0"/>
                <a:ea typeface="Times New Roman" panose="02020603050405020304" pitchFamily="18" charset="0"/>
                <a:cs typeface="Times New Roman" panose="02020603050405020304" pitchFamily="18" charset="0"/>
              </a:rPr>
              <a:t>empleados</a:t>
            </a:r>
          </a:p>
          <a:p>
            <a:pPr marR="0" lvl="2">
              <a:lnSpc>
                <a:spcPct val="115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0.0&quot;&gt;&lt;object type=&quot;1&quot; unique_id=&quot;10001&quot;&gt;&lt;property id=&quot;20141&quot; value=&quot;MTA:&quot;/&gt;&lt;property id=&quot;20144&quot; value=&quot;1&quot;/&gt;&lt;property id=&quot;20146&quot; value=&quot;0&quot;/&gt;&lt;property id=&quot;20147&quot; value=&quot;0&quot;/&gt;&lt;property id=&quot;20148&quot; value=&quot;5&quot;/&gt;&lt;property id=&quot;20184&quot; value=&quot;7&quot;/&gt;&lt;property id=&quot;20191&quot; value=&quot;Breeze&quot;/&gt;&lt;property id=&quot;20192&quot; value=&quot;http://breeze.upc.edu.pe&quot;/&gt;&lt;property id=&quot;20193&quot; value=&quot;0&quot;/&gt;&lt;object type=&quot;2&quot; unique_id=&quot;28758&quot;&gt;&lt;object type=&quot;3&quot; unique_id=&quot;28759&quot;&gt;&lt;property id=&quot;20148&quot; value=&quot;5&quot;/&gt;&lt;property id=&quot;20300&quot; value=&quot;Diapositiva 1 - &amp;quot;Colocar aquí el título del material&amp;quot;&quot;/&gt;&lt;property id=&quot;20307&quot; value=&quot;256&quot;/&gt;&lt;/object&gt;&lt;object type=&quot;3&quot; unique_id=&quot;28762&quot;&gt;&lt;property id=&quot;20148&quot; value=&quot;5&quot;/&gt;&lt;property id=&quot;20300&quot; value=&quot;Diapositiva 2 - &amp;quot;Temario&amp;quot;&quot;/&gt;&lt;property id=&quot;20307&quot; value=&quot;260&quot;/&gt;&lt;/object&gt;&lt;object type=&quot;3&quot; unique_id=&quot;28765&quot;&gt;&lt;property id=&quot;20148&quot; value=&quot;5&quot;/&gt;&lt;property id=&quot;20300&quot; value=&quot;Diapositiva 7&quot;/&gt;&lt;property id=&quot;20307&quot; value=&quot;262&quot;/&gt;&lt;/object&gt;&lt;object type=&quot;3&quot; unique_id=&quot;28770&quot;&gt;&lt;property id=&quot;20148&quot; value=&quot;5&quot;/&gt;&lt;property id=&quot;20300&quot; value=&quot;Diapositiva 8 - &amp;quot;Conclusiones&amp;quot;&quot;/&gt;&lt;property id=&quot;20307&quot; value=&quot;267&quot;/&gt;&lt;/object&gt;&lt;object type=&quot;3&quot; unique_id=&quot;28774&quot;&gt;&lt;property id=&quot;20148&quot; value=&quot;5&quot;/&gt;&lt;property id=&quot;20300&quot; value=&quot;Diapositiva 9 - &amp;quot;Bibliografía&amp;quot;&quot;/&gt;&lt;property id=&quot;20307&quot; value=&quot;270&quot;/&gt;&lt;/object&gt;&lt;object type=&quot;3&quot; unique_id=&quot;29755&quot;&gt;&lt;property id=&quot;20148&quot; value=&quot;5&quot;/&gt;&lt;property id=&quot;20300&quot; value=&quot;Diapositiva 10&quot;/&gt;&lt;property id=&quot;20307&quot; value=&quot;274&quot;/&gt;&lt;/object&gt;&lt;object type=&quot;3&quot; unique_id=&quot;29939&quot;&gt;&lt;property id=&quot;20148&quot; value=&quot;5&quot;/&gt;&lt;property id=&quot;20300&quot; value=&quot;Diapositiva 3&quot;/&gt;&lt;property id=&quot;20307&quot; value=&quot;275&quot;/&gt;&lt;/object&gt;&lt;object type=&quot;3&quot; unique_id=&quot;30376&quot;&gt;&lt;property id=&quot;20148&quot; value=&quot;5&quot;/&gt;&lt;property id=&quot;20300&quot; value=&quot;Diapositiva 4&quot;/&gt;&lt;property id=&quot;20307&quot; value=&quot;276&quot;/&gt;&lt;/object&gt;&lt;object type=&quot;3&quot; unique_id=&quot;30377&quot;&gt;&lt;property id=&quot;20148&quot; value=&quot;5&quot;/&gt;&lt;property id=&quot;20300&quot; value=&quot;Diapositiva 5&quot;/&gt;&lt;property id=&quot;20307&quot; value=&quot;277&quot;/&gt;&lt;/object&gt;&lt;object type=&quot;3&quot; unique_id=&quot;30378&quot;&gt;&lt;property id=&quot;20148&quot; value=&quot;5&quot;/&gt;&lt;property id=&quot;20300&quot; value=&quot;Diapositiva 6&quot;/&gt;&lt;property id=&quot;20307&quot; value=&quot;278&quot;/&gt;&lt;/object&gt;&lt;/object&gt;&lt;object type=&quot;8&quot; unique_id=&quot;28792&quot;&gt;&lt;/object&gt;&lt;object type=&quot;4&quot; unique_id=&quot;29852&quot;&gt;&lt;/object&gt;&lt;object type=&quot;10&quot; unique_id=&quot;29873&quot;&gt;&lt;object type=&quot;11&quot; unique_id=&quot;29874&quot;&gt;&lt;property id=&quot;20180&quot; value=&quot;1&quot;/&gt;&lt;property id=&quot;20181&quot; value=&quot;1&quot;/&gt;&lt;property id=&quot;20182&quot; value=&quot;0&quot;/&gt;&lt;property id=&quot;20183&quot; value=&quot;1&quot;/&gt;&lt;/object&gt;&lt;object type=&quot;12&quot; unique_id=&quot;29875&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7&quot;/&gt;&lt;lineCharCount val=&quot;30&quot;/&gt;&lt;lineCharCount val=&quot;25&quot;/&gt;&lt;/TableIndex&gt;&lt;/ShapeTextInfo&gt;"/>
</p:tagLst>
</file>

<file path=ppt/theme/theme1.xml><?xml version="1.0" encoding="utf-8"?>
<a:theme xmlns:a="http://schemas.openxmlformats.org/drawingml/2006/main" name="Tema de Office">
  <a:themeElements>
    <a:clrScheme name="PREGRADO">
      <a:dk1>
        <a:sysClr val="windowText" lastClr="000000"/>
      </a:dk1>
      <a:lt1>
        <a:srgbClr val="FFFFFF"/>
      </a:lt1>
      <a:dk2>
        <a:srgbClr val="C00000"/>
      </a:dk2>
      <a:lt2>
        <a:srgbClr val="FF0000"/>
      </a:lt2>
      <a:accent1>
        <a:srgbClr val="F79646"/>
      </a:accent1>
      <a:accent2>
        <a:srgbClr val="002060"/>
      </a:accent2>
      <a:accent3>
        <a:srgbClr val="3FAED1"/>
      </a:accent3>
      <a:accent4>
        <a:srgbClr val="A7AF41"/>
      </a:accent4>
      <a:accent5>
        <a:srgbClr val="F2F2F2"/>
      </a:accent5>
      <a:accent6>
        <a:srgbClr val="FF9933"/>
      </a:accent6>
      <a:hlink>
        <a:srgbClr val="6187E3"/>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8312</TotalTime>
  <Words>829</Words>
  <Application>Microsoft Office PowerPoint</Application>
  <PresentationFormat>Presentación en pantalla (4:3)</PresentationFormat>
  <Paragraphs>84</Paragraphs>
  <Slides>12</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Arabic Typesetting</vt:lpstr>
      <vt:lpstr>Arial</vt:lpstr>
      <vt:lpstr>Calibri</vt:lpstr>
      <vt:lpstr>Imprint MT Shadow</vt:lpstr>
      <vt:lpstr>Times New Roman</vt:lpstr>
      <vt:lpstr>Wingdings</vt:lpstr>
      <vt:lpstr>Tema de Office</vt:lpstr>
      <vt:lpstr>ESTRATEGIAS DE REDACCIÓN(HE59)   UNIDAD 1</vt:lpstr>
      <vt:lpstr>Presentación de PowerPoint</vt:lpstr>
      <vt:lpstr>Presentación de PowerPoint</vt:lpstr>
      <vt:lpstr>Temario</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psotomay</dc:creator>
  <cp:lastModifiedBy>Dora</cp:lastModifiedBy>
  <cp:revision>608</cp:revision>
  <dcterms:created xsi:type="dcterms:W3CDTF">2011-06-03T22:32:34Z</dcterms:created>
  <dcterms:modified xsi:type="dcterms:W3CDTF">2021-02-15T21:44:46Z</dcterms:modified>
</cp:coreProperties>
</file>