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693" y="2389798"/>
            <a:ext cx="8441857" cy="3528392"/>
          </a:xfrm>
          <a:prstGeom prst="rect">
            <a:avLst/>
          </a:prstGeom>
        </p:spPr>
      </p:pic>
      <p:sp>
        <p:nvSpPr>
          <p:cNvPr id="5" name="CuadroTexto 4"/>
          <p:cNvSpPr txBox="1"/>
          <p:nvPr/>
        </p:nvSpPr>
        <p:spPr>
          <a:xfrm rot="1841443">
            <a:off x="4592780" y="3892384"/>
            <a:ext cx="2541080" cy="523220"/>
          </a:xfrm>
          <a:prstGeom prst="rect">
            <a:avLst/>
          </a:prstGeom>
          <a:noFill/>
        </p:spPr>
        <p:txBody>
          <a:bodyPr wrap="none" rtlCol="0">
            <a:spAutoFit/>
          </a:bodyPr>
          <a:lstStyle/>
          <a:p>
            <a:r>
              <a:rPr lang="en-US" sz="2800" dirty="0" smtClean="0">
                <a:latin typeface="Arial Black" panose="020B0A04020102020204" pitchFamily="34" charset="0"/>
              </a:rPr>
              <a:t>DE HECHOS</a:t>
            </a:r>
            <a:endParaRPr lang="en-US" sz="2800" dirty="0">
              <a:latin typeface="Arial Black" panose="020B0A04020102020204" pitchFamily="34" charset="0"/>
            </a:endParaRPr>
          </a:p>
        </p:txBody>
      </p:sp>
      <p:sp>
        <p:nvSpPr>
          <p:cNvPr id="2" name="CuadroTexto 1"/>
          <p:cNvSpPr txBox="1"/>
          <p:nvPr/>
        </p:nvSpPr>
        <p:spPr>
          <a:xfrm>
            <a:off x="3924162" y="470714"/>
            <a:ext cx="5754717"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ESTRATEGIAS DE REDACCIÓN HE59</a:t>
            </a:r>
            <a:endParaRPr lang="en-US" sz="2400" b="1" dirty="0">
              <a:latin typeface="Arial" panose="020B0604020202020204" pitchFamily="34" charset="0"/>
              <a:cs typeface="Arial" panose="020B0604020202020204" pitchFamily="34" charset="0"/>
            </a:endParaRPr>
          </a:p>
        </p:txBody>
      </p:sp>
      <p:sp>
        <p:nvSpPr>
          <p:cNvPr id="7" name="CuadroTexto 6"/>
          <p:cNvSpPr txBox="1"/>
          <p:nvPr/>
        </p:nvSpPr>
        <p:spPr>
          <a:xfrm>
            <a:off x="5863320" y="975211"/>
            <a:ext cx="1640193"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UNIDAD 2</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2965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57599" y="676661"/>
            <a:ext cx="5171091" cy="889380"/>
          </a:xfrm>
        </p:spPr>
        <p:txBody>
          <a:bodyPr/>
          <a:lstStyle/>
          <a:p>
            <a:pPr algn="ctr"/>
            <a:r>
              <a:rPr lang="en-US" dirty="0" smtClean="0">
                <a:latin typeface="Arial" panose="020B0604020202020204" pitchFamily="34" charset="0"/>
                <a:cs typeface="Arial" panose="020B0604020202020204" pitchFamily="34" charset="0"/>
              </a:rPr>
              <a:t>Las recomendaciones</a:t>
            </a:r>
            <a:endParaRPr lang="en-US"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2032164" y="2438400"/>
            <a:ext cx="8915400" cy="1776249"/>
          </a:xfrm>
        </p:spPr>
        <p:txBody>
          <a:bodyPr>
            <a:normAutofit lnSpcReduction="10000"/>
          </a:bodyPr>
          <a:lstStyle/>
          <a:p>
            <a:pPr algn="just">
              <a:buFont typeface="Wingdings" panose="05000000000000000000" pitchFamily="2" charset="2"/>
              <a:buChar char="q"/>
            </a:pPr>
            <a:r>
              <a:rPr lang="es-ES" altLang="es-PE" sz="2000" dirty="0" smtClean="0">
                <a:solidFill>
                  <a:schemeClr val="tx1"/>
                </a:solidFill>
                <a:latin typeface="Arial" panose="020B0604020202020204" pitchFamily="34" charset="0"/>
                <a:cs typeface="Arial" panose="020B0604020202020204" pitchFamily="34" charset="0"/>
              </a:rPr>
              <a:t>Las recomendaciones, como ya se ha indicado, son </a:t>
            </a:r>
            <a:r>
              <a:rPr lang="es-ES" altLang="es-PE" sz="2000" dirty="0">
                <a:solidFill>
                  <a:schemeClr val="tx1"/>
                </a:solidFill>
                <a:latin typeface="Arial" panose="020B0604020202020204" pitchFamily="34" charset="0"/>
                <a:cs typeface="Arial" panose="020B0604020202020204" pitchFamily="34" charset="0"/>
              </a:rPr>
              <a:t>acciones justificadas para tomar en </a:t>
            </a:r>
            <a:r>
              <a:rPr lang="es-ES" altLang="es-PE" sz="2000" dirty="0" smtClean="0">
                <a:solidFill>
                  <a:schemeClr val="tx1"/>
                </a:solidFill>
                <a:latin typeface="Arial" panose="020B0604020202020204" pitchFamily="34" charset="0"/>
                <a:cs typeface="Arial" panose="020B0604020202020204" pitchFamily="34" charset="0"/>
              </a:rPr>
              <a:t>cuenta para llegar a una solución del problema.</a:t>
            </a:r>
          </a:p>
          <a:p>
            <a:pPr marL="0" indent="0" algn="just">
              <a:buNone/>
            </a:pPr>
            <a:endParaRPr lang="es-ES" altLang="es-PE" sz="2000" dirty="0" smtClean="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q"/>
            </a:pPr>
            <a:r>
              <a:rPr lang="es-PE" altLang="es-PE" sz="2000" dirty="0">
                <a:solidFill>
                  <a:schemeClr val="tx1"/>
                </a:solidFill>
                <a:latin typeface="Arial" panose="020B0604020202020204" pitchFamily="34" charset="0"/>
                <a:cs typeface="Arial" panose="020B0604020202020204" pitchFamily="34" charset="0"/>
              </a:rPr>
              <a:t>L</a:t>
            </a:r>
            <a:r>
              <a:rPr lang="es-PE" altLang="es-PE" sz="2000" dirty="0" smtClean="0">
                <a:solidFill>
                  <a:schemeClr val="tx1"/>
                </a:solidFill>
                <a:latin typeface="Arial" panose="020B0604020202020204" pitchFamily="34" charset="0"/>
                <a:cs typeface="Arial" panose="020B0604020202020204" pitchFamily="34" charset="0"/>
              </a:rPr>
              <a:t>a </a:t>
            </a:r>
            <a:r>
              <a:rPr lang="es-PE" altLang="es-PE" sz="2000" dirty="0">
                <a:solidFill>
                  <a:schemeClr val="tx1"/>
                </a:solidFill>
                <a:latin typeface="Arial" panose="020B0604020202020204" pitchFamily="34" charset="0"/>
                <a:cs typeface="Arial" panose="020B0604020202020204" pitchFamily="34" charset="0"/>
              </a:rPr>
              <a:t>explicación del problema y las recomendaciones propuestas </a:t>
            </a:r>
            <a:r>
              <a:rPr lang="es-PE" altLang="es-PE" sz="2000" u="sng" dirty="0" smtClean="0">
                <a:solidFill>
                  <a:schemeClr val="tx1"/>
                </a:solidFill>
                <a:latin typeface="Arial" panose="020B0604020202020204" pitchFamily="34" charset="0"/>
                <a:cs typeface="Arial" panose="020B0604020202020204" pitchFamily="34" charset="0"/>
              </a:rPr>
              <a:t>ayudarán a </a:t>
            </a:r>
            <a:r>
              <a:rPr lang="es-PE" altLang="es-PE" sz="2000" u="sng" dirty="0">
                <a:solidFill>
                  <a:schemeClr val="tx1"/>
                </a:solidFill>
                <a:latin typeface="Arial" panose="020B0604020202020204" pitchFamily="34" charset="0"/>
                <a:cs typeface="Arial" panose="020B0604020202020204" pitchFamily="34" charset="0"/>
              </a:rPr>
              <a:t>tomar </a:t>
            </a:r>
            <a:r>
              <a:rPr lang="es-PE" altLang="es-PE" sz="2000" u="sng" dirty="0" smtClean="0">
                <a:solidFill>
                  <a:schemeClr val="tx1"/>
                </a:solidFill>
                <a:latin typeface="Arial" panose="020B0604020202020204" pitchFamily="34" charset="0"/>
                <a:cs typeface="Arial" panose="020B0604020202020204" pitchFamily="34" charset="0"/>
              </a:rPr>
              <a:t>decisiones pertinentes.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6891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32769" y="388883"/>
            <a:ext cx="10107285" cy="6180081"/>
          </a:xfrm>
        </p:spPr>
        <p:txBody>
          <a:bodyPr>
            <a:normAutofit fontScale="25000" lnSpcReduction="20000"/>
          </a:bodyPr>
          <a:lstStyle/>
          <a:p>
            <a:pPr marL="0" indent="0" algn="ctr">
              <a:buNone/>
            </a:pPr>
            <a:r>
              <a:rPr lang="es-PE" sz="4800" b="1" dirty="0">
                <a:latin typeface="Arial" panose="020B0604020202020204" pitchFamily="34" charset="0"/>
                <a:cs typeface="Arial" panose="020B0604020202020204" pitchFamily="34" charset="0"/>
              </a:rPr>
              <a:t>SABORES NORTEÑOS</a:t>
            </a:r>
            <a:endParaRPr lang="en-US" sz="4800" dirty="0">
              <a:latin typeface="Arial" panose="020B0604020202020204" pitchFamily="34" charset="0"/>
              <a:cs typeface="Arial" panose="020B0604020202020204" pitchFamily="34" charset="0"/>
            </a:endParaRPr>
          </a:p>
          <a:p>
            <a:pPr marL="0" indent="0" algn="ctr">
              <a:buNone/>
            </a:pPr>
            <a:r>
              <a:rPr lang="es-PE" sz="4800" b="1" dirty="0">
                <a:latin typeface="Arial" panose="020B0604020202020204" pitchFamily="34" charset="0"/>
                <a:cs typeface="Arial" panose="020B0604020202020204" pitchFamily="34" charset="0"/>
              </a:rPr>
              <a:t>INFORME SS-021 / 01-2020</a:t>
            </a:r>
            <a:endParaRPr lang="en-US" sz="4800" dirty="0">
              <a:latin typeface="Arial" panose="020B0604020202020204" pitchFamily="34" charset="0"/>
              <a:cs typeface="Arial" panose="020B0604020202020204" pitchFamily="34" charset="0"/>
            </a:endParaRPr>
          </a:p>
          <a:p>
            <a:pPr marL="0" indent="0">
              <a:buNone/>
            </a:pPr>
            <a:r>
              <a:rPr lang="es-PE" sz="4800" dirty="0">
                <a:latin typeface="Arial" panose="020B0604020202020204" pitchFamily="34" charset="0"/>
                <a:cs typeface="Arial" panose="020B0604020202020204" pitchFamily="34" charset="0"/>
              </a:rPr>
              <a:t> </a:t>
            </a:r>
            <a:r>
              <a:rPr lang="es-PE" sz="4800" dirty="0" smtClean="0">
                <a:latin typeface="Arial" panose="020B0604020202020204" pitchFamily="34" charset="0"/>
                <a:cs typeface="Arial" panose="020B0604020202020204" pitchFamily="34" charset="0"/>
              </a:rPr>
              <a:t>A</a:t>
            </a:r>
            <a:r>
              <a:rPr lang="es-PE" sz="4800" dirty="0">
                <a:latin typeface="Arial" panose="020B0604020202020204" pitchFamily="34" charset="0"/>
                <a:cs typeface="Arial" panose="020B0604020202020204" pitchFamily="34" charset="0"/>
              </a:rPr>
              <a:t>: Sra. Emérita </a:t>
            </a:r>
            <a:r>
              <a:rPr lang="es-PE" sz="4800" dirty="0" err="1">
                <a:latin typeface="Arial" panose="020B0604020202020204" pitchFamily="34" charset="0"/>
                <a:cs typeface="Arial" panose="020B0604020202020204" pitchFamily="34" charset="0"/>
              </a:rPr>
              <a:t>Manucci</a:t>
            </a:r>
            <a:endParaRPr lang="en-US" sz="4800" dirty="0">
              <a:latin typeface="Arial" panose="020B0604020202020204" pitchFamily="34" charset="0"/>
              <a:cs typeface="Arial" panose="020B0604020202020204" pitchFamily="34" charset="0"/>
            </a:endParaRPr>
          </a:p>
          <a:p>
            <a:pPr marL="0" indent="0">
              <a:buNone/>
            </a:pPr>
            <a:r>
              <a:rPr lang="es-PE" sz="4800" dirty="0">
                <a:latin typeface="Arial" panose="020B0604020202020204" pitchFamily="34" charset="0"/>
                <a:cs typeface="Arial" panose="020B0604020202020204" pitchFamily="34" charset="0"/>
              </a:rPr>
              <a:t>De: Sr. Jorge Pérez, Asesor</a:t>
            </a:r>
            <a:endParaRPr lang="en-US" sz="4800" dirty="0">
              <a:latin typeface="Arial" panose="020B0604020202020204" pitchFamily="34" charset="0"/>
              <a:cs typeface="Arial" panose="020B0604020202020204" pitchFamily="34" charset="0"/>
            </a:endParaRPr>
          </a:p>
          <a:p>
            <a:pPr marL="0" indent="0">
              <a:buNone/>
            </a:pPr>
            <a:r>
              <a:rPr lang="es-PE" sz="4800" dirty="0">
                <a:latin typeface="Arial" panose="020B0604020202020204" pitchFamily="34" charset="0"/>
                <a:cs typeface="Arial" panose="020B0604020202020204" pitchFamily="34" charset="0"/>
              </a:rPr>
              <a:t>Asunto: Principales problemas que enfrenta la empresa Sabores Norteños</a:t>
            </a:r>
            <a:endParaRPr lang="en-US" sz="4800" dirty="0">
              <a:latin typeface="Arial" panose="020B0604020202020204" pitchFamily="34" charset="0"/>
              <a:cs typeface="Arial" panose="020B0604020202020204" pitchFamily="34" charset="0"/>
            </a:endParaRPr>
          </a:p>
          <a:p>
            <a:pPr marL="0" indent="0">
              <a:buNone/>
            </a:pPr>
            <a:r>
              <a:rPr lang="es-PE" sz="4800" dirty="0">
                <a:latin typeface="Arial" panose="020B0604020202020204" pitchFamily="34" charset="0"/>
                <a:cs typeface="Arial" panose="020B0604020202020204" pitchFamily="34" charset="0"/>
              </a:rPr>
              <a:t>Fecha: 25/01/2020</a:t>
            </a:r>
            <a:endParaRPr lang="en-US" sz="4800" dirty="0">
              <a:latin typeface="Arial" panose="020B0604020202020204" pitchFamily="34" charset="0"/>
              <a:cs typeface="Arial" panose="020B0604020202020204" pitchFamily="34" charset="0"/>
            </a:endParaRPr>
          </a:p>
          <a:p>
            <a:pPr marL="0" indent="0">
              <a:lnSpc>
                <a:spcPct val="170000"/>
              </a:lnSpc>
              <a:buNone/>
            </a:pPr>
            <a:r>
              <a:rPr lang="es-PE" sz="4800" b="1" dirty="0">
                <a:latin typeface="Arial" panose="020B0604020202020204" pitchFamily="34" charset="0"/>
                <a:cs typeface="Arial" panose="020B0604020202020204" pitchFamily="34" charset="0"/>
              </a:rPr>
              <a:t>Objetivo</a:t>
            </a:r>
            <a:r>
              <a:rPr lang="es-PE" sz="4800" dirty="0">
                <a:latin typeface="Arial" panose="020B0604020202020204" pitchFamily="34" charset="0"/>
                <a:cs typeface="Arial" panose="020B0604020202020204" pitchFamily="34" charset="0"/>
              </a:rPr>
              <a:t>: Informe de hechos que afectan a la empresa </a:t>
            </a:r>
            <a:endParaRPr lang="en-US" sz="4800" dirty="0">
              <a:latin typeface="Arial" panose="020B0604020202020204" pitchFamily="34" charset="0"/>
              <a:cs typeface="Arial" panose="020B0604020202020204" pitchFamily="34" charset="0"/>
            </a:endParaRPr>
          </a:p>
          <a:p>
            <a:pPr marL="0" indent="0">
              <a:lnSpc>
                <a:spcPct val="170000"/>
              </a:lnSpc>
              <a:buNone/>
            </a:pPr>
            <a:r>
              <a:rPr lang="es-PE" sz="4800" b="1" dirty="0">
                <a:latin typeface="Arial" panose="020B0604020202020204" pitchFamily="34" charset="0"/>
                <a:cs typeface="Arial" panose="020B0604020202020204" pitchFamily="34" charset="0"/>
              </a:rPr>
              <a:t>Hechos</a:t>
            </a:r>
            <a:endParaRPr lang="en-US" sz="4800" dirty="0">
              <a:latin typeface="Arial" panose="020B0604020202020204" pitchFamily="34" charset="0"/>
              <a:cs typeface="Arial" panose="020B0604020202020204" pitchFamily="34" charset="0"/>
            </a:endParaRPr>
          </a:p>
          <a:p>
            <a:pPr marL="0" indent="0">
              <a:lnSpc>
                <a:spcPct val="170000"/>
              </a:lnSpc>
              <a:buNone/>
            </a:pPr>
            <a:r>
              <a:rPr lang="es-PE" sz="4800" dirty="0">
                <a:latin typeface="Arial" panose="020B0604020202020204" pitchFamily="34" charset="0"/>
                <a:cs typeface="Arial" panose="020B0604020202020204" pitchFamily="34" charset="0"/>
              </a:rPr>
              <a:t>Por medio del presente informe, se detallarán los problemas que enfrenta la empresa.  Asimismo, hemos recopilado información de nuestras fuentes extraídas de Facebook acerca de los comentarios y quejas de los comensales. </a:t>
            </a:r>
            <a:endParaRPr lang="en-US" sz="4800" dirty="0">
              <a:latin typeface="Arial" panose="020B0604020202020204" pitchFamily="34" charset="0"/>
              <a:cs typeface="Arial" panose="020B0604020202020204" pitchFamily="34" charset="0"/>
            </a:endParaRPr>
          </a:p>
          <a:p>
            <a:pPr marL="0" indent="0">
              <a:buNone/>
            </a:pPr>
            <a:r>
              <a:rPr lang="es-PE" sz="4800" b="1" dirty="0">
                <a:latin typeface="Arial" panose="020B0604020202020204" pitchFamily="34" charset="0"/>
                <a:cs typeface="Arial" panose="020B0604020202020204" pitchFamily="34" charset="0"/>
              </a:rPr>
              <a:t>Comentarios acerca de la situación de la empresa:</a:t>
            </a:r>
            <a:endParaRPr lang="en-US" sz="4800" dirty="0">
              <a:latin typeface="Arial" panose="020B0604020202020204" pitchFamily="34" charset="0"/>
              <a:cs typeface="Arial" panose="020B0604020202020204" pitchFamily="34" charset="0"/>
            </a:endParaRPr>
          </a:p>
          <a:p>
            <a:pPr marL="0" indent="0" algn="just">
              <a:lnSpc>
                <a:spcPct val="170000"/>
              </a:lnSpc>
              <a:buNone/>
            </a:pPr>
            <a:r>
              <a:rPr lang="es-PE" sz="4800" b="1" dirty="0">
                <a:latin typeface="Arial" panose="020B0604020202020204" pitchFamily="34" charset="0"/>
                <a:cs typeface="Arial" panose="020B0604020202020204" pitchFamily="34" charset="0"/>
              </a:rPr>
              <a:t>En primer lugar</a:t>
            </a:r>
            <a:r>
              <a:rPr lang="es-PE" sz="4800" dirty="0">
                <a:latin typeface="Arial" panose="020B0604020202020204" pitchFamily="34" charset="0"/>
                <a:cs typeface="Arial" panose="020B0604020202020204" pitchFamily="34" charset="0"/>
              </a:rPr>
              <a:t>, podemos observar que la mayoría de quejas provienen del local que se encuentra en el distrito de San Borja. Por un lado, con respecto al área de atención al cliente, los comensales se quejan de la falta de capacitación por parte de los mozos al momento que brindan la atención o de brindar alguna información sobre la carta o algún   plato en especial. Por otro lado, el administrador del local de San Borja ha reportado cambios en el desempeño del personal más antiguo. Por ejemplo, muestran desidia frente a las tareas que deben cumplir. </a:t>
            </a:r>
            <a:r>
              <a:rPr lang="es-PE" sz="4800" b="1" dirty="0">
                <a:latin typeface="Arial" panose="020B0604020202020204" pitchFamily="34" charset="0"/>
                <a:cs typeface="Arial" panose="020B0604020202020204" pitchFamily="34" charset="0"/>
              </a:rPr>
              <a:t>En segundo lugar</a:t>
            </a:r>
            <a:r>
              <a:rPr lang="es-PE" sz="4800" dirty="0">
                <a:latin typeface="Arial" panose="020B0604020202020204" pitchFamily="34" charset="0"/>
                <a:cs typeface="Arial" panose="020B0604020202020204" pitchFamily="34" charset="0"/>
              </a:rPr>
              <a:t>, se han presentado reiterados problemas en el área de limpieza. Los comensales han comentado que encuentran los manteles sucios y con olores desagradables. Ellos, se han percatado de que este local carece de personal exclusivo para realizar las tareas de limpieza y los mismos mozos no solo limpian las mesa sino, también, el local. </a:t>
            </a:r>
            <a:r>
              <a:rPr lang="es-PE" sz="4800" b="1" dirty="0">
                <a:latin typeface="Arial" panose="020B0604020202020204" pitchFamily="34" charset="0"/>
                <a:cs typeface="Arial" panose="020B0604020202020204" pitchFamily="34" charset="0"/>
              </a:rPr>
              <a:t>Por último</a:t>
            </a:r>
            <a:r>
              <a:rPr lang="es-PE" sz="4800" dirty="0">
                <a:latin typeface="Arial" panose="020B0604020202020204" pitchFamily="34" charset="0"/>
                <a:cs typeface="Arial" panose="020B0604020202020204" pitchFamily="34" charset="0"/>
              </a:rPr>
              <a:t>, la empresa viene registrando problemas en el área de producción. Se ha hecho evidente entre los más asiduos clientes que existe carencia de conocimientos en la preparación de los platos típicos que los clientes estaban acostumbrados a consumir. Asimismo, los insumos que se utilizan para su preparación son de muy baja calidad.</a:t>
            </a:r>
            <a:endParaRPr lang="en-US" sz="4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178554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31326" y="564139"/>
            <a:ext cx="9295709" cy="6056997"/>
          </a:xfrm>
        </p:spPr>
        <p:txBody>
          <a:bodyPr>
            <a:normAutofit fontScale="25000" lnSpcReduction="20000"/>
          </a:bodyPr>
          <a:lstStyle/>
          <a:p>
            <a:pPr marL="0" indent="0">
              <a:buNone/>
            </a:pPr>
            <a:r>
              <a:rPr lang="es-ES" sz="5600" b="1" dirty="0">
                <a:latin typeface="Arial" panose="020B0604020202020204" pitchFamily="34" charset="0"/>
                <a:cs typeface="Arial" panose="020B0604020202020204" pitchFamily="34" charset="0"/>
              </a:rPr>
              <a:t>Recomendaciones</a:t>
            </a:r>
            <a:endParaRPr lang="en-US" sz="5600" dirty="0">
              <a:latin typeface="Arial" panose="020B0604020202020204" pitchFamily="34" charset="0"/>
              <a:cs typeface="Arial" panose="020B0604020202020204" pitchFamily="34" charset="0"/>
            </a:endParaRPr>
          </a:p>
          <a:p>
            <a:pPr marL="0" indent="0">
              <a:lnSpc>
                <a:spcPct val="170000"/>
              </a:lnSpc>
              <a:buNone/>
            </a:pPr>
            <a:r>
              <a:rPr lang="es-ES" sz="5600" dirty="0">
                <a:latin typeface="Arial" panose="020B0604020202020204" pitchFamily="34" charset="0"/>
                <a:cs typeface="Arial" panose="020B0604020202020204" pitchFamily="34" charset="0"/>
              </a:rPr>
              <a:t>Establecidos los problemas por los que atraviesa Sabores Norteños, sede San Borja, se plantean las siguientes recomendaciones.</a:t>
            </a:r>
            <a:endParaRPr lang="en-US" sz="5600" dirty="0">
              <a:latin typeface="Arial" panose="020B0604020202020204" pitchFamily="34" charset="0"/>
              <a:cs typeface="Arial" panose="020B0604020202020204" pitchFamily="34" charset="0"/>
            </a:endParaRPr>
          </a:p>
          <a:p>
            <a:pPr marL="176213" lvl="6" indent="-176213" algn="just">
              <a:lnSpc>
                <a:spcPct val="170000"/>
              </a:lnSpc>
              <a:buNone/>
            </a:pPr>
            <a:r>
              <a:rPr lang="es-ES" sz="5600" dirty="0" smtClean="0">
                <a:latin typeface="Arial" panose="020B0604020202020204" pitchFamily="34" charset="0"/>
                <a:cs typeface="Arial" panose="020B0604020202020204" pitchFamily="34" charset="0"/>
              </a:rPr>
              <a:t>1. Se </a:t>
            </a:r>
            <a:r>
              <a:rPr lang="es-ES" sz="5600" dirty="0">
                <a:latin typeface="Arial" panose="020B0604020202020204" pitchFamily="34" charset="0"/>
                <a:cs typeface="Arial" panose="020B0604020202020204" pitchFamily="34" charset="0"/>
              </a:rPr>
              <a:t>recomienda que la Gerencia General de Sabores Norteños realice una evaluación del personal nuevo que labora en el local de San </a:t>
            </a:r>
            <a:r>
              <a:rPr lang="es-ES" sz="5600" dirty="0" smtClean="0">
                <a:latin typeface="Arial" panose="020B0604020202020204" pitchFamily="34" charset="0"/>
                <a:cs typeface="Arial" panose="020B0604020202020204" pitchFamily="34" charset="0"/>
              </a:rPr>
              <a:t>Borja. </a:t>
            </a:r>
            <a:r>
              <a:rPr lang="es-ES" sz="5600" dirty="0">
                <a:latin typeface="Arial" panose="020B0604020202020204" pitchFamily="34" charset="0"/>
                <a:cs typeface="Arial" panose="020B0604020202020204" pitchFamily="34" charset="0"/>
              </a:rPr>
              <a:t>con el fin de determinar quiénes requieren capacitación de manera inmediata. </a:t>
            </a:r>
            <a:r>
              <a:rPr lang="es-ES" sz="5600" dirty="0" smtClean="0">
                <a:latin typeface="Arial" panose="020B0604020202020204" pitchFamily="34" charset="0"/>
                <a:cs typeface="Arial" panose="020B0604020202020204" pitchFamily="34" charset="0"/>
              </a:rPr>
              <a:t>Por ello, se </a:t>
            </a:r>
            <a:r>
              <a:rPr lang="es-ES" sz="5600" dirty="0">
                <a:latin typeface="Arial" panose="020B0604020202020204" pitchFamily="34" charset="0"/>
                <a:cs typeface="Arial" panose="020B0604020202020204" pitchFamily="34" charset="0"/>
              </a:rPr>
              <a:t>debe convocar al personal antiguo a una </a:t>
            </a:r>
            <a:r>
              <a:rPr lang="es-ES" sz="5600" dirty="0" smtClean="0">
                <a:latin typeface="Arial" panose="020B0604020202020204" pitchFamily="34" charset="0"/>
                <a:cs typeface="Arial" panose="020B0604020202020204" pitchFamily="34" charset="0"/>
              </a:rPr>
              <a:t>reunión </a:t>
            </a:r>
            <a:r>
              <a:rPr lang="es-ES" sz="5600" dirty="0">
                <a:latin typeface="Arial" panose="020B0604020202020204" pitchFamily="34" charset="0"/>
                <a:cs typeface="Arial" panose="020B0604020202020204" pitchFamily="34" charset="0"/>
              </a:rPr>
              <a:t>con carácter de </a:t>
            </a:r>
            <a:r>
              <a:rPr lang="es-ES" sz="5600" dirty="0" smtClean="0">
                <a:latin typeface="Arial" panose="020B0604020202020204" pitchFamily="34" charset="0"/>
                <a:cs typeface="Arial" panose="020B0604020202020204" pitchFamily="34" charset="0"/>
              </a:rPr>
              <a:t>urgencia para </a:t>
            </a:r>
            <a:r>
              <a:rPr lang="es-ES" sz="5600" dirty="0">
                <a:latin typeface="Arial" panose="020B0604020202020204" pitchFamily="34" charset="0"/>
                <a:cs typeface="Arial" panose="020B0604020202020204" pitchFamily="34" charset="0"/>
              </a:rPr>
              <a:t>determinar los problemas que se están suscitando </a:t>
            </a:r>
            <a:r>
              <a:rPr lang="es-ES" sz="5600" dirty="0" smtClean="0">
                <a:latin typeface="Arial" panose="020B0604020202020204" pitchFamily="34" charset="0"/>
                <a:cs typeface="Arial" panose="020B0604020202020204" pitchFamily="34" charset="0"/>
              </a:rPr>
              <a:t>y, a partir de ello</a:t>
            </a:r>
            <a:r>
              <a:rPr lang="es-ES" sz="5600" smtClean="0">
                <a:latin typeface="Arial" panose="020B0604020202020204" pitchFamily="34" charset="0"/>
                <a:cs typeface="Arial" panose="020B0604020202020204" pitchFamily="34" charset="0"/>
              </a:rPr>
              <a:t>, </a:t>
            </a:r>
            <a:r>
              <a:rPr lang="es-ES" sz="5600" smtClean="0">
                <a:latin typeface="Arial" panose="020B0604020202020204" pitchFamily="34" charset="0"/>
                <a:cs typeface="Arial" panose="020B0604020202020204" pitchFamily="34" charset="0"/>
              </a:rPr>
              <a:t>se </a:t>
            </a:r>
            <a:r>
              <a:rPr lang="es-ES" sz="5600" smtClean="0">
                <a:latin typeface="Arial" panose="020B0604020202020204" pitchFamily="34" charset="0"/>
                <a:cs typeface="Arial" panose="020B0604020202020204" pitchFamily="34" charset="0"/>
              </a:rPr>
              <a:t>plantearán </a:t>
            </a:r>
            <a:r>
              <a:rPr lang="es-ES" sz="5600" dirty="0">
                <a:latin typeface="Arial" panose="020B0604020202020204" pitchFamily="34" charset="0"/>
                <a:cs typeface="Arial" panose="020B0604020202020204" pitchFamily="34" charset="0"/>
              </a:rPr>
              <a:t>soluciones a los mismos.</a:t>
            </a:r>
            <a:endParaRPr lang="en-US" sz="5600" dirty="0">
              <a:latin typeface="Arial" panose="020B0604020202020204" pitchFamily="34" charset="0"/>
              <a:cs typeface="Arial" panose="020B0604020202020204" pitchFamily="34" charset="0"/>
            </a:endParaRPr>
          </a:p>
          <a:p>
            <a:pPr marL="0" indent="0">
              <a:lnSpc>
                <a:spcPct val="170000"/>
              </a:lnSpc>
              <a:buNone/>
            </a:pPr>
            <a:r>
              <a:rPr lang="es-ES" sz="5600" dirty="0">
                <a:latin typeface="Arial" panose="020B0604020202020204" pitchFamily="34" charset="0"/>
                <a:cs typeface="Arial" panose="020B0604020202020204" pitchFamily="34" charset="0"/>
              </a:rPr>
              <a:t> </a:t>
            </a:r>
            <a:endParaRPr lang="en-US" sz="5600" dirty="0">
              <a:latin typeface="Arial" panose="020B0604020202020204" pitchFamily="34" charset="0"/>
              <a:cs typeface="Arial" panose="020B0604020202020204" pitchFamily="34" charset="0"/>
            </a:endParaRPr>
          </a:p>
          <a:p>
            <a:pPr marL="176213" lvl="6" indent="-176213" algn="just">
              <a:lnSpc>
                <a:spcPct val="170000"/>
              </a:lnSpc>
              <a:buNone/>
            </a:pPr>
            <a:r>
              <a:rPr lang="es-ES" sz="5600" dirty="0" smtClean="0">
                <a:latin typeface="Arial" panose="020B0604020202020204" pitchFamily="34" charset="0"/>
                <a:cs typeface="Arial" panose="020B0604020202020204" pitchFamily="34" charset="0"/>
              </a:rPr>
              <a:t>2. Se </a:t>
            </a:r>
            <a:r>
              <a:rPr lang="es-ES" sz="5600" dirty="0">
                <a:latin typeface="Arial" panose="020B0604020202020204" pitchFamily="34" charset="0"/>
                <a:cs typeface="Arial" panose="020B0604020202020204" pitchFamily="34" charset="0"/>
              </a:rPr>
              <a:t>recomienda establecer las tareas del personal que labora en esta sede (San Borja). Para ello, el Jefe de personal de la empresa debe tener una reunión con el administrador del local de San Borja y revisar el Manuel de funciones de los </a:t>
            </a:r>
            <a:r>
              <a:rPr lang="es-ES" sz="5600" dirty="0" smtClean="0">
                <a:latin typeface="Arial" panose="020B0604020202020204" pitchFamily="34" charset="0"/>
                <a:cs typeface="Arial" panose="020B0604020202020204" pitchFamily="34" charset="0"/>
              </a:rPr>
              <a:t>trabajadores, de manera que </a:t>
            </a:r>
            <a:r>
              <a:rPr lang="es-ES" sz="5600" dirty="0">
                <a:latin typeface="Arial" panose="020B0604020202020204" pitchFamily="34" charset="0"/>
                <a:cs typeface="Arial" panose="020B0604020202020204" pitchFamily="34" charset="0"/>
              </a:rPr>
              <a:t>se </a:t>
            </a:r>
            <a:r>
              <a:rPr lang="es-ES" sz="5600" dirty="0" smtClean="0">
                <a:latin typeface="Arial" panose="020B0604020202020204" pitchFamily="34" charset="0"/>
                <a:cs typeface="Arial" panose="020B0604020202020204" pitchFamily="34" charset="0"/>
              </a:rPr>
              <a:t>determine </a:t>
            </a:r>
            <a:r>
              <a:rPr lang="es-ES" sz="5600" dirty="0">
                <a:latin typeface="Arial" panose="020B0604020202020204" pitchFamily="34" charset="0"/>
                <a:cs typeface="Arial" panose="020B0604020202020204" pitchFamily="34" charset="0"/>
              </a:rPr>
              <a:t>la problemática que se viene </a:t>
            </a:r>
            <a:r>
              <a:rPr lang="es-ES" sz="5600" dirty="0" smtClean="0">
                <a:latin typeface="Arial" panose="020B0604020202020204" pitchFamily="34" charset="0"/>
                <a:cs typeface="Arial" panose="020B0604020202020204" pitchFamily="34" charset="0"/>
              </a:rPr>
              <a:t>afrontando. A partir de ello,  se </a:t>
            </a:r>
            <a:r>
              <a:rPr lang="es-ES" sz="5600" dirty="0">
                <a:latin typeface="Arial" panose="020B0604020202020204" pitchFamily="34" charset="0"/>
                <a:cs typeface="Arial" panose="020B0604020202020204" pitchFamily="34" charset="0"/>
              </a:rPr>
              <a:t>implementarán soluciones </a:t>
            </a:r>
            <a:r>
              <a:rPr lang="es-ES" sz="5600" dirty="0" smtClean="0">
                <a:latin typeface="Arial" panose="020B0604020202020204" pitchFamily="34" charset="0"/>
                <a:cs typeface="Arial" panose="020B0604020202020204" pitchFamily="34" charset="0"/>
              </a:rPr>
              <a:t>pertinentes.</a:t>
            </a:r>
            <a:endParaRPr lang="en-US" sz="5600" dirty="0">
              <a:latin typeface="Arial" panose="020B0604020202020204" pitchFamily="34" charset="0"/>
              <a:cs typeface="Arial" panose="020B0604020202020204" pitchFamily="34" charset="0"/>
            </a:endParaRPr>
          </a:p>
          <a:p>
            <a:pPr marL="0" indent="0" algn="just">
              <a:lnSpc>
                <a:spcPct val="170000"/>
              </a:lnSpc>
              <a:buNone/>
            </a:pPr>
            <a:r>
              <a:rPr lang="es-ES" sz="5600" dirty="0">
                <a:latin typeface="Arial" panose="020B0604020202020204" pitchFamily="34" charset="0"/>
                <a:cs typeface="Arial" panose="020B0604020202020204" pitchFamily="34" charset="0"/>
              </a:rPr>
              <a:t> </a:t>
            </a:r>
            <a:endParaRPr lang="en-US" sz="5600" dirty="0">
              <a:latin typeface="Arial" panose="020B0604020202020204" pitchFamily="34" charset="0"/>
              <a:cs typeface="Arial" panose="020B0604020202020204" pitchFamily="34" charset="0"/>
            </a:endParaRPr>
          </a:p>
          <a:p>
            <a:pPr marL="231775" lvl="6" indent="-231775" algn="just">
              <a:lnSpc>
                <a:spcPct val="170000"/>
              </a:lnSpc>
              <a:buNone/>
            </a:pPr>
            <a:r>
              <a:rPr lang="es-ES" sz="5600" dirty="0">
                <a:latin typeface="Arial" panose="020B0604020202020204" pitchFamily="34" charset="0"/>
                <a:cs typeface="Arial" panose="020B0604020202020204" pitchFamily="34" charset="0"/>
              </a:rPr>
              <a:t> </a:t>
            </a:r>
            <a:r>
              <a:rPr lang="es-ES" sz="5600" dirty="0" smtClean="0">
                <a:latin typeface="Arial" panose="020B0604020202020204" pitchFamily="34" charset="0"/>
                <a:cs typeface="Arial" panose="020B0604020202020204" pitchFamily="34" charset="0"/>
              </a:rPr>
              <a:t>3. Se </a:t>
            </a:r>
            <a:r>
              <a:rPr lang="es-ES" sz="5600" dirty="0">
                <a:latin typeface="Arial" panose="020B0604020202020204" pitchFamily="34" charset="0"/>
                <a:cs typeface="Arial" panose="020B0604020202020204" pitchFamily="34" charset="0"/>
              </a:rPr>
              <a:t>recomienda revisar el presupuesto al área de Producción de San Borja, </a:t>
            </a:r>
            <a:r>
              <a:rPr lang="es-ES" sz="5600" dirty="0" smtClean="0">
                <a:latin typeface="Arial" panose="020B0604020202020204" pitchFamily="34" charset="0"/>
                <a:cs typeface="Arial" panose="020B0604020202020204" pitchFamily="34" charset="0"/>
              </a:rPr>
              <a:t>con el fin de que </a:t>
            </a:r>
            <a:r>
              <a:rPr lang="es-ES" sz="5600" dirty="0">
                <a:latin typeface="Arial" panose="020B0604020202020204" pitchFamily="34" charset="0"/>
                <a:cs typeface="Arial" panose="020B0604020202020204" pitchFamily="34" charset="0"/>
              </a:rPr>
              <a:t>se puedan realizar reajustes tanto para el personal que labora en el área de Cocina como para la adquisición de recursos de calidad. De esta manera, se podrá mantener el prestigio de la empresa.</a:t>
            </a:r>
            <a:endParaRPr lang="en-US" sz="5600" dirty="0">
              <a:latin typeface="Arial" panose="020B0604020202020204" pitchFamily="34" charset="0"/>
              <a:cs typeface="Arial" panose="020B0604020202020204" pitchFamily="34" charset="0"/>
            </a:endParaRPr>
          </a:p>
          <a:p>
            <a:pPr marL="0" indent="0" algn="just">
              <a:lnSpc>
                <a:spcPct val="170000"/>
              </a:lnSpc>
              <a:buNone/>
            </a:pPr>
            <a:r>
              <a:rPr lang="es-ES" sz="5600" dirty="0">
                <a:latin typeface="Arial" panose="020B0604020202020204" pitchFamily="34" charset="0"/>
                <a:cs typeface="Arial" panose="020B0604020202020204" pitchFamily="34" charset="0"/>
              </a:rPr>
              <a:t> </a:t>
            </a:r>
            <a:endParaRPr lang="en-US" sz="56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833182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125</TotalTime>
  <Words>151</Words>
  <Application>Microsoft Office PowerPoint</Application>
  <PresentationFormat>Panorámica</PresentationFormat>
  <Paragraphs>26</Paragraphs>
  <Slides>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Arial</vt:lpstr>
      <vt:lpstr>Arial Black</vt:lpstr>
      <vt:lpstr>Century Gothic</vt:lpstr>
      <vt:lpstr>Wingdings</vt:lpstr>
      <vt:lpstr>Wingdings 3</vt:lpstr>
      <vt:lpstr>Espiral</vt:lpstr>
      <vt:lpstr>Presentación de PowerPoint</vt:lpstr>
      <vt:lpstr>Las recomendaciones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Augusto Abel Blanco Satalaya</dc:creator>
  <cp:lastModifiedBy>Dora</cp:lastModifiedBy>
  <cp:revision>19</cp:revision>
  <dcterms:created xsi:type="dcterms:W3CDTF">2020-02-07T16:24:54Z</dcterms:created>
  <dcterms:modified xsi:type="dcterms:W3CDTF">2021-02-16T16:33:05Z</dcterms:modified>
</cp:coreProperties>
</file>