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1" r:id="rId2"/>
    <p:sldId id="713" r:id="rId3"/>
    <p:sldId id="714" r:id="rId4"/>
    <p:sldId id="715" r:id="rId5"/>
    <p:sldId id="725" r:id="rId6"/>
    <p:sldId id="716" r:id="rId7"/>
    <p:sldId id="717" r:id="rId8"/>
    <p:sldId id="718" r:id="rId9"/>
    <p:sldId id="719" r:id="rId10"/>
    <p:sldId id="720" r:id="rId11"/>
    <p:sldId id="721" r:id="rId12"/>
    <p:sldId id="722" r:id="rId13"/>
    <p:sldId id="723" r:id="rId14"/>
    <p:sldId id="724" r:id="rId15"/>
    <p:sldId id="485" r:id="rId16"/>
    <p:sldId id="407" r:id="rId17"/>
  </p:sldIdLst>
  <p:sldSz cx="9144000" cy="6858000" type="screen4x3"/>
  <p:notesSz cx="6858000" cy="9144000"/>
  <p:custDataLst>
    <p:tags r:id="rId19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4" orient="horz" pos="1616">
          <p15:clr>
            <a:srgbClr val="A4A3A4"/>
          </p15:clr>
        </p15:guide>
        <p15:guide id="5" pos="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2"/>
    <a:srgbClr val="319B42"/>
    <a:srgbClr val="FF0000"/>
    <a:srgbClr val="000000"/>
    <a:srgbClr val="7A68AE"/>
    <a:srgbClr val="00BBE3"/>
    <a:srgbClr val="FFFFFF"/>
    <a:srgbClr val="006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86721" autoAdjust="0"/>
  </p:normalViewPr>
  <p:slideViewPr>
    <p:cSldViewPr snapToObjects="1" showGuides="1">
      <p:cViewPr varScale="1">
        <p:scale>
          <a:sx n="64" d="100"/>
          <a:sy n="64" d="100"/>
        </p:scale>
        <p:origin x="1950" y="78"/>
      </p:cViewPr>
      <p:guideLst>
        <p:guide orient="horz" pos="232"/>
        <p:guide orient="horz" pos="3861"/>
        <p:guide orient="horz" pos="1616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F10E77A-04EE-4F8B-A9FA-D961EF779DFC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AF3EE9B-F49F-4DFE-8122-121A24B4CBF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5372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s-PE" smtClean="0"/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99E5F0-16C5-415F-A3B1-C5A39CAE86C9}" type="slidenum">
              <a:rPr lang="es-ES" altLang="es-PE">
                <a:latin typeface="Calibri" panose="020F0502020204030204" pitchFamily="34" charset="0"/>
              </a:rPr>
              <a:pPr eaLnBrk="1" hangingPunct="1"/>
              <a:t>1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22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S" dirty="0" smtClean="0"/>
              <a:t>Ejemplo grafico de insertar el valor Dato X a la cola usando una lista enlazada. Note que va al final de la cola.</a:t>
            </a:r>
            <a:r>
              <a:rPr lang="es-ES" altLang="es-ES" baseline="0" dirty="0" smtClean="0"/>
              <a:t>  También se aprecia como se elimina el nodo que contiene el valor Dato 1 de la lista enlazada </a:t>
            </a:r>
            <a:endParaRPr lang="es-ES" altLang="es-ES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24160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Ejemplo de una variación</a:t>
            </a:r>
            <a:r>
              <a:rPr lang="es-ES" altLang="es-ES" baseline="0" dirty="0" smtClean="0"/>
              <a:t> de una cola, en este caso una cola circular, que permite optimizar el uso de memoria principal.</a:t>
            </a: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919465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Otra variación de una cola, en la que se utiliza una sola estructura para implementar dos colas.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244607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En nuestro quehacer diario observamos que existen prioridades o preferencias</a:t>
            </a:r>
            <a:r>
              <a:rPr lang="es-ES" altLang="es-ES" baseline="0" dirty="0" smtClean="0"/>
              <a:t> al hacer una cola, por ejemplo preferencia a personas gestantes, con discapacidad, o de la tercera edad. La implementación de esos casos se realiza usando cola con prioridades. </a:t>
            </a: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1989272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Esta presentación permite entender el funcionamiento de las colas implementadas con arreglos y con listas enlazadas.</a:t>
            </a:r>
          </a:p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las variaciones que existen, como colas circulares, doble colas y colas con prioridades.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47EE8F-0076-415F-88DF-A5BAC3D4CBEC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365468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smtClean="0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23791A-845E-465B-B27D-81E0EA647764}" type="slidenum">
              <a:rPr lang="es-ES" altLang="es-PE">
                <a:latin typeface="Calibri" panose="020F0502020204030204" pitchFamily="34" charset="0"/>
              </a:rPr>
              <a:pPr eaLnBrk="1" hangingPunct="1"/>
              <a:t>15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60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 dirty="0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96C056-389F-4768-AE0F-685D876748B1}" type="slidenum">
              <a:rPr lang="es-ES" altLang="es-PE">
                <a:latin typeface="Calibri" panose="020F0502020204030204" pitchFamily="34" charset="0"/>
              </a:rPr>
              <a:pPr eaLnBrk="1" hangingPunct="1"/>
              <a:t>16</a:t>
            </a:fld>
            <a:endParaRPr lang="es-ES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9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A continuación, presentamos los temas tratar en la</a:t>
            </a:r>
            <a:r>
              <a:rPr lang="es-ES" altLang="es-ES" baseline="0" dirty="0" smtClean="0"/>
              <a:t> sesión: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_tradnl" alt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Definición de Cola  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_tradnl" alt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Tipos de Cola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_tradnl" altLang="es-PE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Implementación de una cola</a:t>
            </a:r>
            <a:endParaRPr lang="es-ES_tradnl" altLang="es-PE" sz="1600" b="0" dirty="0">
              <a:solidFill>
                <a:schemeClr val="tx1">
                  <a:lumMod val="65000"/>
                  <a:lumOff val="35000"/>
                </a:schemeClr>
              </a:solidFill>
              <a:latin typeface="Verdana" pitchFamily="34" charset="0"/>
            </a:endParaRP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99671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PE" sz="1200" i="1" dirty="0" smtClean="0"/>
              <a:t>Una cola es una estructura de datos, caracterizada por ser una secuencia de elementos en la que la operación de inserción (</a:t>
            </a:r>
            <a:r>
              <a:rPr lang="es-ES" altLang="es-PE" sz="1200" i="1" dirty="0" err="1" smtClean="0"/>
              <a:t>push</a:t>
            </a:r>
            <a:r>
              <a:rPr lang="es-ES" altLang="es-PE" sz="1200" i="1" dirty="0" smtClean="0"/>
              <a:t>-poner) se realiza por un extremo y la operación de extracción (pop-sacar)se realiza por el  otro. Y el primer elemento en entrar es el primero en salir, de ahí viene su nombre FIFO (del inglés </a:t>
            </a:r>
            <a:r>
              <a:rPr lang="es-ES" altLang="es-PE" sz="1200" i="1" dirty="0" err="1" smtClean="0"/>
              <a:t>First</a:t>
            </a:r>
            <a:r>
              <a:rPr lang="es-ES" altLang="es-PE" sz="1200" i="1" dirty="0" smtClean="0"/>
              <a:t> In </a:t>
            </a:r>
            <a:r>
              <a:rPr lang="es-ES" altLang="es-PE" sz="1200" i="1" dirty="0" err="1" smtClean="0"/>
              <a:t>First</a:t>
            </a:r>
            <a:r>
              <a:rPr lang="es-ES" altLang="es-PE" sz="1200" i="1" dirty="0" smtClean="0"/>
              <a:t> </a:t>
            </a:r>
            <a:r>
              <a:rPr lang="es-ES" altLang="es-PE" sz="1200" i="1" dirty="0" err="1" smtClean="0"/>
              <a:t>Out</a:t>
            </a:r>
            <a:r>
              <a:rPr lang="es-ES" altLang="es-PE" sz="1200" i="1" dirty="0" smtClean="0"/>
              <a:t>).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4255933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Algunos ejemplo de colas: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s-ES" sz="1200" dirty="0" smtClean="0"/>
              <a:t>Cola para comprar las entradas del cine. 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s-ES" sz="1200" dirty="0" smtClean="0"/>
              <a:t>Cola de Atención en el banco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s-ES" sz="1200" dirty="0" smtClean="0"/>
              <a:t>Cola para votar en las elecciones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s-ES" sz="1200" dirty="0" smtClean="0"/>
              <a:t>Cola de impresión.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19160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Algunos ejemplo de colas: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s-ES" sz="1200" dirty="0" smtClean="0"/>
              <a:t>Cola para comprar las entradas del cine. 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s-ES" sz="1200" dirty="0" smtClean="0"/>
              <a:t>Cola de Atención en el banco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s-ES" sz="1200" dirty="0" smtClean="0"/>
              <a:t>Cola para votar en las elecciones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s-ES" sz="1200" dirty="0" smtClean="0"/>
              <a:t>Cola de impresión.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31223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Operaciones básicas con colas: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 smtClean="0"/>
              <a:t>Crear cola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 smtClean="0"/>
              <a:t>Está vacía (</a:t>
            </a:r>
            <a:r>
              <a:rPr lang="es-ES_tradnl" altLang="es-PE" dirty="0" err="1" smtClean="0"/>
              <a:t>isEmpty</a:t>
            </a:r>
            <a:r>
              <a:rPr lang="es-ES_tradnl" altLang="es-PE" dirty="0" smtClean="0"/>
              <a:t>).- Determina si la cola está vacía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 smtClean="0"/>
              <a:t>Incluir.- Inserta un elemento al final de la cola.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 smtClean="0"/>
              <a:t>Eliminar.- Elimina un elemento del inicio de la cola.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 smtClean="0"/>
              <a:t>Acceso.- </a:t>
            </a:r>
            <a:r>
              <a:rPr lang="es-ES_tradnl" altLang="es-PE" dirty="0" err="1" smtClean="0"/>
              <a:t>Accesa</a:t>
            </a:r>
            <a:r>
              <a:rPr lang="es-ES_tradnl" altLang="es-PE" dirty="0" smtClean="0"/>
              <a:t> al elemento que se encuentra en el inicio de la cola.</a:t>
            </a:r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213340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Formas de implementar</a:t>
            </a:r>
            <a:r>
              <a:rPr lang="es-ES" altLang="es-ES" baseline="0" dirty="0" smtClean="0"/>
              <a:t> una cola, usando arreglos o listas enlazadas</a:t>
            </a: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4016797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ES" altLang="es-ES" dirty="0" smtClean="0"/>
              <a:t>Ejemplo grafico de insertar el valor e a la cola usando un</a:t>
            </a:r>
            <a:r>
              <a:rPr lang="es-ES" altLang="es-ES" baseline="0" dirty="0" smtClean="0"/>
              <a:t> arreglo</a:t>
            </a:r>
            <a:r>
              <a:rPr lang="es-ES" altLang="es-ES" dirty="0" smtClean="0"/>
              <a:t>. Note que va al final de la cola.</a:t>
            </a:r>
            <a:r>
              <a:rPr lang="es-ES" altLang="es-ES" baseline="0" dirty="0" smtClean="0"/>
              <a:t> </a:t>
            </a: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3342728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S" dirty="0" smtClean="0"/>
              <a:t>Ejemplo grafico de eliminar un valor de la cola usando un arreglo. Note que se elimina el primer elemento de la cola,</a:t>
            </a:r>
            <a:r>
              <a:rPr lang="es-ES" altLang="es-ES" baseline="0" dirty="0" smtClean="0"/>
              <a:t> en este caso el valor de a</a:t>
            </a:r>
            <a:r>
              <a:rPr lang="es-ES" altLang="es-ES" dirty="0" smtClean="0"/>
              <a:t>.</a:t>
            </a:r>
            <a:r>
              <a:rPr lang="es-ES" altLang="es-ES" baseline="0" dirty="0" smtClean="0"/>
              <a:t> </a:t>
            </a:r>
            <a:endParaRPr lang="es-ES" altLang="es-ES" dirty="0" smtClean="0"/>
          </a:p>
          <a:p>
            <a:pPr eaLnBrk="1" hangingPunct="1">
              <a:spcBef>
                <a:spcPct val="0"/>
              </a:spcBef>
            </a:pPr>
            <a:endParaRPr lang="es-ES" altLang="es-ES" dirty="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C52167-0C7B-44D7-94C9-1C7EB7C086A0}" type="slidenum">
              <a:rPr lang="es-ES" alt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altLang="es-ES" smtClean="0"/>
          </a:p>
        </p:txBody>
      </p:sp>
    </p:spTree>
    <p:extLst>
      <p:ext uri="{BB962C8B-B14F-4D97-AF65-F5344CB8AC3E}">
        <p14:creationId xmlns:p14="http://schemas.microsoft.com/office/powerpoint/2010/main" val="63694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F2571-749C-4A0D-9DE3-03D0E7D9EE9E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244CB-0F84-4F9C-A62B-EA8B3F6467CA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62418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D8607-80E3-48DD-BAB5-F763EF930E8A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DF891-7F5A-4BE0-940A-4CE03FE39AE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54453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4A856-7C42-41F2-AEFE-0F2BBB5C01B3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B5F2C-CB55-4452-A60A-E4F7793303D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7572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OTO +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2 Logotipo Variante - Vertic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1" t="23073" r="25690" b="22174"/>
          <a:stretch>
            <a:fillRect/>
          </a:stretch>
        </p:blipFill>
        <p:spPr bwMode="auto">
          <a:xfrm>
            <a:off x="7200900" y="188913"/>
            <a:ext cx="1943100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45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.1 Logotipo Variante – Horizonta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8" t="23019" r="6712" b="22458"/>
          <a:stretch>
            <a:fillRect/>
          </a:stretch>
        </p:blipFill>
        <p:spPr bwMode="auto">
          <a:xfrm>
            <a:off x="2124075" y="2189163"/>
            <a:ext cx="50038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5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  <p:pic>
        <p:nvPicPr>
          <p:cNvPr id="4" name="Picture 2" descr="1.1 Logotipo – Positiv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24892" r="27309" b="29070"/>
          <a:stretch>
            <a:fillRect/>
          </a:stretch>
        </p:blipFill>
        <p:spPr bwMode="auto">
          <a:xfrm>
            <a:off x="7775575" y="368300"/>
            <a:ext cx="72548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36552"/>
            <a:ext cx="6409871" cy="33972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9115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5"/>
          <p:cNvSpPr txBox="1">
            <a:spLocks noChangeArrowheads="1"/>
          </p:cNvSpPr>
          <p:nvPr userDrawn="1"/>
        </p:nvSpPr>
        <p:spPr bwMode="auto">
          <a:xfrm>
            <a:off x="3455988" y="6421438"/>
            <a:ext cx="2582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ES" sz="1100">
                <a:latin typeface="Calibri" pitchFamily="34" charset="0"/>
              </a:rPr>
              <a:t>© UPC. Todos los derechos reservados.</a:t>
            </a:r>
            <a:endParaRPr lang="es-ES" sz="1400">
              <a:latin typeface="Trade Gothic LT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68052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E1009-F9CD-4017-AEFA-1E4234F6A73E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DE66F-F17B-42C3-80FA-FA91EB6639F7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4634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C1C67-E6E6-4DC0-9F78-9AA01F34807E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EFB3C-F71B-4572-BA4B-32470AD1C117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03162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644EE-0269-43F1-BA60-8056FD835BE2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D459D-15FD-4F98-84BE-7162B7D5C0A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65628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F9291-AB98-40FD-9C30-B346297AA3DF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AD07F-5133-43C6-AA7D-D528145FF9E3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3898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F0BFE-8EC6-45E7-B4DF-B4DCC25E1371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FBCB7-D192-4668-B935-CE44BFDBB9C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90734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31B15-C152-4372-B34A-B3CCCDF3BC6C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EF135-3505-44D5-9930-7D96B3461732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49462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4B06D-19AA-48B2-A799-AA2D1827428A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688D6-CDCE-4447-B6D9-CE17E11738E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00998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9EF03-C207-48E2-A6B8-AF0B75075F9D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9B510-5A6A-4821-9F2B-5333ABE4675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657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CDB77-3DDB-4F1F-AADE-AE5FD352FBE2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08417-4A79-4E61-8413-AA9AD9F363FC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88059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smtClean="0"/>
              <a:t>Haga clic para modificar el estilo de texto del patrón</a:t>
            </a:r>
          </a:p>
          <a:p>
            <a:pPr lvl="1"/>
            <a:r>
              <a:rPr lang="es-ES" altLang="es-PE" smtClean="0"/>
              <a:t>Segundo nivel</a:t>
            </a:r>
          </a:p>
          <a:p>
            <a:pPr lvl="2"/>
            <a:r>
              <a:rPr lang="es-ES" altLang="es-PE" smtClean="0"/>
              <a:t>Tercer nivel</a:t>
            </a:r>
          </a:p>
          <a:p>
            <a:pPr lvl="3"/>
            <a:r>
              <a:rPr lang="es-ES" altLang="es-PE" smtClean="0"/>
              <a:t>Cuarto nivel</a:t>
            </a:r>
          </a:p>
          <a:p>
            <a:pPr lvl="4"/>
            <a:r>
              <a:rPr lang="es-ES" altLang="es-PE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2A79ED-113A-46E2-AFF2-95EB6EDD1169}" type="datetimeFigureOut">
              <a:rPr lang="es-ES"/>
              <a:pPr>
                <a:defRPr/>
              </a:pPr>
              <a:t>20/07/2019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A003A8B-430B-4D5C-885F-184430719ECA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5" r:id="rId12"/>
    <p:sldLayoutId id="2147484086" r:id="rId13"/>
    <p:sldLayoutId id="2147484087" r:id="rId14"/>
    <p:sldLayoutId id="2147484088" r:id="rId15"/>
    <p:sldLayoutId id="2147484082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5637213" y="2828925"/>
            <a:ext cx="3392487" cy="1304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64163" y="2555875"/>
            <a:ext cx="3421062" cy="1736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dirty="0" smtClean="0">
                <a:solidFill>
                  <a:srgbClr val="FF0000"/>
                </a:solidFill>
                <a:latin typeface="Impact" pitchFamily="34" charset="0"/>
                <a:ea typeface="ＭＳ Ｐゴシック" pitchFamily="34" charset="-128"/>
                <a:cs typeface="+mj-cs"/>
              </a:rPr>
              <a:t> </a:t>
            </a:r>
            <a:r>
              <a:rPr lang="es-PE" altLang="es-PE" sz="3200" dirty="0" smtClean="0">
                <a:solidFill>
                  <a:srgbClr val="FF0000"/>
                </a:solidFill>
                <a:latin typeface="Impact" pitchFamily="34" charset="0"/>
                <a:ea typeface="ＭＳ Ｐゴシック" pitchFamily="34" charset="-128"/>
                <a:cs typeface="+mj-cs"/>
              </a:rPr>
              <a:t>Colas</a:t>
            </a:r>
            <a:r>
              <a:rPr lang="es-PE" altLang="es-PE" sz="3200" dirty="0" smtClean="0">
                <a:latin typeface="Times New Roman" panose="02020603050405020304" pitchFamily="18" charset="0"/>
              </a:rPr>
              <a:t> </a:t>
            </a:r>
            <a:endParaRPr lang="es-ES" sz="2400" dirty="0">
              <a:solidFill>
                <a:srgbClr val="FF0000"/>
              </a:solidFill>
              <a:latin typeface="Impact" pitchFamily="34" charset="0"/>
              <a:ea typeface="ＭＳ Ｐゴシック" pitchFamily="34" charset="-128"/>
              <a:cs typeface="+mj-cs"/>
            </a:endParaRP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4105275"/>
            <a:ext cx="15557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834" name="Picture 2"/>
          <p:cNvPicPr>
            <a:picLocks noChangeAspect="1" noChangeArrowheads="1"/>
          </p:cNvPicPr>
          <p:nvPr/>
        </p:nvPicPr>
        <p:blipFill>
          <a:blip r:embed="rId4" cstate="print"/>
          <a:srcRect r="33037"/>
          <a:stretch>
            <a:fillRect/>
          </a:stretch>
        </p:blipFill>
        <p:spPr bwMode="auto">
          <a:xfrm>
            <a:off x="0" y="-23384"/>
            <a:ext cx="4608004" cy="6881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/>
              <a:t>Cola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3816424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s-PE" altLang="es-PE" sz="3600" i="1" dirty="0" smtClean="0"/>
              <a:t> </a:t>
            </a:r>
            <a:endParaRPr lang="es-PE" altLang="es-PE" sz="3200" dirty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1600200"/>
            <a:ext cx="8001000" cy="1677988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s-PE" altLang="es-PE" sz="2600" b="1" dirty="0" smtClean="0"/>
              <a:t>Usando listas enlazadas:</a:t>
            </a:r>
          </a:p>
          <a:p>
            <a:pPr algn="just" eaLnBrk="1" hangingPunct="1">
              <a:buClr>
                <a:schemeClr val="tx1"/>
              </a:buClr>
            </a:pPr>
            <a:r>
              <a:rPr lang="es-PE" altLang="es-PE" sz="2600" dirty="0" smtClean="0"/>
              <a:t>La adición es por el final de la lista y la eliminación es por el inicio de la lista</a:t>
            </a:r>
            <a:r>
              <a:rPr lang="es-PE" altLang="es-PE" sz="2600" b="1" i="1" dirty="0" smtClean="0">
                <a:solidFill>
                  <a:srgbClr val="0000FF"/>
                </a:solidFill>
              </a:rPr>
              <a:t>. </a:t>
            </a:r>
            <a:endParaRPr lang="es-PE" altLang="es-PE" sz="2600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11238" y="4019550"/>
            <a:ext cx="1295400" cy="533400"/>
          </a:xfrm>
          <a:prstGeom prst="rect">
            <a:avLst/>
          </a:prstGeom>
          <a:solidFill>
            <a:srgbClr val="EBE30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44450" rIns="90488" bIns="4445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s-ES" altLang="es-PE" sz="2000">
                <a:latin typeface="Times New Roman" panose="02020603050405020304" pitchFamily="18" charset="0"/>
              </a:rPr>
              <a:t>   Dato 1</a:t>
            </a: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925638" y="401955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PE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16238" y="4019550"/>
            <a:ext cx="1295400" cy="533400"/>
          </a:xfrm>
          <a:prstGeom prst="rect">
            <a:avLst/>
          </a:prstGeom>
          <a:solidFill>
            <a:srgbClr val="EBE30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s-ES" altLang="es-PE" sz="2000">
                <a:latin typeface="Times New Roman" panose="02020603050405020304" pitchFamily="18" charset="0"/>
              </a:rPr>
              <a:t>Dato 2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3830638" y="399256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PE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876800" y="3971925"/>
            <a:ext cx="1295400" cy="533400"/>
          </a:xfrm>
          <a:prstGeom prst="rect">
            <a:avLst/>
          </a:prstGeom>
          <a:solidFill>
            <a:srgbClr val="EBE30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s-ES" altLang="es-PE" sz="2000">
                <a:latin typeface="Times New Roman" panose="02020603050405020304" pitchFamily="18" charset="0"/>
              </a:rPr>
              <a:t>Dato 3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124075" y="4281488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PE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4094163" y="4267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PE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5964238" y="4191000"/>
            <a:ext cx="762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PE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6037263" y="4200525"/>
            <a:ext cx="838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5524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  <a:endParaRPr lang="es-PE" altLang="es-P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1524000" y="32004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5524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  <a:endParaRPr lang="es-PE" altLang="es-P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1524000" y="3581400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PE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7391400" y="4586288"/>
            <a:ext cx="1295400" cy="533400"/>
          </a:xfrm>
          <a:prstGeom prst="rect">
            <a:avLst/>
          </a:prstGeom>
          <a:solidFill>
            <a:srgbClr val="EBE30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s-ES" altLang="es-PE" sz="2000">
                <a:latin typeface="Times New Roman" panose="02020603050405020304" pitchFamily="18" charset="0"/>
              </a:rPr>
              <a:t>Dato X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8305800" y="4572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PE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 flipV="1">
            <a:off x="7772400" y="5105400"/>
            <a:ext cx="3048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PE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7315200" y="5715000"/>
            <a:ext cx="1295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5524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nuevo</a:t>
            </a:r>
            <a:endParaRPr lang="es-PE" altLang="es-P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813425" y="3989388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PE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2819400" y="3429000"/>
            <a:ext cx="685800" cy="6096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PE"/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6781800" y="4191000"/>
            <a:ext cx="609600" cy="304800"/>
          </a:xfrm>
          <a:prstGeom prst="line">
            <a:avLst/>
          </a:prstGeom>
          <a:noFill/>
          <a:ln w="57150">
            <a:solidFill>
              <a:srgbClr val="0000FF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PE"/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685800" y="4617132"/>
            <a:ext cx="5867400" cy="19050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PE" altLang="es-PE" sz="2600" dirty="0">
                <a:latin typeface="Calibri" panose="020F0502020204030204" pitchFamily="34" charset="0"/>
              </a:rPr>
              <a:t>Al eliminar dato1, el nuevo inicio está apuntado por la flecha roja.</a:t>
            </a:r>
          </a:p>
          <a:p>
            <a:pPr algn="just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PE" altLang="es-PE" sz="2600" dirty="0">
                <a:latin typeface="Calibri" panose="020F0502020204030204" pitchFamily="34" charset="0"/>
              </a:rPr>
              <a:t>Al adicionar </a:t>
            </a:r>
            <a:r>
              <a:rPr lang="es-PE" altLang="es-PE" sz="2600" dirty="0" err="1">
                <a:latin typeface="Calibri" panose="020F0502020204030204" pitchFamily="34" charset="0"/>
              </a:rPr>
              <a:t>datox</a:t>
            </a:r>
            <a:r>
              <a:rPr lang="es-PE" altLang="es-PE" sz="2600" dirty="0">
                <a:latin typeface="Calibri" panose="020F0502020204030204" pitchFamily="34" charset="0"/>
              </a:rPr>
              <a:t>, la flecha azul lo está enlazando a la lista enlazada. </a:t>
            </a: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5334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4400" b="1" dirty="0">
                <a:latin typeface="Calibri" panose="020F0502020204030204" pitchFamily="34" charset="0"/>
              </a:rPr>
              <a:t>Cola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638800" y="3500438"/>
            <a:ext cx="2286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PE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5940425" y="3335338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5524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es-PE" altLang="es-P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6981825" y="3789363"/>
            <a:ext cx="685800" cy="6096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62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5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0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  <p:bldP spid="9" grpId="0" build="p" autoUpdateAnimBg="0" advAuto="1000"/>
      <p:bldP spid="10" grpId="0" animBg="1" autoUpdateAnimBg="0"/>
      <p:bldP spid="11" grpId="0" animBg="1"/>
      <p:bldP spid="12" grpId="0" animBg="1" autoUpdateAnimBg="0"/>
      <p:bldP spid="13" grpId="0" animBg="1"/>
      <p:bldP spid="14" grpId="0" animBg="1" autoUpdateAnimBg="0"/>
      <p:bldP spid="15" grpId="0" animBg="1"/>
      <p:bldP spid="16" grpId="0" animBg="1"/>
      <p:bldP spid="17" grpId="0" animBg="1"/>
      <p:bldP spid="19" grpId="0" autoUpdateAnimBg="0"/>
      <p:bldP spid="20" grpId="0" autoUpdateAnimBg="0"/>
      <p:bldP spid="21" grpId="0" animBg="1"/>
      <p:bldP spid="22" grpId="0" animBg="1" autoUpdateAnimBg="0"/>
      <p:bldP spid="23" grpId="0" animBg="1"/>
      <p:bldP spid="24" grpId="0" animBg="1"/>
      <p:bldP spid="25" grpId="0" autoUpdateAnimBg="0"/>
      <p:bldP spid="26" grpId="0" animBg="1"/>
      <p:bldP spid="27" grpId="0" animBg="1"/>
      <p:bldP spid="28" grpId="0" animBg="1"/>
      <p:bldP spid="29" grpId="0" build="p" autoUpdateAnimBg="0" advAuto="1000"/>
      <p:bldP spid="31" grpId="0" animBg="1"/>
      <p:bldP spid="32" grpId="0" autoUpdateAnimBg="0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299508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/>
              <a:t>Cola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3816424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s-PE" altLang="es-PE" sz="3600" i="1" dirty="0" smtClean="0"/>
              <a:t> </a:t>
            </a:r>
            <a:endParaRPr lang="es-PE" altLang="es-PE" sz="3200" dirty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1981200"/>
            <a:ext cx="7772400" cy="4119563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PE" sz="2600" dirty="0" smtClean="0"/>
              <a:t>Es una cola en la que se optimiza el uso de los espacios.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PE" sz="2600" dirty="0" smtClean="0"/>
              <a:t>Es una estructura en donde el Inicio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PE" sz="2600" dirty="0" smtClean="0"/>
              <a:t>	y el Final de la cola 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PE" sz="2600" dirty="0" smtClean="0"/>
              <a:t>	desplazan en la </a:t>
            </a:r>
            <a:r>
              <a:rPr lang="es-ES_tradnl" altLang="es-PE" sz="2600" dirty="0" err="1" smtClean="0"/>
              <a:t>estruc</a:t>
            </a:r>
            <a:r>
              <a:rPr lang="es-ES_tradnl" altLang="es-PE" sz="2600" dirty="0" smtClean="0"/>
              <a:t>-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PE" sz="2600" dirty="0" smtClean="0"/>
              <a:t>	tura de acuerdo a las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PE" sz="2600" dirty="0" smtClean="0"/>
              <a:t>	inclusiones y elimina-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PE" sz="2600" dirty="0" smtClean="0"/>
              <a:t>	</a:t>
            </a:r>
            <a:r>
              <a:rPr lang="es-ES_tradnl" altLang="es-PE" sz="2600" dirty="0" err="1" smtClean="0"/>
              <a:t>ciones</a:t>
            </a:r>
            <a:r>
              <a:rPr lang="es-ES_tradnl" altLang="es-PE" sz="2600" dirty="0" smtClean="0"/>
              <a:t>.</a:t>
            </a:r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4876800" y="3200400"/>
            <a:ext cx="4037013" cy="2921000"/>
            <a:chOff x="2499" y="1481"/>
            <a:chExt cx="3260" cy="2375"/>
          </a:xfrm>
        </p:grpSpPr>
        <p:graphicFrame>
          <p:nvGraphicFramePr>
            <p:cNvPr id="11" name="Object 4"/>
            <p:cNvGraphicFramePr>
              <a:graphicFrameLocks/>
            </p:cNvGraphicFramePr>
            <p:nvPr/>
          </p:nvGraphicFramePr>
          <p:xfrm>
            <a:off x="2499" y="1481"/>
            <a:ext cx="3260" cy="2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2" name="VISIO" r:id="rId6" imgW="5175250" imgH="3770313" progId="Visio.Drawing.5">
                    <p:embed/>
                  </p:oleObj>
                </mc:Choice>
                <mc:Fallback>
                  <p:oleObj name="VISIO" r:id="rId6" imgW="5175250" imgH="3770313" progId="Visio.Drawing.5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9" y="1481"/>
                          <a:ext cx="3260" cy="2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2564" y="1575"/>
              <a:ext cx="2003" cy="2244"/>
              <a:chOff x="2564" y="1575"/>
              <a:chExt cx="2003" cy="2244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4292" y="2150"/>
                <a:ext cx="275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s-PE" sz="2400">
                    <a:latin typeface="Comic Sans MS" panose="030F0702030302020204" pitchFamily="66" charset="0"/>
                  </a:rPr>
                  <a:t>a</a:t>
                </a:r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3764" y="1575"/>
                <a:ext cx="276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s-PE" sz="2400">
                    <a:latin typeface="Comic Sans MS" panose="030F0702030302020204" pitchFamily="66" charset="0"/>
                  </a:rPr>
                  <a:t>c</a:t>
                </a: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3045" y="1622"/>
                <a:ext cx="295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s-PE" sz="2400">
                    <a:latin typeface="Comic Sans MS" panose="030F0702030302020204" pitchFamily="66" charset="0"/>
                  </a:rPr>
                  <a:t>b</a:t>
                </a: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2613" y="2054"/>
                <a:ext cx="281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s-PE" sz="2400">
                    <a:latin typeface="Comic Sans MS" panose="030F0702030302020204" pitchFamily="66" charset="0"/>
                  </a:rPr>
                  <a:t>z</a:t>
                </a:r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2564" y="2822"/>
                <a:ext cx="340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s-PE" sz="2400">
                    <a:latin typeface="Comic Sans MS" panose="030F0702030302020204" pitchFamily="66" charset="0"/>
                  </a:rPr>
                  <a:t>m</a:t>
                </a:r>
              </a:p>
            </p:txBody>
          </p:sp>
          <p:sp>
            <p:nvSpPr>
              <p:cNvPr id="19" name="Rectangle 11"/>
              <p:cNvSpPr>
                <a:spLocks noChangeArrowheads="1"/>
              </p:cNvSpPr>
              <p:nvPr/>
            </p:nvSpPr>
            <p:spPr bwMode="auto">
              <a:xfrm>
                <a:off x="3044" y="3350"/>
                <a:ext cx="278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s-PE" sz="2400">
                    <a:latin typeface="Comic Sans MS" panose="030F0702030302020204" pitchFamily="66" charset="0"/>
                  </a:rPr>
                  <a:t>n</a:t>
                </a:r>
              </a:p>
            </p:txBody>
          </p:sp>
          <p:sp>
            <p:nvSpPr>
              <p:cNvPr id="20" name="Rectangle 12"/>
              <p:cNvSpPr>
                <a:spLocks noChangeArrowheads="1"/>
              </p:cNvSpPr>
              <p:nvPr/>
            </p:nvSpPr>
            <p:spPr bwMode="auto">
              <a:xfrm>
                <a:off x="3717" y="3447"/>
                <a:ext cx="266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s-PE" sz="2400">
                    <a:latin typeface="Comic Sans MS" panose="030F0702030302020204" pitchFamily="66" charset="0"/>
                  </a:rPr>
                  <a:t>r</a:t>
                </a:r>
              </a:p>
            </p:txBody>
          </p:sp>
        </p:grpSp>
      </p:grp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5334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4400" b="1" dirty="0">
                <a:latin typeface="Calibri" panose="020F0502020204030204" pitchFamily="34" charset="0"/>
              </a:rPr>
              <a:t>Cola Circular (cíclica)</a:t>
            </a:r>
          </a:p>
        </p:txBody>
      </p:sp>
    </p:spTree>
    <p:extLst>
      <p:ext uri="{BB962C8B-B14F-4D97-AF65-F5344CB8AC3E}">
        <p14:creationId xmlns:p14="http://schemas.microsoft.com/office/powerpoint/2010/main" val="35093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299508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/>
              <a:t>Cola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3816424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s-PE" altLang="es-PE" sz="3600" i="1" dirty="0" smtClean="0"/>
              <a:t> </a:t>
            </a:r>
            <a:endParaRPr lang="es-PE" altLang="es-PE" sz="3200" dirty="0"/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33400" y="1557338"/>
            <a:ext cx="8229600" cy="4535487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lvl="1" indent="0">
              <a:lnSpc>
                <a:spcPct val="90000"/>
              </a:lnSpc>
              <a:buFontTx/>
              <a:buNone/>
            </a:pPr>
            <a:r>
              <a:rPr lang="es-ES" altLang="es-PE" dirty="0" smtClean="0"/>
              <a:t>Son colas en donde los datos se pueden añadir y quitar por ambos extremos.</a:t>
            </a:r>
          </a:p>
          <a:p>
            <a:pPr marL="288925" lvl="1" indent="0">
              <a:lnSpc>
                <a:spcPct val="90000"/>
              </a:lnSpc>
              <a:buFontTx/>
              <a:buNone/>
            </a:pPr>
            <a:r>
              <a:rPr lang="es-ES" altLang="es-PE" dirty="0" smtClean="0"/>
              <a:t>También se les llama DEQUE (</a:t>
            </a:r>
            <a:r>
              <a:rPr lang="es-ES" altLang="es-PE" dirty="0" err="1" smtClean="0"/>
              <a:t>Double</a:t>
            </a:r>
            <a:r>
              <a:rPr lang="es-ES" altLang="es-PE" dirty="0" smtClean="0"/>
              <a:t> </a:t>
            </a:r>
            <a:r>
              <a:rPr lang="es-ES" altLang="es-PE" dirty="0" err="1" smtClean="0"/>
              <a:t>Ended</a:t>
            </a:r>
            <a:r>
              <a:rPr lang="es-ES" altLang="es-PE" dirty="0" smtClean="0"/>
              <a:t> </a:t>
            </a:r>
            <a:r>
              <a:rPr lang="es-ES" altLang="es-PE" dirty="0" err="1" smtClean="0"/>
              <a:t>QUEue</a:t>
            </a:r>
            <a:r>
              <a:rPr lang="es-ES" altLang="es-PE" dirty="0" smtClean="0"/>
              <a:t>).</a:t>
            </a:r>
          </a:p>
          <a:p>
            <a:pPr marL="288925" lvl="1" indent="0">
              <a:lnSpc>
                <a:spcPct val="90000"/>
              </a:lnSpc>
              <a:buFontTx/>
              <a:buNone/>
            </a:pPr>
            <a:r>
              <a:rPr lang="es-ES" altLang="es-PE" dirty="0" smtClean="0"/>
              <a:t>Una forma de representación es con arreglos con Inicio y Fin apuntando a cada uno de los extremos. </a:t>
            </a:r>
          </a:p>
          <a:p>
            <a:pPr marL="288925" lvl="1" indent="0">
              <a:lnSpc>
                <a:spcPct val="90000"/>
              </a:lnSpc>
              <a:buFontTx/>
              <a:buNone/>
            </a:pPr>
            <a:endParaRPr lang="es-ES" altLang="es-PE" sz="2200" dirty="0" smtClean="0"/>
          </a:p>
          <a:p>
            <a:pPr marL="288925" lvl="1" indent="0">
              <a:lnSpc>
                <a:spcPct val="90000"/>
              </a:lnSpc>
              <a:buFontTx/>
              <a:buNone/>
            </a:pPr>
            <a:r>
              <a:rPr lang="es-ES" altLang="es-PE" sz="2200" dirty="0" smtClean="0"/>
              <a:t> </a:t>
            </a:r>
            <a:endParaRPr lang="es-ES_tradnl" altLang="es-PE" sz="2000" dirty="0" smtClean="0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5334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4400" b="1" dirty="0">
                <a:latin typeface="Calibri" panose="020F0502020204030204" pitchFamily="34" charset="0"/>
              </a:rPr>
              <a:t>Cola doble </a:t>
            </a:r>
            <a:r>
              <a:rPr lang="es-PE" altLang="es-PE" sz="4400" b="1" dirty="0" err="1">
                <a:latin typeface="Calibri" panose="020F0502020204030204" pitchFamily="34" charset="0"/>
              </a:rPr>
              <a:t>ó</a:t>
            </a:r>
            <a:r>
              <a:rPr lang="es-PE" altLang="es-PE" sz="4400" b="1" dirty="0">
                <a:latin typeface="Calibri" panose="020F0502020204030204" pitchFamily="34" charset="0"/>
              </a:rPr>
              <a:t> </a:t>
            </a:r>
            <a:r>
              <a:rPr lang="es-PE" altLang="es-PE" sz="4400" b="1" dirty="0" err="1">
                <a:latin typeface="Calibri" panose="020F0502020204030204" pitchFamily="34" charset="0"/>
              </a:rPr>
              <a:t>bicola</a:t>
            </a:r>
            <a:endParaRPr lang="es-PE" altLang="es-PE" sz="4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7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/>
              <a:t>Cola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3816424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5800" y="1447800"/>
            <a:ext cx="7772400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lvl="1" indent="0">
              <a:buFontTx/>
              <a:buNone/>
            </a:pPr>
            <a:r>
              <a:rPr lang="es-PE" altLang="es-PE" dirty="0" smtClean="0"/>
              <a:t>En este tipo de colas, cada elemento tiene asociado una prioridad, basada en un criterio objetivo.</a:t>
            </a:r>
          </a:p>
          <a:p>
            <a:pPr marL="288925" lvl="1" indent="0">
              <a:buFontTx/>
              <a:buNone/>
            </a:pPr>
            <a:r>
              <a:rPr lang="es-PE" altLang="es-PE" dirty="0" smtClean="0"/>
              <a:t>Se puede implementar usando un solo arreglo que almacene los diferentes elementos con prioridades.</a:t>
            </a:r>
          </a:p>
          <a:p>
            <a:pPr marL="288925" lvl="1" indent="0">
              <a:buFontTx/>
              <a:buNone/>
            </a:pPr>
            <a:r>
              <a:rPr lang="es-PE" altLang="es-PE" dirty="0" smtClean="0"/>
              <a:t>También se puede implementar usando varios arreglos. Un arreglo para los elementos de la misma prioridad.</a:t>
            </a:r>
          </a:p>
          <a:p>
            <a:pPr marL="288925" lvl="1" indent="0">
              <a:buFontTx/>
              <a:buNone/>
            </a:pPr>
            <a:endParaRPr lang="es-ES_tradnl" altLang="es-PE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34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4400" b="1" dirty="0" smtClean="0">
                <a:latin typeface="Calibri" panose="020F0502020204030204" pitchFamily="34" charset="0"/>
              </a:rPr>
              <a:t>Cola con prioridades</a:t>
            </a:r>
            <a:endParaRPr lang="es-PE" altLang="es-PE" sz="4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48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</a:rPr>
              <a:t>Conclusiones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14" name="6 Rectángulo"/>
          <p:cNvSpPr>
            <a:spLocks noChangeArrowheads="1"/>
          </p:cNvSpPr>
          <p:nvPr/>
        </p:nvSpPr>
        <p:spPr bwMode="auto">
          <a:xfrm>
            <a:off x="358775" y="1593850"/>
            <a:ext cx="8389938" cy="4605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s-ES" sz="2000" dirty="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Las colas permiten mantener un orden de atención, evitando conglomeraciones.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s-ES" sz="2000" dirty="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Las </a:t>
            </a:r>
            <a:r>
              <a:rPr lang="es-ES" sz="20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colas </a:t>
            </a:r>
            <a:r>
              <a:rPr lang="es-ES" sz="2000" dirty="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se </a:t>
            </a:r>
            <a:r>
              <a:rPr lang="es-ES" sz="200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implementan usando arreglos </a:t>
            </a:r>
            <a:r>
              <a:rPr lang="es-ES" sz="20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o con listas enlazadas.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s-ES" sz="20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Recordar que las colas se presentan en cualquier situación de atención a </a:t>
            </a:r>
            <a:r>
              <a:rPr lang="es-ES" sz="2000" dirty="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clientes o de requerimiento de algún servicio, </a:t>
            </a:r>
            <a:r>
              <a:rPr lang="es-ES" sz="20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por lo que su implementación en una organización permite mejorar los tiempos de atención a los clientes.  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s-ES" sz="20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Tener presente que </a:t>
            </a:r>
            <a:r>
              <a:rPr lang="es-ES" sz="2000" dirty="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las </a:t>
            </a:r>
            <a:r>
              <a:rPr lang="es-ES" sz="20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colas con prioridades, permiten implementar situaciones como atención a personas con discapacidad o con urgencia de atención. </a:t>
            </a:r>
          </a:p>
          <a:p>
            <a:pPr marL="180975" indent="-180975" algn="just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sz="2400" dirty="0">
              <a:latin typeface="Calibri" panose="020F0502020204030204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8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>
            <a:spLocks noChangeArrowheads="1"/>
          </p:cNvSpPr>
          <p:nvPr/>
        </p:nvSpPr>
        <p:spPr bwMode="auto">
          <a:xfrm>
            <a:off x="320675" y="1343025"/>
            <a:ext cx="8643938" cy="4176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ES" sz="24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CAIRO O</a:t>
            </a:r>
            <a:r>
              <a:rPr lang="es-ES" sz="2400" dirty="0" smtClean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s-ES" sz="2400" dirty="0">
                <a:latin typeface="Calibri" panose="020F0502020204030204" pitchFamily="34" charset="0"/>
                <a:ea typeface="Verdana" pitchFamily="34" charset="0"/>
                <a:cs typeface="Verdana" pitchFamily="34" charset="0"/>
              </a:rPr>
              <a:t>(2013). Estructuras de Datos. México: Mc Graw Hill.</a:t>
            </a:r>
          </a:p>
          <a:p>
            <a:pPr marL="196850" lvl="2" eaLnBrk="0" fontAlgn="auto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s-ES" sz="16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82600" lvl="2" indent="-285750" algn="just" eaLnBrk="0" fontAlgn="auto" hangingPunct="0">
              <a:spcBef>
                <a:spcPts val="0"/>
              </a:spcBef>
              <a:spcAft>
                <a:spcPts val="1200"/>
              </a:spcAft>
              <a:defRPr/>
            </a:pPr>
            <a:endParaRPr lang="es-E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45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 descr="\\cadmo4\proyectos_activos\UPC\TXXXX_Produccion_3_materias_blended\0_MATERIAL BASE\5. Iconografía\BIBLIOGRAFIA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52400"/>
            <a:ext cx="8667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187450" y="152400"/>
            <a:ext cx="46815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+mj-ea"/>
                <a:cs typeface="+mj-cs"/>
              </a:rPr>
              <a:t>Referencias bibliográficas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Agenda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223" name="16 CuadroTexto"/>
          <p:cNvSpPr txBox="1">
            <a:spLocks noChangeArrowheads="1"/>
          </p:cNvSpPr>
          <p:nvPr/>
        </p:nvSpPr>
        <p:spPr bwMode="auto">
          <a:xfrm>
            <a:off x="647700" y="1341438"/>
            <a:ext cx="777557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_tradnl" altLang="es-PE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Definición </a:t>
            </a:r>
            <a:r>
              <a:rPr lang="es-ES_tradnl" altLang="es-PE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de Cola (TDA Cola)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_tradnl" altLang="es-PE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Tipos de Cola</a:t>
            </a:r>
          </a:p>
          <a:p>
            <a:pPr marL="285750" lvl="2" indent="-285750" eaLnBrk="0" hangingPunct="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s-ES_tradnl" altLang="es-PE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Implementación de una cola</a:t>
            </a:r>
          </a:p>
        </p:txBody>
      </p:sp>
    </p:spTree>
    <p:extLst>
      <p:ext uri="{BB962C8B-B14F-4D97-AF65-F5344CB8AC3E}">
        <p14:creationId xmlns:p14="http://schemas.microsoft.com/office/powerpoint/2010/main" val="11266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/>
              <a:t>Cola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3816424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s-ES" altLang="es-PE" sz="2800" dirty="0" smtClean="0">
                <a:cs typeface="Times New Roman" pitchFamily="18" charset="0"/>
              </a:rPr>
              <a:t>Una </a:t>
            </a:r>
            <a:r>
              <a:rPr lang="es-ES" altLang="es-PE" sz="2800" dirty="0">
                <a:cs typeface="Times New Roman" pitchFamily="18" charset="0"/>
              </a:rPr>
              <a:t>cola es una estructura de datos, caracterizada por ser una secuencia de elementos en la que la operación de inserción (</a:t>
            </a:r>
            <a:r>
              <a:rPr lang="es-ES" altLang="es-PE" sz="2800" dirty="0" err="1">
                <a:cs typeface="Times New Roman" pitchFamily="18" charset="0"/>
              </a:rPr>
              <a:t>push</a:t>
            </a:r>
            <a:r>
              <a:rPr lang="es-ES" altLang="es-PE" sz="2800" dirty="0">
                <a:cs typeface="Times New Roman" pitchFamily="18" charset="0"/>
              </a:rPr>
              <a:t>-poner) se realiza por un extremo y la operación de extracción (pop-sacar)se realiza por el  otro. </a:t>
            </a:r>
          </a:p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s-ES" altLang="es-PE" sz="2800" dirty="0" smtClean="0">
                <a:cs typeface="Times New Roman" pitchFamily="18" charset="0"/>
              </a:rPr>
              <a:t>También </a:t>
            </a:r>
            <a:r>
              <a:rPr lang="es-ES" altLang="es-PE" sz="2800" dirty="0">
                <a:cs typeface="Times New Roman" pitchFamily="18" charset="0"/>
              </a:rPr>
              <a:t>se le llama </a:t>
            </a:r>
            <a:r>
              <a:rPr lang="es-ES" altLang="es-PE" sz="2800" dirty="0" smtClean="0">
                <a:cs typeface="Times New Roman" pitchFamily="18" charset="0"/>
              </a:rPr>
              <a:t>estructura FIFO </a:t>
            </a:r>
            <a:r>
              <a:rPr lang="es-ES" altLang="es-PE" sz="2800" dirty="0">
                <a:cs typeface="Times New Roman" pitchFamily="18" charset="0"/>
              </a:rPr>
              <a:t>(del inglés </a:t>
            </a:r>
            <a:r>
              <a:rPr lang="es-ES" altLang="es-PE" sz="2800" dirty="0" err="1">
                <a:cs typeface="Times New Roman" pitchFamily="18" charset="0"/>
              </a:rPr>
              <a:t>First</a:t>
            </a:r>
            <a:r>
              <a:rPr lang="es-ES" altLang="es-PE" sz="2800" dirty="0">
                <a:cs typeface="Times New Roman" pitchFamily="18" charset="0"/>
              </a:rPr>
              <a:t> In </a:t>
            </a:r>
            <a:r>
              <a:rPr lang="es-ES" altLang="es-PE" sz="2800" dirty="0" err="1">
                <a:cs typeface="Times New Roman" pitchFamily="18" charset="0"/>
              </a:rPr>
              <a:t>First</a:t>
            </a:r>
            <a:r>
              <a:rPr lang="es-ES" altLang="es-PE" sz="2800" dirty="0">
                <a:cs typeface="Times New Roman" pitchFamily="18" charset="0"/>
              </a:rPr>
              <a:t> </a:t>
            </a:r>
            <a:r>
              <a:rPr lang="es-ES" altLang="es-PE" sz="2800" dirty="0" err="1">
                <a:cs typeface="Times New Roman" pitchFamily="18" charset="0"/>
              </a:rPr>
              <a:t>Out</a:t>
            </a:r>
            <a:r>
              <a:rPr lang="es-ES" altLang="es-PE" sz="2800" dirty="0">
                <a:cs typeface="Times New Roman" pitchFamily="18" charset="0"/>
              </a:rPr>
              <a:t>), debido a que el primer elemento en entrar será también el primero en salir.</a:t>
            </a:r>
            <a:endParaRPr lang="es-PE" altLang="es-PE" sz="2800" dirty="0">
              <a:cs typeface="Times New Roman" pitchFamily="18" charset="0"/>
            </a:endParaRPr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9" b="8052"/>
          <a:stretch>
            <a:fillRect/>
          </a:stretch>
        </p:blipFill>
        <p:spPr bwMode="auto">
          <a:xfrm>
            <a:off x="914400" y="5301208"/>
            <a:ext cx="7010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1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/>
              <a:t>Cola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5448436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s-ES" sz="2800" dirty="0" smtClean="0"/>
              <a:t>Ejemplo de colas: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2800" dirty="0" smtClean="0"/>
              <a:t>Cola </a:t>
            </a:r>
            <a:r>
              <a:rPr lang="es-ES" sz="2800" dirty="0"/>
              <a:t>para comprar las entradas del cine.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2800" dirty="0" smtClean="0"/>
              <a:t>Cola </a:t>
            </a:r>
            <a:r>
              <a:rPr lang="es-ES" sz="2800" dirty="0"/>
              <a:t>de Atención en el banco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2800" dirty="0" smtClean="0"/>
              <a:t>Cola </a:t>
            </a:r>
            <a:r>
              <a:rPr lang="es-ES" sz="2800" dirty="0"/>
              <a:t>para votar en las elecciones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2800" dirty="0" smtClean="0"/>
              <a:t>Cola </a:t>
            </a:r>
            <a:r>
              <a:rPr lang="es-ES" sz="2800" dirty="0"/>
              <a:t>de impresión.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2800" dirty="0" smtClean="0"/>
              <a:t>Cola </a:t>
            </a:r>
            <a:r>
              <a:rPr lang="es-ES" sz="2800" dirty="0"/>
              <a:t>de procesos en la CPU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s-ES" sz="2800" dirty="0" smtClean="0"/>
              <a:t>Cola </a:t>
            </a:r>
            <a:r>
              <a:rPr lang="es-ES" sz="2800" dirty="0"/>
              <a:t>en el cifrado y descifrado de </a:t>
            </a:r>
            <a:r>
              <a:rPr lang="es-ES" sz="2800" dirty="0" smtClean="0"/>
              <a:t>mensajes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57085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/>
              <a:t>Cola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05000"/>
            <a:ext cx="8382000" cy="5448436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s-PE" sz="28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5125" y="1538288"/>
            <a:ext cx="80168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PE" sz="2800" dirty="0">
                <a:latin typeface="Comic Sans MS" panose="030F0702030302020204" pitchFamily="66" charset="0"/>
              </a:rPr>
              <a:t>Los elementos se eliminan por el inicio y se insertan por el final.</a:t>
            </a:r>
            <a:endParaRPr lang="en-US" altLang="es-PE" sz="2800" dirty="0">
              <a:latin typeface="Comic Sans MS" panose="030F0702030302020204" pitchFamily="66" charset="0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6254750" y="2871788"/>
            <a:ext cx="1130300" cy="368300"/>
          </a:xfrm>
          <a:prstGeom prst="rightArrow">
            <a:avLst>
              <a:gd name="adj1" fmla="val 50000"/>
              <a:gd name="adj2" fmla="val 15351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PE" sz="180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920750" y="2871788"/>
            <a:ext cx="1130300" cy="368300"/>
          </a:xfrm>
          <a:prstGeom prst="rightArrow">
            <a:avLst>
              <a:gd name="adj1" fmla="val 50000"/>
              <a:gd name="adj2" fmla="val 15351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PE" sz="180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133600" y="2636838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133600" y="3398838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438400" y="2636838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895600" y="2636838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3352800" y="2636838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3810000" y="2636838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4267200" y="2636838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724400" y="2636838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5181600" y="2636838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5638800" y="2636838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822325" y="3284538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000">
                <a:latin typeface="Comic Sans MS" panose="030F0702030302020204" pitchFamily="66" charset="0"/>
              </a:rPr>
              <a:t>Final</a:t>
            </a:r>
            <a:endParaRPr lang="en-US" altLang="es-PE" sz="2400">
              <a:latin typeface="Comic Sans MS" panose="030F0702030302020204" pitchFamily="66" charset="0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384925" y="3263900"/>
            <a:ext cx="86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000">
                <a:latin typeface="Comic Sans MS" panose="030F0702030302020204" pitchFamily="66" charset="0"/>
              </a:rPr>
              <a:t>Inicio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5257800" y="27892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40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3429000" y="27892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400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3870325" y="275907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4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4267200" y="27892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4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800600" y="27892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400">
                <a:latin typeface="Comic Sans MS" panose="030F0702030302020204" pitchFamily="66" charset="0"/>
              </a:rPr>
              <a:t>2</a:t>
            </a:r>
          </a:p>
        </p:txBody>
      </p:sp>
      <p:pic>
        <p:nvPicPr>
          <p:cNvPr id="30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867150"/>
            <a:ext cx="8367712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89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/>
              <a:t>Cola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3816424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SzPct val="60000"/>
              <a:buNone/>
            </a:pPr>
            <a:r>
              <a:rPr lang="es-ES_tradnl" altLang="es-PE" dirty="0"/>
              <a:t>Operaciones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/>
              <a:t>Crear (cola).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/>
              <a:t>Está vacía (</a:t>
            </a:r>
            <a:r>
              <a:rPr lang="es-ES_tradnl" altLang="es-PE" dirty="0" err="1"/>
              <a:t>isEmpty</a:t>
            </a:r>
            <a:r>
              <a:rPr lang="es-ES_tradnl" altLang="es-PE" dirty="0"/>
              <a:t>).- Determina si la cola está vacía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/>
              <a:t>Incluir (</a:t>
            </a:r>
            <a:r>
              <a:rPr lang="es-ES_tradnl" altLang="es-PE" dirty="0" err="1"/>
              <a:t>enqueue</a:t>
            </a:r>
            <a:r>
              <a:rPr lang="es-ES_tradnl" altLang="es-PE" dirty="0"/>
              <a:t>). Inserta un elemento al final de la cola.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/>
              <a:t>Eliminar (</a:t>
            </a:r>
            <a:r>
              <a:rPr lang="es-ES_tradnl" altLang="es-PE" dirty="0" err="1"/>
              <a:t>dequeue</a:t>
            </a:r>
            <a:r>
              <a:rPr lang="es-ES_tradnl" altLang="es-PE" dirty="0"/>
              <a:t>). Elimina un elemento del inicio de la cola.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_tradnl" altLang="es-PE" dirty="0"/>
              <a:t>Acceso (</a:t>
            </a:r>
            <a:r>
              <a:rPr lang="es-ES_tradnl" altLang="es-PE" dirty="0" err="1"/>
              <a:t>first</a:t>
            </a:r>
            <a:r>
              <a:rPr lang="es-ES_tradnl" altLang="es-PE" dirty="0"/>
              <a:t>). </a:t>
            </a:r>
            <a:r>
              <a:rPr lang="es-ES_tradnl" altLang="es-PE" dirty="0" err="1"/>
              <a:t>Accesa</a:t>
            </a:r>
            <a:r>
              <a:rPr lang="es-ES_tradnl" altLang="es-PE" dirty="0"/>
              <a:t> o examina al elemento que se encuentra en el inicio de la cola.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67929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/>
              <a:t>Cola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3816424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s-PE" altLang="es-PE" sz="3600" dirty="0"/>
              <a:t>Se implementan usando: </a:t>
            </a:r>
          </a:p>
          <a:p>
            <a:pPr lvl="1" algn="just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PE" altLang="es-PE" sz="3200" dirty="0"/>
              <a:t>Arreglos </a:t>
            </a:r>
          </a:p>
          <a:p>
            <a:pPr lvl="1" algn="just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PE" altLang="es-PE" sz="3200" dirty="0"/>
              <a:t>Listas enlazadas 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</p:spTree>
    <p:extLst>
      <p:ext uri="{BB962C8B-B14F-4D97-AF65-F5344CB8AC3E}">
        <p14:creationId xmlns:p14="http://schemas.microsoft.com/office/powerpoint/2010/main" val="359964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/>
              <a:t>Cola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3816424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graphicFrame>
        <p:nvGraphicFramePr>
          <p:cNvPr id="9" name="Object 2"/>
          <p:cNvGraphicFramePr>
            <a:graphicFrameLocks/>
          </p:cNvGraphicFramePr>
          <p:nvPr/>
        </p:nvGraphicFramePr>
        <p:xfrm>
          <a:off x="304800" y="1219200"/>
          <a:ext cx="7767638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VISIO" r:id="rId6" imgW="5288280" imgH="706120" progId="Visio.Drawing.5">
                  <p:embed/>
                </p:oleObj>
              </mc:Choice>
              <mc:Fallback>
                <p:oleObj name="VISIO" r:id="rId6" imgW="5288280" imgH="706120" progId="Visio.Drawing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7767638" cy="174148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/>
          </p:cNvGraphicFramePr>
          <p:nvPr/>
        </p:nvGraphicFramePr>
        <p:xfrm>
          <a:off x="381000" y="3906838"/>
          <a:ext cx="8458200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VISIO" r:id="rId8" imgW="5516880" imgH="711200" progId="Visio.Drawing.5">
                  <p:embed/>
                </p:oleObj>
              </mc:Choice>
              <mc:Fallback>
                <p:oleObj name="VISIO" r:id="rId8" imgW="5516880" imgH="711200" progId="Visio.Drawing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06838"/>
                        <a:ext cx="8458200" cy="188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237038" y="3200400"/>
            <a:ext cx="262462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400" dirty="0" err="1">
                <a:latin typeface="Calibri" panose="020F0502020204030204" pitchFamily="34" charset="0"/>
              </a:rPr>
              <a:t>Incluir</a:t>
            </a:r>
            <a:r>
              <a:rPr lang="en-US" altLang="es-PE" sz="2400" dirty="0">
                <a:latin typeface="Calibri" panose="020F0502020204030204" pitchFamily="34" charset="0"/>
              </a:rPr>
              <a:t> un </a:t>
            </a:r>
            <a:r>
              <a:rPr lang="en-US" altLang="es-PE" sz="2400" dirty="0" err="1">
                <a:latin typeface="Calibri" panose="020F0502020204030204" pitchFamily="34" charset="0"/>
              </a:rPr>
              <a:t>elemento</a:t>
            </a:r>
            <a:endParaRPr lang="en-US" altLang="es-PE" sz="2400" dirty="0">
              <a:latin typeface="Calibri" panose="020F0502020204030204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 rot="19500000">
            <a:off x="1149350" y="3282950"/>
            <a:ext cx="444500" cy="977900"/>
          </a:xfrm>
          <a:prstGeom prst="downArrow">
            <a:avLst>
              <a:gd name="adj1" fmla="val 50000"/>
              <a:gd name="adj2" fmla="val 11005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_tradnl" altLang="es-PE" sz="2400">
              <a:latin typeface="Comic Sans MS" panose="030F0702030302020204" pitchFamily="66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219200" y="31242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400" dirty="0" err="1">
                <a:latin typeface="Calibri" panose="020F0502020204030204" pitchFamily="34" charset="0"/>
              </a:rPr>
              <a:t>Incluir</a:t>
            </a:r>
            <a:r>
              <a:rPr lang="en-US" altLang="es-PE" sz="2400" dirty="0">
                <a:latin typeface="Calibri" panose="020F0502020204030204" pitchFamily="34" charset="0"/>
              </a:rPr>
              <a:t> (‘e’, Cola).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34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4400" b="1" dirty="0">
                <a:latin typeface="Calibri" panose="020F0502020204030204" pitchFamily="34" charset="0"/>
              </a:rPr>
              <a:t>Cola</a:t>
            </a:r>
          </a:p>
        </p:txBody>
      </p:sp>
    </p:spTree>
    <p:extLst>
      <p:ext uri="{BB962C8B-B14F-4D97-AF65-F5344CB8AC3E}">
        <p14:creationId xmlns:p14="http://schemas.microsoft.com/office/powerpoint/2010/main" val="63806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5400000">
            <a:off x="7396163" y="1273175"/>
            <a:ext cx="171450" cy="114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99188"/>
            <a:ext cx="512762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6199188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4 Título"/>
          <p:cNvSpPr>
            <a:spLocks noGrp="1"/>
          </p:cNvSpPr>
          <p:nvPr>
            <p:ph type="title"/>
          </p:nvPr>
        </p:nvSpPr>
        <p:spPr>
          <a:xfrm>
            <a:off x="647700" y="333375"/>
            <a:ext cx="7272338" cy="6477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3200" b="1" dirty="0"/>
              <a:t>Cola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520788"/>
            <a:ext cx="8382000" cy="3816424"/>
          </a:xfrm>
          <a:prstGeom prst="rect">
            <a:avLst/>
          </a:prstGeom>
          <a:noFill/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tx1"/>
              </a:buClr>
              <a:buNone/>
            </a:pPr>
            <a:endParaRPr lang="es-PE" altLang="es-PE" dirty="0" smtClean="0"/>
          </a:p>
        </p:txBody>
      </p:sp>
      <p:graphicFrame>
        <p:nvGraphicFramePr>
          <p:cNvPr id="9" name="Object 2"/>
          <p:cNvGraphicFramePr>
            <a:graphicFrameLocks/>
          </p:cNvGraphicFramePr>
          <p:nvPr/>
        </p:nvGraphicFramePr>
        <p:xfrm>
          <a:off x="322263" y="1243013"/>
          <a:ext cx="7780337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VISIO" r:id="rId6" imgW="5288280" imgH="706120" progId="Visio.Drawing.5">
                  <p:embed/>
                </p:oleObj>
              </mc:Choice>
              <mc:Fallback>
                <p:oleObj name="VISIO" r:id="rId6" imgW="5288280" imgH="706120" progId="Visio.Drawing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243013"/>
                        <a:ext cx="7780337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5125" y="3260725"/>
            <a:ext cx="286988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400" dirty="0" err="1">
                <a:latin typeface="Calibri" panose="020F0502020204030204" pitchFamily="34" charset="0"/>
              </a:rPr>
              <a:t>Eliminar</a:t>
            </a:r>
            <a:r>
              <a:rPr lang="en-US" altLang="es-PE" sz="2400" dirty="0">
                <a:latin typeface="Calibri" panose="020F0502020204030204" pitchFamily="34" charset="0"/>
              </a:rPr>
              <a:t> un </a:t>
            </a:r>
            <a:r>
              <a:rPr lang="en-US" altLang="es-PE" sz="2400" dirty="0" err="1">
                <a:latin typeface="Calibri" panose="020F0502020204030204" pitchFamily="34" charset="0"/>
              </a:rPr>
              <a:t>elemento</a:t>
            </a:r>
            <a:endParaRPr lang="en-US" altLang="es-PE" sz="2400" dirty="0">
              <a:latin typeface="Calibri" panose="020F0502020204030204" pitchFamily="34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 rot="19140000">
            <a:off x="5873750" y="2597150"/>
            <a:ext cx="444500" cy="977900"/>
          </a:xfrm>
          <a:prstGeom prst="downArrow">
            <a:avLst>
              <a:gd name="adj1" fmla="val 50000"/>
              <a:gd name="adj2" fmla="val 11005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PE" sz="1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9950" y="4806950"/>
            <a:ext cx="2159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PE" sz="1800"/>
          </a:p>
        </p:txBody>
      </p:sp>
      <p:graphicFrame>
        <p:nvGraphicFramePr>
          <p:cNvPr id="13" name="Object 6"/>
          <p:cNvGraphicFramePr>
            <a:graphicFrameLocks/>
          </p:cNvGraphicFramePr>
          <p:nvPr/>
        </p:nvGraphicFramePr>
        <p:xfrm>
          <a:off x="322263" y="3910013"/>
          <a:ext cx="7780337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VISIO" r:id="rId8" imgW="5288280" imgH="706120" progId="Visio.Drawing.5">
                  <p:embed/>
                </p:oleObj>
              </mc:Choice>
              <mc:Fallback>
                <p:oleObj name="VISIO" r:id="rId8" imgW="5288280" imgH="706120" progId="Visio.Drawing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3910013"/>
                        <a:ext cx="7780337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797550" y="4806950"/>
            <a:ext cx="2159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PE" sz="18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708525" y="5287963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000"/>
              <a:t>Inicio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492750" y="5264150"/>
            <a:ext cx="8255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PE" sz="1800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851525" y="2174875"/>
            <a:ext cx="20072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PE" sz="2400" dirty="0" err="1">
                <a:latin typeface="Calibri" panose="020F0502020204030204" pitchFamily="34" charset="0"/>
              </a:rPr>
              <a:t>Eliminar</a:t>
            </a:r>
            <a:r>
              <a:rPr lang="en-US" altLang="es-PE" sz="2400" dirty="0">
                <a:latin typeface="Calibri" panose="020F0502020204030204" pitchFamily="34" charset="0"/>
              </a:rPr>
              <a:t> (Cola)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5334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4400" b="1" dirty="0">
                <a:latin typeface="Calibri" panose="020F0502020204030204" pitchFamily="34" charset="0"/>
              </a:rPr>
              <a:t>Cola</a:t>
            </a:r>
          </a:p>
        </p:txBody>
      </p:sp>
    </p:spTree>
    <p:extLst>
      <p:ext uri="{BB962C8B-B14F-4D97-AF65-F5344CB8AC3E}">
        <p14:creationId xmlns:p14="http://schemas.microsoft.com/office/powerpoint/2010/main" val="147183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e70d81c47b9c26faf46977527bb12e6b6c3430"/>
  <p:tag name="MMPROD_UIDATA" val="&lt;database version=&quot;10.0&quot;&gt;&lt;object type=&quot;1&quot; unique_id=&quot;10001&quot;&gt;&lt;object type=&quot;2&quot; unique_id=&quot;30466&quot;&gt;&lt;object type=&quot;3&quot; unique_id=&quot;30467&quot;&gt;&lt;property id=&quot;20148&quot; value=&quot;5&quot;/&gt;&lt;property id=&quot;20300&quot; value=&quot;Diapositiva 1&quot;/&gt;&lt;property id=&quot;20307&quot; value=&quot;281&quot;/&gt;&lt;/object&gt;&lt;object type=&quot;3&quot; unique_id=&quot;30468&quot;&gt;&lt;property id=&quot;20148&quot; value=&quot;5&quot;/&gt;&lt;property id=&quot;20300&quot; value=&quot;Diapositiva 2 - &amp;quot;Introducción&amp;quot;&quot;/&gt;&lt;property id=&quot;20307&quot; value=&quot;409&quot;/&gt;&lt;/object&gt;&lt;object type=&quot;3&quot; unique_id=&quot;30469&quot;&gt;&lt;property id=&quot;20148&quot; value=&quot;5&quot;/&gt;&lt;property id=&quot;20300&quot; value=&quot;Diapositiva 3 - &amp;quot;Titulo del recurso&amp;quot;&quot;/&gt;&lt;property id=&quot;20307&quot; value=&quot;711&quot;/&gt;&lt;/object&gt;&lt;object type=&quot;3&quot; unique_id=&quot;30470&quot;&gt;&lt;property id=&quot;20148&quot; value=&quot;5&quot;/&gt;&lt;property id=&quot;20300&quot; value=&quot;Diapositiva 4 - &amp;quot;Pantalla de texto con imagen vertical&amp;quot;&quot;/&gt;&lt;property id=&quot;20307&quot; value=&quot;668&quot;/&gt;&lt;/object&gt;&lt;object type=&quot;3&quot; unique_id=&quot;30471&quot;&gt;&lt;property id=&quot;20148&quot; value=&quot;5&quot;/&gt;&lt;property id=&quot;20300&quot; value=&quot;Diapositiva 5 - &amp;quot;Rollover&amp;quot;&quot;/&gt;&lt;property id=&quot;20307&quot; value=&quot;669&quot;/&gt;&lt;/object&gt;&lt;object type=&quot;3&quot; unique_id=&quot;30472&quot;&gt;&lt;property id=&quot;20148&quot; value=&quot;5&quot;/&gt;&lt;property id=&quot;20300&quot; value=&quot;Diapositiva 6&quot;/&gt;&lt;property id=&quot;20307&quot; value=&quot;670&quot;/&gt;&lt;/object&gt;&lt;object type=&quot;3&quot; unique_id=&quot;30473&quot;&gt;&lt;property id=&quot;20148&quot; value=&quot;5&quot;/&gt;&lt;property id=&quot;20300&quot; value=&quot;Diapositiva 7 - &amp;quot;Pestañas&amp;quot;&quot;/&gt;&lt;property id=&quot;20307&quot; value=&quot;674&quot;/&gt;&lt;/object&gt;&lt;object type=&quot;3&quot; unique_id=&quot;30474&quot;&gt;&lt;property id=&quot;20148&quot; value=&quot;5&quot;/&gt;&lt;property id=&quot;20300&quot; value=&quot;Diapositiva 8&quot;/&gt;&lt;property id=&quot;20307&quot; value=&quot;685&quot;/&gt;&lt;/object&gt;&lt;object type=&quot;3&quot; unique_id=&quot;30475&quot;&gt;&lt;property id=&quot;20148&quot; value=&quot;5&quot;/&gt;&lt;property id=&quot;20300&quot; value=&quot;Diapositiva 9 - &amp;quot;Proceso&amp;quot;&quot;/&gt;&lt;property id=&quot;20307&quot; value=&quot;691&quot;/&gt;&lt;/object&gt;&lt;object type=&quot;3&quot; unique_id=&quot;30476&quot;&gt;&lt;property id=&quot;20148&quot; value=&quot;5&quot;/&gt;&lt;property id=&quot;20300&quot; value=&quot;Diapositiva 10 - &amp;quot;Reflexiona&amp;quot;&quot;/&gt;&lt;property id=&quot;20307&quot; value=&quot;700&quot;/&gt;&lt;/object&gt;&lt;object type=&quot;3&quot; unique_id=&quot;30477&quot;&gt;&lt;property id=&quot;20148&quot; value=&quot;5&quot;/&gt;&lt;property id=&quot;20300&quot; value=&quot;Diapositiva 11 - &amp;quot;Más ejemplos de cajas y recuadros&amp;quot;&quot;/&gt;&lt;property id=&quot;20307&quot; value=&quot;625&quot;/&gt;&lt;/object&gt;&lt;object type=&quot;3&quot; unique_id=&quot;30478&quot;&gt;&lt;property id=&quot;20148&quot; value=&quot;5&quot;/&gt;&lt;property id=&quot;20300&quot; value=&quot;Diapositiva 12&quot;/&gt;&lt;property id=&quot;20307&quot; value=&quot;485&quot;/&gt;&lt;/object&gt;&lt;object type=&quot;3&quot; unique_id=&quot;30479&quot;&gt;&lt;property id=&quot;20148&quot; value=&quot;5&quot;/&gt;&lt;property id=&quot;20300&quot; value=&quot;Diapositiva 13 - &amp;quot;Resumen&amp;quot;&quot;/&gt;&lt;property id=&quot;20307&quot; value=&quot;712&quot;/&gt;&lt;/object&gt;&lt;object type=&quot;3&quot; unique_id=&quot;30480&quot;&gt;&lt;property id=&quot;20148&quot; value=&quot;5&quot;/&gt;&lt;property id=&quot;20300&quot; value=&quot;Diapositiva 14 - &amp;quot;Créditos&amp;quot;&quot;/&gt;&lt;property id=&quot;20307&quot; value=&quot;713&quot;/&gt;&lt;/object&gt;&lt;object type=&quot;3&quot; unique_id=&quot;30481&quot;&gt;&lt;property id=&quot;20148&quot; value=&quot;5&quot;/&gt;&lt;property id=&quot;20300&quot; value=&quot;Diapositiva 15&quot;/&gt;&lt;property id=&quot;20307&quot; value=&quot;407&quot;/&gt;&lt;/object&gt;&lt;/object&gt;&lt;object type=&quot;8&quot; unique_id=&quot;30498&quot;&gt;&lt;/object&gt;&lt;/object&gt;&lt;/database&gt;"/>
  <p:tag name="MMPROD_NEXTUNIQUEID" val="10016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</TotalTime>
  <Words>1006</Words>
  <Application>Microsoft Office PowerPoint</Application>
  <PresentationFormat>Presentación en pantalla (4:3)</PresentationFormat>
  <Paragraphs>147</Paragraphs>
  <Slides>16</Slides>
  <Notes>16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MS PGothic</vt:lpstr>
      <vt:lpstr>Arial</vt:lpstr>
      <vt:lpstr>Calibri</vt:lpstr>
      <vt:lpstr>Comic Sans MS</vt:lpstr>
      <vt:lpstr>Impact</vt:lpstr>
      <vt:lpstr>Times New Roman</vt:lpstr>
      <vt:lpstr>Trade Gothic LT Std Bold</vt:lpstr>
      <vt:lpstr>Verdana</vt:lpstr>
      <vt:lpstr>Wingdings</vt:lpstr>
      <vt:lpstr>Tema de Office</vt:lpstr>
      <vt:lpstr>VISIO</vt:lpstr>
      <vt:lpstr>Presentación de PowerPoint</vt:lpstr>
      <vt:lpstr>Agenda</vt:lpstr>
      <vt:lpstr>Cola</vt:lpstr>
      <vt:lpstr>Cola</vt:lpstr>
      <vt:lpstr>Cola</vt:lpstr>
      <vt:lpstr>Cola</vt:lpstr>
      <vt:lpstr>Cola</vt:lpstr>
      <vt:lpstr>Cola</vt:lpstr>
      <vt:lpstr>Cola</vt:lpstr>
      <vt:lpstr>Cola</vt:lpstr>
      <vt:lpstr>Cola</vt:lpstr>
      <vt:lpstr>Cola</vt:lpstr>
      <vt:lpstr>Cola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nruiz</dc:creator>
  <cp:lastModifiedBy>Lizardo</cp:lastModifiedBy>
  <cp:revision>712</cp:revision>
  <dcterms:created xsi:type="dcterms:W3CDTF">2013-09-18T10:42:08Z</dcterms:created>
  <dcterms:modified xsi:type="dcterms:W3CDTF">2019-07-20T08:12:07Z</dcterms:modified>
</cp:coreProperties>
</file>