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759" r:id="rId3"/>
    <p:sldId id="713" r:id="rId4"/>
    <p:sldId id="735" r:id="rId5"/>
    <p:sldId id="744" r:id="rId6"/>
    <p:sldId id="745" r:id="rId7"/>
    <p:sldId id="746" r:id="rId8"/>
    <p:sldId id="736" r:id="rId9"/>
    <p:sldId id="747" r:id="rId10"/>
    <p:sldId id="748" r:id="rId11"/>
    <p:sldId id="750" r:id="rId12"/>
    <p:sldId id="749" r:id="rId13"/>
    <p:sldId id="751" r:id="rId14"/>
    <p:sldId id="752" r:id="rId15"/>
    <p:sldId id="753" r:id="rId16"/>
    <p:sldId id="754" r:id="rId17"/>
    <p:sldId id="755" r:id="rId18"/>
    <p:sldId id="756" r:id="rId19"/>
    <p:sldId id="757" r:id="rId20"/>
    <p:sldId id="758" r:id="rId21"/>
    <p:sldId id="760" r:id="rId22"/>
    <p:sldId id="732" r:id="rId23"/>
    <p:sldId id="733" r:id="rId24"/>
    <p:sldId id="407" r:id="rId25"/>
  </p:sldIdLst>
  <p:sldSz cx="9144000" cy="6858000" type="screen4x3"/>
  <p:notesSz cx="6858000" cy="9144000"/>
  <p:custDataLst>
    <p:tags r:id="rId27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3861">
          <p15:clr>
            <a:srgbClr val="A4A3A4"/>
          </p15:clr>
        </p15:guide>
        <p15:guide id="4" orient="horz" pos="1616">
          <p15:clr>
            <a:srgbClr val="A4A3A4"/>
          </p15:clr>
        </p15:guide>
        <p15:guide id="5" pos="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B42"/>
    <a:srgbClr val="FF0000"/>
    <a:srgbClr val="000000"/>
    <a:srgbClr val="007DC2"/>
    <a:srgbClr val="7A68AE"/>
    <a:srgbClr val="00BBE3"/>
    <a:srgbClr val="FFFFFF"/>
    <a:srgbClr val="006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86721" autoAdjust="0"/>
  </p:normalViewPr>
  <p:slideViewPr>
    <p:cSldViewPr snapToObjects="1">
      <p:cViewPr varScale="1">
        <p:scale>
          <a:sx n="80" d="100"/>
          <a:sy n="80" d="100"/>
        </p:scale>
        <p:origin x="2160" y="84"/>
      </p:cViewPr>
      <p:guideLst>
        <p:guide orient="horz" pos="232"/>
        <p:guide orient="horz" pos="3884"/>
        <p:guide orient="horz" pos="3861"/>
        <p:guide orient="horz" pos="1616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15DFA4-7495-4C8C-AAD0-50E9CCD3EDC1}" type="datetimeFigureOut">
              <a:rPr lang="es-ES"/>
              <a:pPr>
                <a:defRPr/>
              </a:pPr>
              <a:t>05/10/2018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F0BD0B-C077-49EB-948E-3E23D361D5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6936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PE" smtClean="0"/>
          </a:p>
        </p:txBody>
      </p:sp>
      <p:sp>
        <p:nvSpPr>
          <p:cNvPr id="225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F2067C-4FDD-4BB3-ABE2-355A89A207FD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911577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33409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33409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33409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33409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33409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33409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33409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33409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33409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3340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Definición y ejemplo de una variación de la lista enlazada, en este caso de una lista doblemente enlazada.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0099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33409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77175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Esta presentación permite entender y lo que son las listas enlazadas y su forma de programación.</a:t>
            </a:r>
          </a:p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Además de presentarlo como una alternativa al uso de los arreglos como medio de almacenamiento de datos en memoria principal.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47EE8F-0076-415F-88DF-A5BAC3D4CBEC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640387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792E1B-5ABC-435F-B57A-76A79131D1D5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294879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8384DC-C1E3-46C6-AF30-43A5A99C3D55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662311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A continuación, presentamos los temas a tratar en la</a:t>
            </a:r>
            <a:r>
              <a:rPr lang="es-ES" altLang="es-ES" baseline="0" dirty="0" smtClean="0"/>
              <a:t> sesión:</a:t>
            </a:r>
          </a:p>
          <a:p>
            <a:pPr marL="2857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PE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Punteros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PE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Definición de listas enlazadas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PE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Operaciones elementales en una lista enlazada 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14206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Definición y ejemplo de una variación de la lista enlazada, en este caso de una lista doblemente enlazada.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14921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Definición y ejemplo de una variación de la lista enlazada, en este caso de una lista doblemente enlazada.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14921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Formas de implementar</a:t>
            </a:r>
            <a:r>
              <a:rPr lang="es-ES" altLang="es-ES" baseline="0" dirty="0" smtClean="0"/>
              <a:t> una cola, usando arreglos o listas enlazadas</a:t>
            </a: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4016797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Operaciones básicas con colas: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altLang="es-PE" dirty="0" smtClean="0"/>
              <a:t>Crear cola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altLang="es-PE" dirty="0" smtClean="0"/>
              <a:t>Está vacía (</a:t>
            </a:r>
            <a:r>
              <a:rPr lang="es-ES_tradnl" altLang="es-PE" dirty="0" err="1" smtClean="0"/>
              <a:t>isEmpty</a:t>
            </a:r>
            <a:r>
              <a:rPr lang="es-ES_tradnl" altLang="es-PE" dirty="0" smtClean="0"/>
              <a:t>).- Determina si la cola está vacía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altLang="es-PE" dirty="0" smtClean="0"/>
              <a:t>Incluir.- Inserta un elemento al final de la cola.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altLang="es-PE" dirty="0" smtClean="0"/>
              <a:t>Eliminar.- Elimina un elemento del inicio de la cola.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altLang="es-PE" dirty="0" smtClean="0"/>
              <a:t>Acceso.- </a:t>
            </a:r>
            <a:r>
              <a:rPr lang="es-ES_tradnl" altLang="es-PE" dirty="0" err="1" smtClean="0"/>
              <a:t>Accesa</a:t>
            </a:r>
            <a:r>
              <a:rPr lang="es-ES_tradnl" altLang="es-PE" dirty="0" smtClean="0"/>
              <a:t> al elemento que se encuentra en el inicio de la cola.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33409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Definición y ejemplo de una variación de la lista enlazada, en este caso de una lista doblemente enlazada.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14921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3340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F437C-739B-4906-8470-A40F8A84C58E}" type="datetimeFigureOut">
              <a:rPr lang="es-ES"/>
              <a:pPr>
                <a:defRPr/>
              </a:pPr>
              <a:t>05/10/2018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B4EA0-5B20-4C31-9A26-96C6C6B14D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14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EF555-E919-462A-B06E-99C760639732}" type="datetimeFigureOut">
              <a:rPr lang="es-ES"/>
              <a:pPr>
                <a:defRPr/>
              </a:pPr>
              <a:t>05/10/2018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4CFD6-1376-4F7A-918D-8625764CD8B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89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0E274-0733-497F-942B-ECC74CC49781}" type="datetimeFigureOut">
              <a:rPr lang="es-ES"/>
              <a:pPr>
                <a:defRPr/>
              </a:pPr>
              <a:t>05/10/2018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07ADB-F6F8-4A16-9480-A036972AAC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20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FOTO +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.2 Logotipo Variante - Vertica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1" t="23073" r="25690" b="22174"/>
          <a:stretch>
            <a:fillRect/>
          </a:stretch>
        </p:blipFill>
        <p:spPr bwMode="auto">
          <a:xfrm>
            <a:off x="7200900" y="188913"/>
            <a:ext cx="1943100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36552"/>
            <a:ext cx="6409871" cy="33972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9572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.1 Logotipo Variante – Horizonta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" t="23019" r="6712" b="22458"/>
          <a:stretch>
            <a:fillRect/>
          </a:stretch>
        </p:blipFill>
        <p:spPr bwMode="auto">
          <a:xfrm>
            <a:off x="2124075" y="2189163"/>
            <a:ext cx="50038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349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 de texto 15"/>
          <p:cNvSpPr txBox="1">
            <a:spLocks noChangeArrowheads="1"/>
          </p:cNvSpPr>
          <p:nvPr userDrawn="1"/>
        </p:nvSpPr>
        <p:spPr bwMode="auto">
          <a:xfrm>
            <a:off x="3455988" y="6421438"/>
            <a:ext cx="2582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ES" sz="1100">
                <a:latin typeface="Calibri" pitchFamily="34" charset="0"/>
              </a:rPr>
              <a:t>© UPC. Todos los derechos reservados.</a:t>
            </a:r>
            <a:endParaRPr lang="es-ES" sz="1400">
              <a:latin typeface="Trade Gothic LT Std Bold"/>
            </a:endParaRPr>
          </a:p>
        </p:txBody>
      </p:sp>
      <p:pic>
        <p:nvPicPr>
          <p:cNvPr id="4" name="Picture 2" descr="1.1 Logotipo – Positiv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3" t="24892" r="27309" b="29070"/>
          <a:stretch>
            <a:fillRect/>
          </a:stretch>
        </p:blipFill>
        <p:spPr bwMode="auto">
          <a:xfrm>
            <a:off x="7775575" y="368300"/>
            <a:ext cx="725488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36552"/>
            <a:ext cx="6409871" cy="33972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022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5"/>
          <p:cNvSpPr txBox="1">
            <a:spLocks noChangeArrowheads="1"/>
          </p:cNvSpPr>
          <p:nvPr userDrawn="1"/>
        </p:nvSpPr>
        <p:spPr bwMode="auto">
          <a:xfrm>
            <a:off x="3455988" y="6421438"/>
            <a:ext cx="2582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ES" sz="1100">
                <a:latin typeface="Calibri" pitchFamily="34" charset="0"/>
              </a:rPr>
              <a:t>© UPC. Todos los derechos reservados.</a:t>
            </a:r>
            <a:endParaRPr lang="es-ES" sz="1400">
              <a:latin typeface="Trade Gothic LT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1504389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2C14F-1386-4322-96E9-6DC375CC48B8}" type="datetimeFigureOut">
              <a:rPr lang="es-ES"/>
              <a:pPr>
                <a:defRPr/>
              </a:pPr>
              <a:t>05/10/2018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28BD3-D9E0-4A13-A91A-012743A31E7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21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CA28E-D20F-4D3A-AB82-B36D7E6B9365}" type="datetimeFigureOut">
              <a:rPr lang="es-ES"/>
              <a:pPr>
                <a:defRPr/>
              </a:pPr>
              <a:t>05/10/2018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9ACA7-5B44-475A-ACE4-4BB9DE41980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7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0F6AA-8B7B-49E5-A49D-FA3400327756}" type="datetimeFigureOut">
              <a:rPr lang="es-ES"/>
              <a:pPr>
                <a:defRPr/>
              </a:pPr>
              <a:t>05/10/2018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70552-F7A4-4FA4-BD4D-9287DA4D2A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3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4652-23FD-4FF9-8E03-9C1874C28917}" type="datetimeFigureOut">
              <a:rPr lang="es-ES"/>
              <a:pPr>
                <a:defRPr/>
              </a:pPr>
              <a:t>05/10/2018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68728-2EF4-418D-A05B-2301F369D30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6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2FA74-000A-4367-A004-052BA33EE705}" type="datetimeFigureOut">
              <a:rPr lang="es-ES"/>
              <a:pPr>
                <a:defRPr/>
              </a:pPr>
              <a:t>05/10/2018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D7699-F3D3-43CA-8784-A314C2276A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55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AD36E-FDFA-41C7-B351-64DDCB721A56}" type="datetimeFigureOut">
              <a:rPr lang="es-ES"/>
              <a:pPr>
                <a:defRPr/>
              </a:pPr>
              <a:t>05/10/2018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44CDC-C569-469F-9B26-39B40494AC7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81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1223-8C7E-41C1-9981-5239A959BDA4}" type="datetimeFigureOut">
              <a:rPr lang="es-ES"/>
              <a:pPr>
                <a:defRPr/>
              </a:pPr>
              <a:t>05/10/2018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2003B-DE32-4C3D-997E-EE25E856207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70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F2D40-4EBF-4388-A898-23C2EA84D5D8}" type="datetimeFigureOut">
              <a:rPr lang="es-ES"/>
              <a:pPr>
                <a:defRPr/>
              </a:pPr>
              <a:t>05/10/2018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99AB8-6358-4C39-8650-984E0A88A6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17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A49A1-2188-463C-9649-F4E39D4A87B3}" type="datetimeFigureOut">
              <a:rPr lang="es-ES"/>
              <a:pPr>
                <a:defRPr/>
              </a:pPr>
              <a:t>05/10/2018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1E9E3-326C-471E-AE1D-FC5FE8CECBF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20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texto del patrón</a:t>
            </a:r>
          </a:p>
          <a:p>
            <a:pPr lvl="1"/>
            <a:r>
              <a:rPr lang="es-ES" altLang="es-PE" smtClean="0"/>
              <a:t>Segundo nivel</a:t>
            </a:r>
          </a:p>
          <a:p>
            <a:pPr lvl="2"/>
            <a:r>
              <a:rPr lang="es-ES" altLang="es-PE" smtClean="0"/>
              <a:t>Tercer nivel</a:t>
            </a:r>
          </a:p>
          <a:p>
            <a:pPr lvl="3"/>
            <a:r>
              <a:rPr lang="es-ES" altLang="es-PE" smtClean="0"/>
              <a:t>Cuarto nivel</a:t>
            </a:r>
          </a:p>
          <a:p>
            <a:pPr lvl="4"/>
            <a:r>
              <a:rPr lang="es-ES" altLang="es-PE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A2A59-0B9B-418B-B07A-991D1119F472}" type="datetimeFigureOut">
              <a:rPr lang="es-ES"/>
              <a:pPr>
                <a:defRPr/>
              </a:pPr>
              <a:t>05/10/2018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5A014D-9E21-4FDF-AB73-262EA02168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5" r:id="rId12"/>
    <p:sldLayoutId id="2147484086" r:id="rId13"/>
    <p:sldLayoutId id="2147484087" r:id="rId14"/>
    <p:sldLayoutId id="2147484088" r:id="rId15"/>
    <p:sldLayoutId id="2147484082" r:id="rId1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5637213" y="2828925"/>
            <a:ext cx="3392487" cy="1304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364163" y="2555875"/>
            <a:ext cx="3421062" cy="1736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10000"/>
              </a:spcBef>
              <a:buClrTx/>
              <a:buSzTx/>
              <a:buFontTx/>
              <a:buNone/>
            </a:pPr>
            <a:r>
              <a:rPr lang="es-PE" altLang="es-PE" sz="3200" dirty="0" smtClean="0">
                <a:solidFill>
                  <a:srgbClr val="FF0000"/>
                </a:solidFill>
                <a:latin typeface="Impact" pitchFamily="34" charset="0"/>
                <a:ea typeface="ＭＳ Ｐゴシック" pitchFamily="34" charset="-128"/>
                <a:cs typeface="+mj-cs"/>
              </a:rPr>
              <a:t>Pilas</a:t>
            </a:r>
            <a:endParaRPr lang="es-PE" altLang="es-PE" sz="3200" dirty="0">
              <a:solidFill>
                <a:srgbClr val="FF0000"/>
              </a:solidFill>
              <a:latin typeface="Impact" pitchFamily="34" charset="0"/>
              <a:ea typeface="ＭＳ Ｐゴシック" pitchFamily="34" charset="-128"/>
              <a:cs typeface="+mj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solidFill>
                <a:srgbClr val="FF0000"/>
              </a:solidFill>
              <a:latin typeface="Impact" pitchFamily="34" charset="0"/>
              <a:ea typeface="ＭＳ Ｐゴシック" pitchFamily="34" charset="-128"/>
              <a:cs typeface="+mj-cs"/>
            </a:endParaRP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4105275"/>
            <a:ext cx="15557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4" cstate="print"/>
          <a:srcRect r="33037"/>
          <a:stretch>
            <a:fillRect/>
          </a:stretch>
        </p:blipFill>
        <p:spPr bwMode="auto">
          <a:xfrm>
            <a:off x="0" y="-23384"/>
            <a:ext cx="4608004" cy="6881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 smtClean="0"/>
              <a:t>Pilas - </a:t>
            </a:r>
            <a:r>
              <a:rPr lang="es-PE" altLang="es-PE" sz="3200" b="1" dirty="0"/>
              <a:t>Notaciones aritméticas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520788"/>
            <a:ext cx="8382000" cy="421246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PE" altLang="es-PE" sz="2400" dirty="0">
                <a:latin typeface="CMR10" charset="0"/>
              </a:rPr>
              <a:t>Tipos de notación para la representación de expresiones aritméticas.</a:t>
            </a:r>
          </a:p>
          <a:p>
            <a:pPr eaLnBrk="1" hangingPunct="1"/>
            <a:r>
              <a:rPr lang="es-PE" altLang="es-PE" sz="2400" dirty="0">
                <a:latin typeface="CMR10" charset="0"/>
              </a:rPr>
              <a:t>Prefija (Polaca).- Cuando el operador esta antes de los operandos.  Ejemplo  +AB</a:t>
            </a:r>
          </a:p>
          <a:p>
            <a:pPr eaLnBrk="1" hangingPunct="1"/>
            <a:r>
              <a:rPr lang="es-PE" altLang="es-PE" sz="2400" dirty="0">
                <a:latin typeface="CMR10" charset="0"/>
              </a:rPr>
              <a:t>Infija.- Cuando el operador está entre los operandos. Ejemplo: A+B</a:t>
            </a:r>
          </a:p>
          <a:p>
            <a:pPr eaLnBrk="1" hangingPunct="1"/>
            <a:r>
              <a:rPr lang="es-PE" altLang="es-PE" sz="2400" dirty="0">
                <a:latin typeface="CMR10" charset="0"/>
              </a:rPr>
              <a:t>Postfija (Polaca inversa).- Cuando el operador está después de los operandos. Ejemplo AB+ </a:t>
            </a:r>
          </a:p>
          <a:p>
            <a:pPr eaLnBrk="1" hangingPunct="1">
              <a:buFont typeface="Wingdings" pitchFamily="2" charset="2"/>
              <a:buNone/>
            </a:pPr>
            <a:r>
              <a:rPr lang="es-PE" altLang="es-PE" sz="2400" dirty="0">
                <a:latin typeface="CMR10" charset="0"/>
              </a:rPr>
              <a:t>	Es usado por algunas calculadoras </a:t>
            </a:r>
            <a:endParaRPr lang="es-PE" altLang="es-PE" sz="2400" dirty="0"/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231707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 smtClean="0"/>
              <a:t>Pilas - </a:t>
            </a:r>
            <a:r>
              <a:rPr lang="es-PE" altLang="es-PE" sz="3200" b="1" dirty="0"/>
              <a:t>Notaciones aritméticas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520788"/>
            <a:ext cx="8382000" cy="4536504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PE" altLang="es-PE" sz="2600" dirty="0">
                <a:latin typeface="CMR10" charset="0"/>
              </a:rPr>
              <a:t>Para convertir una expresión infija a una postfija se toman en cuenta lo siguiente:</a:t>
            </a:r>
          </a:p>
          <a:p>
            <a:pPr eaLnBrk="1" hangingPunct="1">
              <a:lnSpc>
                <a:spcPct val="90000"/>
              </a:lnSpc>
            </a:pPr>
            <a:r>
              <a:rPr lang="es-PE" altLang="es-PE" sz="2600" dirty="0">
                <a:latin typeface="CMR10" charset="0"/>
              </a:rPr>
              <a:t> Orden de los operadores</a:t>
            </a:r>
          </a:p>
          <a:p>
            <a:pPr lvl="2" eaLnBrk="1" hangingPunct="1">
              <a:lnSpc>
                <a:spcPct val="90000"/>
              </a:lnSpc>
            </a:pPr>
            <a:r>
              <a:rPr lang="es-PE" altLang="es-PE" dirty="0">
                <a:latin typeface="CMR10" charset="0"/>
              </a:rPr>
              <a:t>( )</a:t>
            </a:r>
          </a:p>
          <a:p>
            <a:pPr lvl="2" eaLnBrk="1" hangingPunct="1">
              <a:lnSpc>
                <a:spcPct val="90000"/>
              </a:lnSpc>
            </a:pPr>
            <a:r>
              <a:rPr lang="es-PE" altLang="es-PE" dirty="0">
                <a:latin typeface="CMR10" charset="0"/>
              </a:rPr>
              <a:t>^</a:t>
            </a:r>
          </a:p>
          <a:p>
            <a:pPr lvl="2" eaLnBrk="1" hangingPunct="1">
              <a:lnSpc>
                <a:spcPct val="90000"/>
              </a:lnSpc>
            </a:pPr>
            <a:r>
              <a:rPr lang="es-PE" altLang="es-PE" dirty="0">
                <a:latin typeface="CMR10" charset="0"/>
              </a:rPr>
              <a:t>* /</a:t>
            </a:r>
          </a:p>
          <a:p>
            <a:pPr lvl="2" eaLnBrk="1" hangingPunct="1">
              <a:lnSpc>
                <a:spcPct val="90000"/>
              </a:lnSpc>
            </a:pPr>
            <a:r>
              <a:rPr lang="es-PE" altLang="es-PE" dirty="0">
                <a:latin typeface="CMR10" charset="0"/>
              </a:rPr>
              <a:t>+ -</a:t>
            </a:r>
          </a:p>
          <a:p>
            <a:pPr eaLnBrk="1" hangingPunct="1">
              <a:lnSpc>
                <a:spcPct val="90000"/>
              </a:lnSpc>
            </a:pPr>
            <a:r>
              <a:rPr lang="es-PE" altLang="es-PE" sz="2600" dirty="0">
                <a:latin typeface="CMR10" charset="0"/>
              </a:rPr>
              <a:t>Los operadores de mas alta prioridad se ejecutan primero</a:t>
            </a:r>
          </a:p>
          <a:p>
            <a:pPr eaLnBrk="1" hangingPunct="1">
              <a:lnSpc>
                <a:spcPct val="90000"/>
              </a:lnSpc>
            </a:pPr>
            <a:r>
              <a:rPr lang="es-PE" altLang="es-PE" sz="2600" dirty="0"/>
              <a:t>Si hubiera dos operadores de igual prioridad, se ejecutan de izquierda a derecha.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70704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 smtClean="0"/>
              <a:t>Pilas - </a:t>
            </a:r>
            <a:r>
              <a:rPr lang="es-PE" altLang="es-PE" sz="3200" b="1" dirty="0"/>
              <a:t>Notaciones aritméticas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520788"/>
            <a:ext cx="8382000" cy="421246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altLang="es-PE" sz="2400" dirty="0">
                <a:latin typeface="Calibri" panose="020F0502020204030204" pitchFamily="34" charset="0"/>
              </a:rPr>
              <a:t>Se desea convertir la expresión A + (B * C) a su representación en postfija. </a:t>
            </a:r>
          </a:p>
          <a:p>
            <a:r>
              <a:rPr lang="es-PE" altLang="es-PE" sz="2400" dirty="0">
                <a:latin typeface="Calibri" panose="020F0502020204030204" pitchFamily="34" charset="0"/>
              </a:rPr>
              <a:t>Aplicando las reglas de precedencia, primero se convierte la parte de la expresión que se evalúa primero:</a:t>
            </a:r>
          </a:p>
          <a:p>
            <a:r>
              <a:rPr lang="es-PE" altLang="es-PE" sz="2400" dirty="0">
                <a:latin typeface="Calibri" panose="020F0502020204030204" pitchFamily="34" charset="0"/>
              </a:rPr>
              <a:t>A + (B * C)</a:t>
            </a:r>
          </a:p>
          <a:p>
            <a:r>
              <a:rPr lang="es-PE" altLang="es-PE" sz="2400" dirty="0">
                <a:latin typeface="Calibri" panose="020F0502020204030204" pitchFamily="34" charset="0"/>
              </a:rPr>
              <a:t>A + (BC *) se convierte la multiplicación.</a:t>
            </a:r>
          </a:p>
          <a:p>
            <a:r>
              <a:rPr lang="es-PE" altLang="es-PE" sz="2400" dirty="0">
                <a:latin typeface="Calibri" panose="020F0502020204030204" pitchFamily="34" charset="0"/>
              </a:rPr>
              <a:t>A (BC *) + convierte la suma.</a:t>
            </a:r>
          </a:p>
          <a:p>
            <a:r>
              <a:rPr lang="es-PE" altLang="es-PE" sz="2400" dirty="0">
                <a:latin typeface="Calibri" panose="020F0502020204030204" pitchFamily="34" charset="0"/>
              </a:rPr>
              <a:t>A B C * + representación postfija</a:t>
            </a:r>
            <a:r>
              <a:rPr lang="es-PE" altLang="es-PE" sz="2400" dirty="0" smtClean="0">
                <a:latin typeface="Calibri" panose="020F0502020204030204" pitchFamily="34" charset="0"/>
              </a:rPr>
              <a:t>.</a:t>
            </a:r>
            <a:endParaRPr lang="es-PE" altLang="es-PE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04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 smtClean="0"/>
              <a:t>Pilas - </a:t>
            </a:r>
            <a:r>
              <a:rPr lang="es-PE" altLang="es-PE" sz="3200" b="1" dirty="0"/>
              <a:t>Notaciones aritméticas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520788"/>
            <a:ext cx="8382000" cy="421246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s-PE" altLang="es-PE" sz="2100" dirty="0">
                <a:latin typeface="CMR10" charset="0"/>
              </a:rPr>
              <a:t>Los operandos van a la expresión postfija y los operadores van a una pila.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PE" altLang="es-PE" sz="2100" dirty="0">
                <a:latin typeface="CMR10" charset="0"/>
              </a:rPr>
              <a:t>Pasos a seguir:</a:t>
            </a:r>
          </a:p>
          <a:p>
            <a:pPr eaLnBrk="1" hangingPunct="1">
              <a:lnSpc>
                <a:spcPct val="90000"/>
              </a:lnSpc>
            </a:pPr>
            <a:r>
              <a:rPr lang="es-PE" altLang="es-PE" sz="2400" dirty="0">
                <a:latin typeface="CMR10" charset="0"/>
              </a:rPr>
              <a:t>Se evalúa el símbolo de la expresión infija, </a:t>
            </a:r>
          </a:p>
          <a:p>
            <a:pPr eaLnBrk="1" hangingPunct="1">
              <a:lnSpc>
                <a:spcPct val="90000"/>
              </a:lnSpc>
            </a:pPr>
            <a:r>
              <a:rPr lang="es-PE" altLang="es-PE" sz="2400" dirty="0">
                <a:latin typeface="CMR10" charset="0"/>
              </a:rPr>
              <a:t>Si es </a:t>
            </a:r>
            <a:r>
              <a:rPr lang="es-PE" altLang="es-PE" sz="2400" dirty="0" smtClean="0">
                <a:latin typeface="CMR10" charset="0"/>
              </a:rPr>
              <a:t>operando, se </a:t>
            </a:r>
            <a:r>
              <a:rPr lang="es-PE" altLang="es-PE" sz="2400" dirty="0">
                <a:latin typeface="CMR10" charset="0"/>
              </a:rPr>
              <a:t>agrega a la expresión postfija.</a:t>
            </a:r>
          </a:p>
          <a:p>
            <a:pPr eaLnBrk="1" hangingPunct="1">
              <a:lnSpc>
                <a:spcPct val="90000"/>
              </a:lnSpc>
            </a:pPr>
            <a:r>
              <a:rPr lang="es-PE" altLang="es-PE" sz="2400" dirty="0">
                <a:latin typeface="CMR10" charset="0"/>
              </a:rPr>
              <a:t>Si es operador, se evalúa la pila, </a:t>
            </a:r>
          </a:p>
          <a:p>
            <a:pPr lvl="1" eaLnBrk="1" hangingPunct="1">
              <a:lnSpc>
                <a:spcPct val="90000"/>
              </a:lnSpc>
            </a:pPr>
            <a:r>
              <a:rPr lang="es-PE" altLang="es-PE" sz="2000" dirty="0">
                <a:latin typeface="CMR10" charset="0"/>
              </a:rPr>
              <a:t>Si está vacía, se agrega el operador </a:t>
            </a:r>
            <a:r>
              <a:rPr lang="es-PE" altLang="es-PE" sz="2000" dirty="0" smtClean="0">
                <a:latin typeface="CMR10" charset="0"/>
              </a:rPr>
              <a:t>a </a:t>
            </a:r>
            <a:r>
              <a:rPr lang="es-PE" altLang="es-PE" sz="2000" dirty="0">
                <a:latin typeface="CMR10" charset="0"/>
              </a:rPr>
              <a:t>la pila.</a:t>
            </a:r>
          </a:p>
          <a:p>
            <a:pPr lvl="1" eaLnBrk="1" hangingPunct="1">
              <a:lnSpc>
                <a:spcPct val="90000"/>
              </a:lnSpc>
            </a:pPr>
            <a:r>
              <a:rPr lang="es-PE" altLang="es-PE" sz="2000" dirty="0">
                <a:latin typeface="CMR10" charset="0"/>
              </a:rPr>
              <a:t>Si existe en la cima de la pila un operador de menor  jerarquía, se agrega el operador evaluado a la pila</a:t>
            </a:r>
          </a:p>
          <a:p>
            <a:pPr lvl="1" eaLnBrk="1" hangingPunct="1">
              <a:lnSpc>
                <a:spcPct val="90000"/>
              </a:lnSpc>
            </a:pPr>
            <a:r>
              <a:rPr lang="es-PE" altLang="es-PE" sz="2000" dirty="0">
                <a:latin typeface="CMR10" charset="0"/>
              </a:rPr>
              <a:t>Si existe en la cima de la pila un operador de mayor jerarquía, se saca dicho operador de la pila y va a la expresión postfija. </a:t>
            </a:r>
            <a:r>
              <a:rPr lang="es-PE" altLang="es-PE" sz="2000" dirty="0" smtClean="0">
                <a:latin typeface="CMR10" charset="0"/>
              </a:rPr>
              <a:t>Se repite </a:t>
            </a:r>
            <a:r>
              <a:rPr lang="es-PE" altLang="es-PE" sz="2000" dirty="0">
                <a:latin typeface="CMR10" charset="0"/>
              </a:rPr>
              <a:t>la operación de evaluación de la pila. </a:t>
            </a:r>
          </a:p>
        </p:txBody>
      </p:sp>
    </p:spTree>
    <p:extLst>
      <p:ext uri="{BB962C8B-B14F-4D97-AF65-F5344CB8AC3E}">
        <p14:creationId xmlns:p14="http://schemas.microsoft.com/office/powerpoint/2010/main" val="288027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 smtClean="0"/>
              <a:t>Pilas - </a:t>
            </a:r>
            <a:r>
              <a:rPr lang="es-PE" altLang="es-PE" sz="3200" b="1" dirty="0"/>
              <a:t>Notaciones aritméticas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520788"/>
            <a:ext cx="8382000" cy="421246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s-PE" altLang="es-PE" sz="2100" dirty="0">
                <a:latin typeface="CMR10" charset="0"/>
              </a:rPr>
              <a:t>Los operandos van a la expresión postfija y los operadores van a una pila.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PE" altLang="es-PE" sz="2100" dirty="0">
                <a:latin typeface="CMR10" charset="0"/>
              </a:rPr>
              <a:t>Pasos a seguir:</a:t>
            </a:r>
          </a:p>
          <a:p>
            <a:pPr eaLnBrk="1" hangingPunct="1">
              <a:lnSpc>
                <a:spcPct val="90000"/>
              </a:lnSpc>
            </a:pPr>
            <a:r>
              <a:rPr lang="es-PE" altLang="es-PE" sz="2400" dirty="0">
                <a:latin typeface="CMR10" charset="0"/>
              </a:rPr>
              <a:t>Se evalúa el símbolo de la expresión infija, </a:t>
            </a:r>
          </a:p>
          <a:p>
            <a:pPr eaLnBrk="1" hangingPunct="1">
              <a:lnSpc>
                <a:spcPct val="90000"/>
              </a:lnSpc>
            </a:pPr>
            <a:r>
              <a:rPr lang="es-PE" altLang="es-PE" sz="2400" dirty="0">
                <a:latin typeface="CMR10" charset="0"/>
              </a:rPr>
              <a:t>Si es </a:t>
            </a:r>
            <a:r>
              <a:rPr lang="es-PE" altLang="es-PE" sz="2400" dirty="0" smtClean="0">
                <a:latin typeface="CMR10" charset="0"/>
              </a:rPr>
              <a:t>operando, se </a:t>
            </a:r>
            <a:r>
              <a:rPr lang="es-PE" altLang="es-PE" sz="2400" dirty="0">
                <a:latin typeface="CMR10" charset="0"/>
              </a:rPr>
              <a:t>agrega a la expresión postfija.</a:t>
            </a:r>
          </a:p>
          <a:p>
            <a:pPr eaLnBrk="1" hangingPunct="1">
              <a:lnSpc>
                <a:spcPct val="90000"/>
              </a:lnSpc>
            </a:pPr>
            <a:r>
              <a:rPr lang="es-PE" altLang="es-PE" sz="2400" dirty="0">
                <a:latin typeface="CMR10" charset="0"/>
              </a:rPr>
              <a:t>Si es operador, se evalúa la pila, </a:t>
            </a:r>
          </a:p>
          <a:p>
            <a:pPr lvl="1" eaLnBrk="1" hangingPunct="1">
              <a:lnSpc>
                <a:spcPct val="90000"/>
              </a:lnSpc>
            </a:pPr>
            <a:r>
              <a:rPr lang="es-PE" altLang="es-PE" sz="2000" dirty="0">
                <a:latin typeface="CMR10" charset="0"/>
              </a:rPr>
              <a:t>Si está vacía, se agrega el operador </a:t>
            </a:r>
            <a:r>
              <a:rPr lang="es-PE" altLang="es-PE" sz="2000" dirty="0" smtClean="0">
                <a:latin typeface="CMR10" charset="0"/>
              </a:rPr>
              <a:t>a </a:t>
            </a:r>
            <a:r>
              <a:rPr lang="es-PE" altLang="es-PE" sz="2000" dirty="0">
                <a:latin typeface="CMR10" charset="0"/>
              </a:rPr>
              <a:t>la pila.</a:t>
            </a:r>
          </a:p>
          <a:p>
            <a:pPr lvl="1" eaLnBrk="1" hangingPunct="1">
              <a:lnSpc>
                <a:spcPct val="90000"/>
              </a:lnSpc>
            </a:pPr>
            <a:r>
              <a:rPr lang="es-PE" altLang="es-PE" sz="2000" dirty="0">
                <a:latin typeface="CMR10" charset="0"/>
              </a:rPr>
              <a:t>Si existe en la cima de la pila un operador de menor  jerarquía, se agrega el operador evaluado a la pila</a:t>
            </a:r>
          </a:p>
          <a:p>
            <a:pPr lvl="1" eaLnBrk="1" hangingPunct="1">
              <a:lnSpc>
                <a:spcPct val="90000"/>
              </a:lnSpc>
            </a:pPr>
            <a:r>
              <a:rPr lang="es-PE" altLang="es-PE" sz="2000" dirty="0">
                <a:latin typeface="CMR10" charset="0"/>
              </a:rPr>
              <a:t>Si existe en la cima de la pila un operador de mayor jerarquía, se saca dicho operador de la pila y va a la expresión postfija. </a:t>
            </a:r>
            <a:r>
              <a:rPr lang="es-PE" altLang="es-PE" sz="2000" dirty="0" smtClean="0">
                <a:latin typeface="CMR10" charset="0"/>
              </a:rPr>
              <a:t>Se repite </a:t>
            </a:r>
            <a:r>
              <a:rPr lang="es-PE" altLang="es-PE" sz="2000" dirty="0">
                <a:latin typeface="CMR10" charset="0"/>
              </a:rPr>
              <a:t>la operación de evaluación de la pila. </a:t>
            </a:r>
          </a:p>
        </p:txBody>
      </p:sp>
    </p:spTree>
    <p:extLst>
      <p:ext uri="{BB962C8B-B14F-4D97-AF65-F5344CB8AC3E}">
        <p14:creationId xmlns:p14="http://schemas.microsoft.com/office/powerpoint/2010/main" val="151891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 smtClean="0"/>
              <a:t>Pilas - </a:t>
            </a:r>
            <a:r>
              <a:rPr lang="es-PE" altLang="es-PE" sz="3200" b="1" dirty="0"/>
              <a:t>Notaciones aritméticas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77963"/>
            <a:ext cx="74898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84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 smtClean="0"/>
              <a:t>Pilas - </a:t>
            </a:r>
            <a:r>
              <a:rPr lang="es-PE" altLang="es-PE" sz="3200" b="1" dirty="0"/>
              <a:t>Notaciones aritméticas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1844675"/>
            <a:ext cx="8001000" cy="4537075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PE" altLang="es-PE" sz="2800" dirty="0" smtClean="0"/>
              <a:t>Realizar las siguientes conversiones:</a:t>
            </a:r>
          </a:p>
          <a:p>
            <a:pPr marL="0" indent="0" eaLnBrk="1" hangingPunct="1">
              <a:buNone/>
            </a:pPr>
            <a:r>
              <a:rPr lang="es-PE" altLang="es-PE" sz="2800" dirty="0" smtClean="0"/>
              <a:t>1.-  a + b ^ c * d / e ^ f</a:t>
            </a:r>
          </a:p>
          <a:p>
            <a:pPr marL="0" indent="0" eaLnBrk="1" hangingPunct="1">
              <a:buNone/>
            </a:pPr>
            <a:r>
              <a:rPr lang="es-PE" altLang="es-PE" sz="2800" dirty="0" smtClean="0"/>
              <a:t>2.-  a * b ^ ( c + d * e ) / f + g * h – i</a:t>
            </a:r>
          </a:p>
          <a:p>
            <a:pPr marL="0" indent="0" eaLnBrk="1" hangingPunct="1">
              <a:buNone/>
            </a:pPr>
            <a:r>
              <a:rPr lang="es-PE" altLang="es-PE" sz="2800" dirty="0" smtClean="0"/>
              <a:t>3.-  a ^ b ^ c * d + e / f – g + h</a:t>
            </a:r>
          </a:p>
          <a:p>
            <a:pPr marL="0" indent="0">
              <a:buNone/>
            </a:pPr>
            <a:r>
              <a:rPr lang="pt-BR" altLang="es-PE" sz="2800" dirty="0" smtClean="0"/>
              <a:t>4.-  ( a + b ) * ( c - d )</a:t>
            </a:r>
          </a:p>
          <a:p>
            <a:pPr marL="0" indent="0">
              <a:buNone/>
            </a:pPr>
            <a:r>
              <a:rPr lang="pt-BR" altLang="es-PE" sz="2800" dirty="0" smtClean="0"/>
              <a:t>5.-  a </a:t>
            </a:r>
            <a:r>
              <a:rPr lang="es-PE" altLang="es-PE" sz="2800" dirty="0" smtClean="0"/>
              <a:t>^</a:t>
            </a:r>
            <a:r>
              <a:rPr lang="pt-BR" altLang="es-PE" sz="2800" dirty="0" smtClean="0"/>
              <a:t> b * c – d + e / f / ( g + h )</a:t>
            </a:r>
          </a:p>
          <a:p>
            <a:pPr marL="0" indent="0">
              <a:buNone/>
            </a:pPr>
            <a:r>
              <a:rPr lang="pt-BR" altLang="es-PE" sz="2800" dirty="0" smtClean="0"/>
              <a:t>6.-  ( ( a + b ) * c – ( d - e ) ) </a:t>
            </a:r>
            <a:r>
              <a:rPr lang="es-PE" altLang="es-PE" sz="2800" dirty="0" smtClean="0"/>
              <a:t>^</a:t>
            </a:r>
            <a:r>
              <a:rPr lang="pt-BR" altLang="es-PE" sz="2800" dirty="0" smtClean="0"/>
              <a:t> ( f + g )</a:t>
            </a:r>
          </a:p>
          <a:p>
            <a:pPr marL="0" indent="0">
              <a:buNone/>
            </a:pPr>
            <a:r>
              <a:rPr lang="pt-BR" altLang="es-PE" sz="2800" dirty="0" smtClean="0"/>
              <a:t>7.-  a – b / ( c * d </a:t>
            </a:r>
            <a:r>
              <a:rPr lang="es-PE" altLang="es-PE" sz="2800" dirty="0" smtClean="0"/>
              <a:t>^</a:t>
            </a:r>
            <a:r>
              <a:rPr lang="pt-BR" altLang="es-PE" sz="2800" dirty="0" smtClean="0"/>
              <a:t> e )</a:t>
            </a:r>
            <a:endParaRPr lang="es-PE" altLang="es-PE" sz="2800" dirty="0" smtClean="0"/>
          </a:p>
          <a:p>
            <a:pPr lvl="1" eaLnBrk="1" hangingPunct="1"/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123554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500"/>
                            </p:stCondLst>
                            <p:childTnLst>
                              <p:par>
                                <p:cTn id="33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 advAuto="100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 smtClean="0"/>
              <a:t>Pilas - </a:t>
            </a:r>
            <a:r>
              <a:rPr lang="es-PE" altLang="es-PE" sz="3200" b="1" dirty="0"/>
              <a:t>Operaciones con postfijos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1628775"/>
            <a:ext cx="8001000" cy="4537075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PE" altLang="es-PE" sz="2600" dirty="0" smtClean="0">
                <a:latin typeface="CMR10" charset="0"/>
              </a:rPr>
              <a:t>Las operaciones en expresiones en notación postfija son mas fáciles de evaluar, porque no es necesario tener en cuenta las reglas de precedencia de operadores ni el paréntesis.</a:t>
            </a:r>
          </a:p>
          <a:p>
            <a:pPr eaLnBrk="1" hangingPunct="1">
              <a:lnSpc>
                <a:spcPct val="90000"/>
              </a:lnSpc>
            </a:pPr>
            <a:r>
              <a:rPr lang="es-PE" altLang="es-PE" sz="2600" dirty="0" smtClean="0">
                <a:latin typeface="CMR10" charset="0"/>
              </a:rPr>
              <a:t>No usan paréntesis. </a:t>
            </a:r>
          </a:p>
          <a:p>
            <a:pPr eaLnBrk="1" hangingPunct="1">
              <a:lnSpc>
                <a:spcPct val="90000"/>
              </a:lnSpc>
            </a:pPr>
            <a:endParaRPr lang="es-PE" altLang="es-PE" sz="2600" dirty="0" smtClean="0"/>
          </a:p>
        </p:txBody>
      </p:sp>
    </p:spTree>
    <p:extLst>
      <p:ext uri="{BB962C8B-B14F-4D97-AF65-F5344CB8AC3E}">
        <p14:creationId xmlns:p14="http://schemas.microsoft.com/office/powerpoint/2010/main" val="315923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 advAuto="100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 smtClean="0"/>
              <a:t>Pilas - </a:t>
            </a:r>
            <a:r>
              <a:rPr lang="es-PE" altLang="es-PE" sz="3200" b="1" dirty="0"/>
              <a:t>Operaciones con postfijos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1628775"/>
            <a:ext cx="8001000" cy="4537075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PE" altLang="es-PE" sz="2600" smtClean="0">
                <a:latin typeface="CMR10" charset="0"/>
              </a:rPr>
              <a:t>Se analiza la expresión de izquierda a derecha. </a:t>
            </a:r>
          </a:p>
          <a:p>
            <a:pPr eaLnBrk="1" hangingPunct="1">
              <a:lnSpc>
                <a:spcPct val="90000"/>
              </a:lnSpc>
            </a:pPr>
            <a:r>
              <a:rPr lang="es-PE" altLang="es-PE" sz="2600" smtClean="0">
                <a:latin typeface="CMR10" charset="0"/>
              </a:rPr>
              <a:t>Si el elemento analizado es un operando, se inserta en la pila. </a:t>
            </a:r>
          </a:p>
          <a:p>
            <a:pPr eaLnBrk="1" hangingPunct="1">
              <a:lnSpc>
                <a:spcPct val="90000"/>
              </a:lnSpc>
            </a:pPr>
            <a:r>
              <a:rPr lang="es-PE" altLang="es-PE" sz="2600" smtClean="0">
                <a:latin typeface="CMR10" charset="0"/>
              </a:rPr>
              <a:t>Si es un operador, se extraen los dos elementos que se encuentran en la parte superior de la pila, se aplica la operación y el resultado se inserta en la pila. </a:t>
            </a:r>
          </a:p>
          <a:p>
            <a:pPr eaLnBrk="1" hangingPunct="1">
              <a:lnSpc>
                <a:spcPct val="90000"/>
              </a:lnSpc>
            </a:pPr>
            <a:endParaRPr lang="es-PE" altLang="es-PE" sz="2600" dirty="0" smtClean="0"/>
          </a:p>
        </p:txBody>
      </p:sp>
    </p:spTree>
    <p:extLst>
      <p:ext uri="{BB962C8B-B14F-4D97-AF65-F5344CB8AC3E}">
        <p14:creationId xmlns:p14="http://schemas.microsoft.com/office/powerpoint/2010/main" val="16198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100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 smtClean="0"/>
              <a:t>Pilas - </a:t>
            </a:r>
            <a:r>
              <a:rPr lang="es-PE" altLang="es-PE" sz="3200" b="1" dirty="0"/>
              <a:t>Operaciones con postfijos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1628775"/>
            <a:ext cx="8001000" cy="1260165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PE" altLang="es-PE" sz="2600" smtClean="0">
                <a:latin typeface="CMR10" charset="0"/>
              </a:rPr>
              <a:t>Sea la siguiente operación de una expresión.</a:t>
            </a:r>
          </a:p>
          <a:p>
            <a:pPr eaLnBrk="1" hangingPunct="1">
              <a:lnSpc>
                <a:spcPct val="90000"/>
              </a:lnSpc>
            </a:pPr>
            <a:r>
              <a:rPr lang="es-PE" altLang="es-PE" sz="2600" smtClean="0">
                <a:latin typeface="CMR10" charset="0"/>
              </a:rPr>
              <a:t>       5   8    2   /    10   2   -    *    + </a:t>
            </a:r>
          </a:p>
          <a:p>
            <a:pPr eaLnBrk="1" hangingPunct="1">
              <a:lnSpc>
                <a:spcPct val="90000"/>
              </a:lnSpc>
            </a:pPr>
            <a:endParaRPr lang="es-PE" altLang="es-PE" sz="26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2927040"/>
            <a:ext cx="8080375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1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 advAuto="100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Pilas - </a:t>
            </a:r>
            <a:r>
              <a:rPr lang="es-PE" sz="3200" dirty="0"/>
              <a:t>Competencia Específica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232756"/>
            <a:ext cx="8001000" cy="4716524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400" dirty="0"/>
              <a:t>Competencia aplicada en </a:t>
            </a:r>
            <a:r>
              <a:rPr lang="es-PE" sz="2400" dirty="0" smtClean="0"/>
              <a:t>esta unidad:</a:t>
            </a:r>
          </a:p>
          <a:p>
            <a:pPr marL="0" indent="0">
              <a:buNone/>
            </a:pPr>
            <a:endParaRPr lang="es-PE" sz="2400" dirty="0" smtClean="0"/>
          </a:p>
          <a:p>
            <a:pPr marL="0" indent="0">
              <a:buNone/>
            </a:pPr>
            <a:endParaRPr lang="es-PE" sz="2400" dirty="0"/>
          </a:p>
          <a:p>
            <a:r>
              <a:rPr lang="es-PE" sz="2400" dirty="0"/>
              <a:t> </a:t>
            </a:r>
            <a:r>
              <a:rPr lang="es-PE" sz="2400" b="1" dirty="0"/>
              <a:t>“Formula y administra proyectos y experimentos en base al análisis e interpretación de datos relevantes en la implementación de sistemas de información</a:t>
            </a:r>
            <a:r>
              <a:rPr lang="es-PE" sz="2400" b="1" dirty="0" smtClean="0"/>
              <a:t>.”</a:t>
            </a:r>
          </a:p>
          <a:p>
            <a:endParaRPr lang="es-PE" sz="2400" dirty="0" smtClean="0"/>
          </a:p>
          <a:p>
            <a:endParaRPr lang="es-PE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s-ES" altLang="es-PE" sz="2600" dirty="0" smtClean="0">
                <a:cs typeface="Times New Roman" pitchFamily="18" charset="0"/>
              </a:rPr>
              <a:t>El alumno trabaja con datos usando estructuras tipo pilas y colas, en el cual diseña y realiza experimentos, analizando e interpretando los </a:t>
            </a:r>
            <a:r>
              <a:rPr lang="es-ES" altLang="es-PE" sz="2600" smtClean="0">
                <a:cs typeface="Times New Roman" pitchFamily="18" charset="0"/>
              </a:rPr>
              <a:t>datos </a:t>
            </a:r>
            <a:r>
              <a:rPr lang="es-ES" altLang="es-PE" sz="2600" smtClean="0">
                <a:cs typeface="Times New Roman" pitchFamily="18" charset="0"/>
              </a:rPr>
              <a:t>obtenidos.</a:t>
            </a:r>
            <a:endParaRPr lang="es-ES" altLang="es-PE" sz="26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 smtClean="0"/>
              <a:t>Pilas - </a:t>
            </a:r>
            <a:r>
              <a:rPr lang="es-PE" altLang="es-PE" sz="3200" b="1" dirty="0"/>
              <a:t>Operaciones con postfijos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1628775"/>
            <a:ext cx="8001000" cy="4537075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PE" altLang="es-PE" sz="2400" dirty="0" smtClean="0"/>
              <a:t>Ejercicios con notación POSFIJA (POLACA INVERSA)</a:t>
            </a:r>
            <a:br>
              <a:rPr lang="es-PE" altLang="es-PE" sz="2400" dirty="0" smtClean="0"/>
            </a:br>
            <a:r>
              <a:rPr lang="es-PE" altLang="es-PE" sz="2400" dirty="0" smtClean="0"/>
              <a:t/>
            </a:r>
            <a:br>
              <a:rPr lang="es-PE" altLang="es-PE" sz="2400" dirty="0" smtClean="0"/>
            </a:br>
            <a:r>
              <a:rPr lang="es-PE" altLang="es-PE" sz="2800" dirty="0" smtClean="0"/>
              <a:t>1.-   C  A  B  +  *</a:t>
            </a:r>
            <a:br>
              <a:rPr lang="es-PE" altLang="es-PE" sz="2800" dirty="0" smtClean="0"/>
            </a:br>
            <a:r>
              <a:rPr lang="es-PE" altLang="es-PE" sz="2800" dirty="0" smtClean="0"/>
              <a:t>2.-   4  6  3  /  +</a:t>
            </a:r>
            <a:br>
              <a:rPr lang="es-PE" altLang="es-PE" sz="2800" dirty="0" smtClean="0"/>
            </a:br>
            <a:r>
              <a:rPr lang="es-PE" altLang="es-PE" sz="2800" dirty="0" smtClean="0"/>
              <a:t>3.-   27  3  3  2  4  +  +  *  /</a:t>
            </a:r>
            <a:br>
              <a:rPr lang="es-PE" altLang="es-PE" sz="2800" dirty="0" smtClean="0"/>
            </a:br>
            <a:r>
              <a:rPr lang="es-PE" altLang="es-PE" sz="2800" dirty="0" smtClean="0"/>
              <a:t>4.-   X  Y  Z  C  *  +  -</a:t>
            </a:r>
            <a:br>
              <a:rPr lang="es-PE" altLang="es-PE" sz="2800" dirty="0" smtClean="0"/>
            </a:br>
            <a:r>
              <a:rPr lang="es-PE" altLang="es-PE" sz="2800" dirty="0" smtClean="0"/>
              <a:t>5.-   8  4  +  2  -  5  /</a:t>
            </a:r>
            <a:br>
              <a:rPr lang="es-PE" altLang="es-PE" sz="2800" dirty="0" smtClean="0"/>
            </a:br>
            <a:r>
              <a:rPr lang="es-PE" altLang="es-PE" sz="2800" dirty="0" smtClean="0"/>
              <a:t>6.-   45  3  8  +  2  *  -</a:t>
            </a:r>
            <a:br>
              <a:rPr lang="es-PE" altLang="es-PE" sz="2800" dirty="0" smtClean="0"/>
            </a:br>
            <a:r>
              <a:rPr lang="es-PE" altLang="es-PE" sz="2800" dirty="0" smtClean="0"/>
              <a:t>7.-   7  8  2  5  +  *  +</a:t>
            </a:r>
            <a:br>
              <a:rPr lang="es-PE" altLang="es-PE" sz="2800" dirty="0" smtClean="0"/>
            </a:br>
            <a:r>
              <a:rPr lang="es-PE" altLang="es-PE" sz="2800" dirty="0" smtClean="0"/>
              <a:t>8.-   6  3  8  *  2  /  +</a:t>
            </a:r>
          </a:p>
        </p:txBody>
      </p:sp>
    </p:spTree>
    <p:extLst>
      <p:ext uri="{BB962C8B-B14F-4D97-AF65-F5344CB8AC3E}">
        <p14:creationId xmlns:p14="http://schemas.microsoft.com/office/powerpoint/2010/main" val="16475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 advAuto="100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 smtClean="0"/>
              <a:t>Pilas - </a:t>
            </a:r>
            <a:r>
              <a:rPr lang="es-PE" altLang="es-PE" sz="3200" b="1" dirty="0"/>
              <a:t>Operaciones con postfijos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1628775"/>
            <a:ext cx="8001000" cy="4537075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PE" altLang="es-PE" sz="2400" dirty="0" smtClean="0"/>
              <a:t>Desarrollar un programa que permita implementar la conversión de una </a:t>
            </a:r>
            <a:r>
              <a:rPr lang="es-PE" altLang="es-PE" sz="2400" dirty="0">
                <a:latin typeface="CMR10" charset="0"/>
              </a:rPr>
              <a:t>expresión </a:t>
            </a:r>
            <a:r>
              <a:rPr lang="es-PE" altLang="es-PE" sz="2400" dirty="0" smtClean="0">
                <a:latin typeface="CMR10" charset="0"/>
              </a:rPr>
              <a:t>infija en una </a:t>
            </a:r>
            <a:r>
              <a:rPr lang="es-PE" altLang="es-PE" sz="2400" dirty="0">
                <a:latin typeface="CMR10" charset="0"/>
              </a:rPr>
              <a:t>expresión </a:t>
            </a:r>
            <a:r>
              <a:rPr lang="es-PE" altLang="es-PE" sz="2400" dirty="0" smtClean="0">
                <a:latin typeface="CMR10" charset="0"/>
              </a:rPr>
              <a:t>postfija. </a:t>
            </a:r>
            <a:r>
              <a:rPr lang="es-PE" altLang="es-PE" sz="24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s-PE" sz="2400" dirty="0"/>
              <a:t>Ingresar N números a una pila, luego extraer dos números, sumarlos y guardar el resultado en la pila. Repetir este proceso hasta que solo quede un elemento en la pila</a:t>
            </a:r>
            <a:endParaRPr lang="es-PE" altLang="es-PE" sz="2400" dirty="0" smtClean="0"/>
          </a:p>
          <a:p>
            <a:pPr eaLnBrk="1" hangingPunct="1">
              <a:lnSpc>
                <a:spcPct val="90000"/>
              </a:lnSpc>
            </a:pPr>
            <a:r>
              <a:rPr lang="es-PE" altLang="es-PE" sz="2400" dirty="0" smtClean="0"/>
              <a:t>En estos ejercicio debe experimentar con diferentes valores y analizar e interpretar el resultado obtenido para cada uno de </a:t>
            </a:r>
            <a:r>
              <a:rPr lang="es-PE" altLang="es-PE" sz="2400" smtClean="0"/>
              <a:t>los ejercicios.</a:t>
            </a:r>
            <a:r>
              <a:rPr lang="es-PE" altLang="es-PE" sz="2400" dirty="0" smtClean="0"/>
              <a:t/>
            </a:r>
            <a:br>
              <a:rPr lang="es-PE" altLang="es-PE" sz="2400" dirty="0" smtClean="0"/>
            </a:br>
            <a:endParaRPr lang="es-PE" altLang="es-PE" sz="2800" dirty="0" smtClean="0"/>
          </a:p>
        </p:txBody>
      </p:sp>
    </p:spTree>
    <p:extLst>
      <p:ext uri="{BB962C8B-B14F-4D97-AF65-F5344CB8AC3E}">
        <p14:creationId xmlns:p14="http://schemas.microsoft.com/office/powerpoint/2010/main" val="77992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 advAuto="100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Conclusiones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14" name="6 Rectángulo"/>
          <p:cNvSpPr>
            <a:spLocks noChangeArrowheads="1"/>
          </p:cNvSpPr>
          <p:nvPr/>
        </p:nvSpPr>
        <p:spPr bwMode="auto">
          <a:xfrm>
            <a:off x="358775" y="1593850"/>
            <a:ext cx="8389938" cy="4605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Esta </a:t>
            </a:r>
            <a:r>
              <a:rPr lang="es-E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presentación permite conocer el funcionamiento de una pila, los usos y la forma de trabajar con la notación post fija.  </a:t>
            </a: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>
            <a:spLocks noChangeArrowheads="1"/>
          </p:cNvSpPr>
          <p:nvPr/>
        </p:nvSpPr>
        <p:spPr bwMode="auto">
          <a:xfrm>
            <a:off x="320675" y="1343025"/>
            <a:ext cx="8643938" cy="4176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482600" lvl="2" indent="-285750" algn="just" eaLnBrk="0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CAIRO O</a:t>
            </a:r>
            <a:r>
              <a:rPr lang="es-E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(2013). Estructuras de Datos. México: Mc Graw Hill.</a:t>
            </a:r>
          </a:p>
          <a:p>
            <a:pPr marL="482600" lvl="2" indent="-285750" algn="just" eaLnBrk="0" fontAlgn="auto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" descr="\\cadmo4\proyectos_activos\UPC\TXXXX_Produccion_3_materias_blended\0_MATERIAL BASE\5. Iconografía\BIBLIOGRAFIA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52400"/>
            <a:ext cx="866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187450" y="152400"/>
            <a:ext cx="46815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+mj-ea"/>
                <a:cs typeface="+mj-cs"/>
              </a:rPr>
              <a:t>Referencias bibliográficas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70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Agenda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9223" name="16 CuadroTexto"/>
          <p:cNvSpPr txBox="1">
            <a:spLocks noChangeArrowheads="1"/>
          </p:cNvSpPr>
          <p:nvPr/>
        </p:nvSpPr>
        <p:spPr bwMode="auto">
          <a:xfrm>
            <a:off x="647700" y="1341438"/>
            <a:ext cx="7775575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_tradnl" altLang="es-P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Definición </a:t>
            </a:r>
            <a:r>
              <a:rPr lang="es-ES_tradnl" altLang="es-P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de Pila (TDA Pila)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_tradnl" altLang="es-P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Implementación de una </a:t>
            </a:r>
            <a:r>
              <a:rPr lang="es-ES_tradnl" altLang="es-P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Pila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_tradnl" altLang="es-P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Aplicaciones de Pilas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_tradnl" altLang="es-P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Notación Postfija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s-ES_tradnl" altLang="es-PE" sz="16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s-ES_tradnl" altLang="es-PE" dirty="0" smtClean="0"/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s-PE" sz="16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Pilas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232756"/>
            <a:ext cx="8001000" cy="3780420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chemeClr val="tx1"/>
              </a:buClr>
            </a:pPr>
            <a:r>
              <a:rPr lang="es-ES" altLang="es-PE" sz="2600" i="1" dirty="0" smtClean="0">
                <a:solidFill>
                  <a:srgbClr val="000000"/>
                </a:solidFill>
                <a:cs typeface="Times New Roman" pitchFamily="18" charset="0"/>
              </a:rPr>
              <a:t>Es </a:t>
            </a:r>
            <a:r>
              <a:rPr lang="es-ES" altLang="es-PE" sz="2600" i="1" dirty="0">
                <a:solidFill>
                  <a:srgbClr val="000000"/>
                </a:solidFill>
                <a:cs typeface="Times New Roman" pitchFamily="18" charset="0"/>
              </a:rPr>
              <a:t>una lista de elementos en la </a:t>
            </a:r>
            <a:r>
              <a:rPr lang="es-PE" altLang="es-PE" sz="2600" i="1" dirty="0">
                <a:solidFill>
                  <a:srgbClr val="000000"/>
                </a:solidFill>
                <a:cs typeface="Times New Roman" pitchFamily="18" charset="0"/>
              </a:rPr>
              <a:t>cual </a:t>
            </a:r>
            <a:r>
              <a:rPr lang="es-ES" altLang="es-PE" sz="2600" i="1" dirty="0" smtClean="0">
                <a:solidFill>
                  <a:srgbClr val="000000"/>
                </a:solidFill>
                <a:cs typeface="Times New Roman" pitchFamily="18" charset="0"/>
              </a:rPr>
              <a:t>se insertan </a:t>
            </a:r>
            <a:r>
              <a:rPr lang="es-ES" altLang="es-PE" sz="2600" i="1" dirty="0"/>
              <a:t>(</a:t>
            </a:r>
            <a:r>
              <a:rPr lang="es-ES" altLang="es-PE" sz="2600" i="1" dirty="0" err="1"/>
              <a:t>push</a:t>
            </a:r>
            <a:r>
              <a:rPr lang="es-ES" altLang="es-PE" sz="2600" i="1" dirty="0"/>
              <a:t>-poner) </a:t>
            </a:r>
            <a:r>
              <a:rPr lang="es-ES" altLang="es-PE" sz="2600" i="1" dirty="0">
                <a:solidFill>
                  <a:srgbClr val="000000"/>
                </a:solidFill>
                <a:cs typeface="Times New Roman" pitchFamily="18" charset="0"/>
              </a:rPr>
              <a:t>y </a:t>
            </a:r>
            <a:r>
              <a:rPr lang="es-ES" altLang="es-PE" sz="2600" i="1" dirty="0" smtClean="0">
                <a:solidFill>
                  <a:srgbClr val="000000"/>
                </a:solidFill>
                <a:cs typeface="Times New Roman" pitchFamily="18" charset="0"/>
              </a:rPr>
              <a:t>eliminan </a:t>
            </a:r>
            <a:r>
              <a:rPr lang="es-ES" altLang="es-PE" sz="2600" i="1" dirty="0">
                <a:solidFill>
                  <a:srgbClr val="000000"/>
                </a:solidFill>
                <a:cs typeface="Times New Roman" pitchFamily="18" charset="0"/>
              </a:rPr>
              <a:t>datos </a:t>
            </a:r>
            <a:r>
              <a:rPr lang="es-ES" altLang="es-PE" sz="2600" i="1" dirty="0"/>
              <a:t>(pop-sacar)</a:t>
            </a:r>
            <a:r>
              <a:rPr lang="es-ES" altLang="es-PE" sz="2600" i="1" dirty="0">
                <a:solidFill>
                  <a:srgbClr val="000000"/>
                </a:solidFill>
                <a:cs typeface="Times New Roman" pitchFamily="18" charset="0"/>
              </a:rPr>
              <a:t> por </a:t>
            </a:r>
            <a:r>
              <a:rPr lang="es-ES" altLang="es-PE" sz="2600" i="1" dirty="0" smtClean="0">
                <a:solidFill>
                  <a:srgbClr val="000000"/>
                </a:solidFill>
                <a:cs typeface="Times New Roman" pitchFamily="18" charset="0"/>
              </a:rPr>
              <a:t>un mismo extremo </a:t>
            </a:r>
            <a:r>
              <a:rPr lang="es-ES" altLang="es-PE" sz="2600" i="1" dirty="0">
                <a:solidFill>
                  <a:srgbClr val="000000"/>
                </a:solidFill>
                <a:cs typeface="Times New Roman" pitchFamily="18" charset="0"/>
              </a:rPr>
              <a:t>de la lista.  </a:t>
            </a:r>
          </a:p>
          <a:p>
            <a:pPr algn="just" eaLnBrk="1" hangingPunct="1">
              <a:buClr>
                <a:schemeClr val="tx1"/>
              </a:buClr>
            </a:pPr>
            <a:r>
              <a:rPr lang="es-ES" altLang="es-PE" sz="2600" i="1" dirty="0">
                <a:solidFill>
                  <a:srgbClr val="000000"/>
                </a:solidFill>
                <a:cs typeface="Times New Roman" pitchFamily="18" charset="0"/>
              </a:rPr>
              <a:t>Las escrituras de datos son inserciones de elementos, y las lecturas eliminan el elemento leído.</a:t>
            </a:r>
            <a:endParaRPr lang="es-ES" altLang="es-PE" sz="2600" i="1" dirty="0">
              <a:cs typeface="Times New Roman" pitchFamily="18" charset="0"/>
            </a:endParaRPr>
          </a:p>
          <a:p>
            <a:pPr algn="just" eaLnBrk="1" hangingPunct="1">
              <a:buClr>
                <a:schemeClr val="tx1"/>
              </a:buClr>
            </a:pPr>
            <a:r>
              <a:rPr lang="es-ES" altLang="es-PE" sz="2600" i="1" dirty="0">
                <a:solidFill>
                  <a:srgbClr val="000000"/>
                </a:solidFill>
                <a:cs typeface="Times New Roman" pitchFamily="18" charset="0"/>
              </a:rPr>
              <a:t>El comportamiento de lista es tipo </a:t>
            </a:r>
            <a:r>
              <a:rPr lang="es-ES" altLang="es-PE" sz="2600" i="1" dirty="0"/>
              <a:t>LIFO </a:t>
            </a:r>
            <a:r>
              <a:rPr lang="es-ES" altLang="es-PE" sz="2600" i="1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s-ES" altLang="es-PE" sz="2600" i="1" dirty="0"/>
              <a:t>del inglés  </a:t>
            </a:r>
            <a:r>
              <a:rPr lang="es-ES" altLang="es-PE" sz="2600" i="1" dirty="0" err="1">
                <a:solidFill>
                  <a:srgbClr val="000000"/>
                </a:solidFill>
                <a:cs typeface="Times New Roman" pitchFamily="18" charset="0"/>
              </a:rPr>
              <a:t>Last</a:t>
            </a:r>
            <a:r>
              <a:rPr lang="es-ES" altLang="es-PE" sz="2600" i="1" dirty="0">
                <a:solidFill>
                  <a:srgbClr val="000000"/>
                </a:solidFill>
                <a:cs typeface="Times New Roman" pitchFamily="18" charset="0"/>
              </a:rPr>
              <a:t> In </a:t>
            </a:r>
            <a:r>
              <a:rPr lang="es-ES" altLang="es-PE" sz="2600" i="1" dirty="0" err="1">
                <a:solidFill>
                  <a:srgbClr val="000000"/>
                </a:solidFill>
                <a:cs typeface="Times New Roman" pitchFamily="18" charset="0"/>
              </a:rPr>
              <a:t>First</a:t>
            </a:r>
            <a:r>
              <a:rPr lang="es-ES" altLang="es-PE" sz="2600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s-ES" altLang="es-PE" sz="2600" i="1" dirty="0" err="1">
                <a:solidFill>
                  <a:srgbClr val="000000"/>
                </a:solidFill>
                <a:cs typeface="Times New Roman" pitchFamily="18" charset="0"/>
              </a:rPr>
              <a:t>Out</a:t>
            </a:r>
            <a:r>
              <a:rPr lang="es-ES" altLang="es-PE" sz="2600" i="1" dirty="0">
                <a:solidFill>
                  <a:srgbClr val="000000"/>
                </a:solidFill>
                <a:cs typeface="Times New Roman" pitchFamily="18" charset="0"/>
              </a:rPr>
              <a:t>), el último en entrar es el primero en salir.</a:t>
            </a:r>
            <a:endParaRPr lang="es-ES" altLang="es-PE" sz="2600" i="1" dirty="0"/>
          </a:p>
          <a:p>
            <a:pPr marL="0" indent="0" eaLnBrk="1" hangingPunct="1">
              <a:buFont typeface="Wingdings" pitchFamily="2" charset="2"/>
              <a:buNone/>
            </a:pPr>
            <a:endParaRPr lang="es-ES" altLang="es-PE" sz="2600" dirty="0" smtClean="0">
              <a:cs typeface="Times New Roman" pitchFamily="18" charset="0"/>
            </a:endParaRPr>
          </a:p>
        </p:txBody>
      </p:sp>
      <p:grpSp>
        <p:nvGrpSpPr>
          <p:cNvPr id="40" name="47 Grupo"/>
          <p:cNvGrpSpPr>
            <a:grpSpLocks/>
          </p:cNvGrpSpPr>
          <p:nvPr/>
        </p:nvGrpSpPr>
        <p:grpSpPr bwMode="auto">
          <a:xfrm>
            <a:off x="6965590" y="6042747"/>
            <a:ext cx="1333500" cy="295275"/>
            <a:chOff x="2231740" y="1124744"/>
            <a:chExt cx="1333332" cy="295717"/>
          </a:xfrm>
        </p:grpSpPr>
        <p:sp>
          <p:nvSpPr>
            <p:cNvPr id="41" name="40 Rectángulo redondeado">
              <a:hlinkClick r:id="" action="ppaction://hlinkshowjump?jump=nextslide"/>
            </p:cNvPr>
            <p:cNvSpPr/>
            <p:nvPr/>
          </p:nvSpPr>
          <p:spPr>
            <a:xfrm>
              <a:off x="2231740" y="1124744"/>
              <a:ext cx="1333332" cy="295717"/>
            </a:xfrm>
            <a:prstGeom prst="roundRect">
              <a:avLst>
                <a:gd name="adj" fmla="val 7905"/>
              </a:avLst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indent="26193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sz="1200" dirty="0">
                  <a:solidFill>
                    <a:srgbClr val="FF0000"/>
                  </a:solidFill>
                  <a:latin typeface="Calibri bold" pitchFamily="34" charset="0"/>
                  <a:cs typeface="Arial" pitchFamily="34" charset="0"/>
                </a:rPr>
                <a:t>Descarga</a:t>
              </a:r>
              <a:endParaRPr lang="es-ES" sz="1100" dirty="0">
                <a:solidFill>
                  <a:srgbClr val="FF0000"/>
                </a:solidFill>
                <a:latin typeface="Calibri bold" pitchFamily="34" charset="0"/>
              </a:endParaRPr>
            </a:p>
          </p:txBody>
        </p:sp>
        <p:sp>
          <p:nvSpPr>
            <p:cNvPr id="42" name="41 Flecha abajo"/>
            <p:cNvSpPr/>
            <p:nvPr/>
          </p:nvSpPr>
          <p:spPr>
            <a:xfrm>
              <a:off x="2303169" y="1196288"/>
              <a:ext cx="180952" cy="18124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</p:grp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5"/>
          <a:stretch>
            <a:fillRect/>
          </a:stretch>
        </p:blipFill>
        <p:spPr bwMode="auto">
          <a:xfrm>
            <a:off x="3198676" y="4473116"/>
            <a:ext cx="2057400" cy="18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0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Pilas - Ejemplos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232756"/>
            <a:ext cx="8001000" cy="3780420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" altLang="es-PE" i="1" dirty="0" smtClean="0">
                <a:solidFill>
                  <a:srgbClr val="000000"/>
                </a:solidFill>
                <a:cs typeface="Times New Roman" pitchFamily="18" charset="0"/>
              </a:rPr>
              <a:t>Pila </a:t>
            </a:r>
            <a:r>
              <a:rPr lang="es-ES" altLang="es-PE" i="1" dirty="0">
                <a:solidFill>
                  <a:srgbClr val="000000"/>
                </a:solidFill>
                <a:cs typeface="Times New Roman" pitchFamily="18" charset="0"/>
              </a:rPr>
              <a:t>de platos.</a:t>
            </a:r>
          </a:p>
          <a:p>
            <a:pPr eaLnBrk="1" hangingPunct="1">
              <a:lnSpc>
                <a:spcPct val="90000"/>
              </a:lnSpc>
            </a:pPr>
            <a:endParaRPr lang="es-ES" altLang="es-PE" i="1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ES" altLang="es-PE" i="1" dirty="0">
                <a:solidFill>
                  <a:srgbClr val="000000"/>
                </a:solidFill>
                <a:cs typeface="Times New Roman" pitchFamily="18" charset="0"/>
              </a:rPr>
              <a:t>Pila de procesos.</a:t>
            </a:r>
          </a:p>
          <a:p>
            <a:pPr eaLnBrk="1" hangingPunct="1">
              <a:lnSpc>
                <a:spcPct val="90000"/>
              </a:lnSpc>
            </a:pPr>
            <a:endParaRPr lang="es-ES" altLang="es-PE" i="1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ES" altLang="es-PE" i="1" dirty="0">
                <a:solidFill>
                  <a:srgbClr val="000000"/>
                </a:solidFill>
                <a:cs typeface="Times New Roman" pitchFamily="18" charset="0"/>
              </a:rPr>
              <a:t>Evaluación de expresiones aritméticas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s-ES" altLang="es-PE" sz="2600" dirty="0" smtClean="0">
              <a:cs typeface="Times New Roman" pitchFamily="18" charset="0"/>
            </a:endParaRPr>
          </a:p>
        </p:txBody>
      </p:sp>
      <p:grpSp>
        <p:nvGrpSpPr>
          <p:cNvPr id="40" name="47 Grupo"/>
          <p:cNvGrpSpPr>
            <a:grpSpLocks/>
          </p:cNvGrpSpPr>
          <p:nvPr/>
        </p:nvGrpSpPr>
        <p:grpSpPr bwMode="auto">
          <a:xfrm>
            <a:off x="6965590" y="6042747"/>
            <a:ext cx="1333500" cy="295275"/>
            <a:chOff x="2231740" y="1124744"/>
            <a:chExt cx="1333332" cy="295717"/>
          </a:xfrm>
        </p:grpSpPr>
        <p:sp>
          <p:nvSpPr>
            <p:cNvPr id="41" name="40 Rectángulo redondeado">
              <a:hlinkClick r:id="" action="ppaction://hlinkshowjump?jump=nextslide"/>
            </p:cNvPr>
            <p:cNvSpPr/>
            <p:nvPr/>
          </p:nvSpPr>
          <p:spPr>
            <a:xfrm>
              <a:off x="2231740" y="1124744"/>
              <a:ext cx="1333332" cy="295717"/>
            </a:xfrm>
            <a:prstGeom prst="roundRect">
              <a:avLst>
                <a:gd name="adj" fmla="val 7905"/>
              </a:avLst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indent="26193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sz="1200" dirty="0">
                  <a:solidFill>
                    <a:srgbClr val="FF0000"/>
                  </a:solidFill>
                  <a:latin typeface="Calibri bold" pitchFamily="34" charset="0"/>
                  <a:cs typeface="Arial" pitchFamily="34" charset="0"/>
                </a:rPr>
                <a:t>Descarga</a:t>
              </a:r>
              <a:endParaRPr lang="es-ES" sz="1100" dirty="0">
                <a:solidFill>
                  <a:srgbClr val="FF0000"/>
                </a:solidFill>
                <a:latin typeface="Calibri bold" pitchFamily="34" charset="0"/>
              </a:endParaRPr>
            </a:p>
          </p:txBody>
        </p:sp>
        <p:sp>
          <p:nvSpPr>
            <p:cNvPr id="42" name="41 Flecha abajo"/>
            <p:cNvSpPr/>
            <p:nvPr/>
          </p:nvSpPr>
          <p:spPr>
            <a:xfrm>
              <a:off x="2303169" y="1196288"/>
              <a:ext cx="180952" cy="18124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9863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b="1" dirty="0" smtClean="0"/>
              <a:t>Pilas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520788"/>
            <a:ext cx="8382000" cy="900100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Clr>
                <a:schemeClr val="tx1"/>
              </a:buClr>
              <a:buNone/>
            </a:pPr>
            <a:r>
              <a:rPr lang="es-PE" altLang="es-PE" sz="3600" dirty="0"/>
              <a:t>Se implementan usando: </a:t>
            </a:r>
            <a:endParaRPr lang="es-PE" altLang="es-PE" sz="3200" dirty="0"/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35769" y="2380964"/>
            <a:ext cx="3776192" cy="33162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s-PE" altLang="es-PE" dirty="0"/>
              <a:t>Arreglos</a:t>
            </a:r>
            <a:endParaRPr lang="es-ES_tradnl" altLang="es-PE" b="1" u="sng" dirty="0" smtClean="0"/>
          </a:p>
          <a:p>
            <a:pPr algn="ctr">
              <a:buFont typeface="Wingdings" pitchFamily="2" charset="2"/>
              <a:buNone/>
            </a:pPr>
            <a:endParaRPr lang="es-ES_tradnl" altLang="es-PE" sz="1500" b="1" u="sng" dirty="0" smtClean="0"/>
          </a:p>
          <a:p>
            <a:r>
              <a:rPr lang="es-ES_tradnl" altLang="es-PE" sz="2000" dirty="0" smtClean="0"/>
              <a:t>Variables estáticas</a:t>
            </a:r>
          </a:p>
          <a:p>
            <a:r>
              <a:rPr lang="es-ES_tradnl" altLang="es-PE" sz="2000" dirty="0" smtClean="0"/>
              <a:t>Tamaño es fijo</a:t>
            </a:r>
          </a:p>
          <a:p>
            <a:r>
              <a:rPr lang="es-ES_tradnl" altLang="es-PE" sz="2000" dirty="0" smtClean="0"/>
              <a:t>Peligro de desbordamiento (</a:t>
            </a:r>
            <a:r>
              <a:rPr lang="es-ES_tradnl" altLang="es-PE" sz="2000" i="1" dirty="0" err="1" smtClean="0"/>
              <a:t>overflow</a:t>
            </a:r>
            <a:r>
              <a:rPr lang="es-ES_tradnl" altLang="es-PE" sz="2000" dirty="0" smtClean="0"/>
              <a:t>)</a:t>
            </a:r>
          </a:p>
          <a:p>
            <a:r>
              <a:rPr lang="es-ES_tradnl" altLang="es-PE" sz="2000" dirty="0" smtClean="0"/>
              <a:t>Uso ineficiente de memoria </a:t>
            </a:r>
          </a:p>
          <a:p>
            <a:endParaRPr lang="es-ES" altLang="es-PE" sz="2400" dirty="0" smtClean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535091" y="2420888"/>
            <a:ext cx="4419600" cy="284431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s-ES_tradnl" altLang="es-PE" dirty="0"/>
              <a:t>Listas enlazadas</a:t>
            </a:r>
          </a:p>
          <a:p>
            <a:pPr algn="ctr">
              <a:buFont typeface="Wingdings" pitchFamily="2" charset="2"/>
              <a:buNone/>
            </a:pPr>
            <a:endParaRPr lang="es-ES_tradnl" altLang="es-PE" sz="1500" b="1" u="sng" dirty="0" smtClean="0"/>
          </a:p>
          <a:p>
            <a:r>
              <a:rPr lang="es-ES_tradnl" altLang="es-PE" sz="2000" dirty="0" smtClean="0"/>
              <a:t>Variables dinámicas</a:t>
            </a:r>
          </a:p>
          <a:p>
            <a:r>
              <a:rPr lang="es-ES_tradnl" altLang="es-PE" sz="2000" dirty="0" smtClean="0"/>
              <a:t>No hay tamaño fijo</a:t>
            </a:r>
          </a:p>
          <a:p>
            <a:r>
              <a:rPr lang="es-ES_tradnl" altLang="es-PE" sz="2000" dirty="0" smtClean="0"/>
              <a:t>No hay peligro de </a:t>
            </a:r>
            <a:r>
              <a:rPr lang="es-ES_tradnl" altLang="es-PE" sz="2000" i="1" dirty="0" err="1" smtClean="0"/>
              <a:t>overflow</a:t>
            </a:r>
            <a:endParaRPr lang="es-ES_tradnl" altLang="es-PE" sz="2000" i="1" dirty="0" smtClean="0"/>
          </a:p>
          <a:p>
            <a:r>
              <a:rPr lang="es-ES_tradnl" altLang="es-PE" sz="2000" dirty="0" smtClean="0"/>
              <a:t>Uso eficiente de memoria</a:t>
            </a:r>
            <a:endParaRPr lang="es-ES" altLang="es-PE" sz="2000" dirty="0" smtClean="0"/>
          </a:p>
        </p:txBody>
      </p:sp>
    </p:spTree>
    <p:extLst>
      <p:ext uri="{BB962C8B-B14F-4D97-AF65-F5344CB8AC3E}">
        <p14:creationId xmlns:p14="http://schemas.microsoft.com/office/powerpoint/2010/main" val="379845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 smtClean="0"/>
              <a:t>Pilas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520788"/>
            <a:ext cx="8382000" cy="421246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SzPct val="60000"/>
              <a:buNone/>
            </a:pPr>
            <a:r>
              <a:rPr lang="es-ES_tradnl" altLang="es-PE" dirty="0"/>
              <a:t>Operaciones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altLang="es-PE" dirty="0"/>
              <a:t>Crear </a:t>
            </a:r>
            <a:r>
              <a:rPr lang="es-ES_tradnl" altLang="es-PE" dirty="0" smtClean="0"/>
              <a:t>(pila</a:t>
            </a:r>
            <a:r>
              <a:rPr lang="es-ES_tradnl" altLang="es-PE" dirty="0"/>
              <a:t>).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altLang="es-PE" dirty="0"/>
              <a:t>Está </a:t>
            </a:r>
            <a:r>
              <a:rPr lang="es-ES_tradnl" altLang="es-PE" dirty="0" smtClean="0"/>
              <a:t>vacía.- </a:t>
            </a:r>
            <a:r>
              <a:rPr lang="es-ES_tradnl" altLang="es-PE" dirty="0"/>
              <a:t>Determina si la </a:t>
            </a:r>
            <a:r>
              <a:rPr lang="es-ES_tradnl" altLang="es-PE" dirty="0" smtClean="0"/>
              <a:t>pila </a:t>
            </a:r>
            <a:r>
              <a:rPr lang="es-ES_tradnl" altLang="es-PE" dirty="0"/>
              <a:t>está vacía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altLang="es-PE" dirty="0" err="1" smtClean="0"/>
              <a:t>Push</a:t>
            </a:r>
            <a:r>
              <a:rPr lang="es-ES_tradnl" altLang="es-PE" dirty="0" smtClean="0"/>
              <a:t>, apilar, poner (elemento, pila).- </a:t>
            </a:r>
            <a:r>
              <a:rPr lang="es-ES_tradnl" altLang="es-PE" dirty="0"/>
              <a:t>Inserta un elemento </a:t>
            </a:r>
            <a:r>
              <a:rPr lang="es-ES_tradnl" altLang="es-PE" dirty="0" smtClean="0"/>
              <a:t>en el tope de </a:t>
            </a:r>
            <a:r>
              <a:rPr lang="es-ES_tradnl" altLang="es-PE" dirty="0"/>
              <a:t>la </a:t>
            </a:r>
            <a:r>
              <a:rPr lang="es-ES_tradnl" altLang="es-PE" dirty="0" smtClean="0"/>
              <a:t>pila</a:t>
            </a:r>
            <a:r>
              <a:rPr lang="es-ES_tradnl" altLang="es-PE" dirty="0"/>
              <a:t>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altLang="es-PE" dirty="0" smtClean="0"/>
              <a:t>Pop, </a:t>
            </a:r>
            <a:r>
              <a:rPr lang="es-ES_tradnl" altLang="es-PE" dirty="0" err="1" smtClean="0"/>
              <a:t>desapilar</a:t>
            </a:r>
            <a:r>
              <a:rPr lang="es-ES_tradnl" altLang="es-PE" dirty="0" smtClean="0"/>
              <a:t>, sacar (pila).- </a:t>
            </a:r>
            <a:r>
              <a:rPr lang="es-ES_tradnl" altLang="es-PE" dirty="0"/>
              <a:t>Elimina </a:t>
            </a:r>
            <a:r>
              <a:rPr lang="es-ES_tradnl" altLang="es-PE" dirty="0" smtClean="0"/>
              <a:t>el elemento que se encuentra en el tope de la pila</a:t>
            </a:r>
            <a:r>
              <a:rPr lang="es-ES_tradnl" altLang="es-PE" dirty="0"/>
              <a:t>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altLang="es-PE" dirty="0" smtClean="0"/>
              <a:t>Acceso.- </a:t>
            </a:r>
            <a:r>
              <a:rPr lang="es-ES_tradnl" altLang="es-PE" dirty="0" err="1"/>
              <a:t>Accesa</a:t>
            </a:r>
            <a:r>
              <a:rPr lang="es-ES_tradnl" altLang="es-PE" dirty="0"/>
              <a:t> o examina al elemento que se encuentra en el </a:t>
            </a:r>
            <a:r>
              <a:rPr lang="es-ES_tradnl" altLang="es-PE" dirty="0" smtClean="0"/>
              <a:t>tope de </a:t>
            </a:r>
            <a:r>
              <a:rPr lang="es-ES_tradnl" altLang="es-PE" dirty="0"/>
              <a:t>la </a:t>
            </a:r>
            <a:r>
              <a:rPr lang="es-ES_tradnl" altLang="es-PE" dirty="0" smtClean="0"/>
              <a:t>pila</a:t>
            </a:r>
            <a:r>
              <a:rPr lang="es-ES_tradnl" altLang="es-PE" dirty="0"/>
              <a:t>.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380872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Pilas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grpSp>
        <p:nvGrpSpPr>
          <p:cNvPr id="40" name="47 Grupo"/>
          <p:cNvGrpSpPr>
            <a:grpSpLocks/>
          </p:cNvGrpSpPr>
          <p:nvPr/>
        </p:nvGrpSpPr>
        <p:grpSpPr bwMode="auto">
          <a:xfrm>
            <a:off x="6965590" y="6042747"/>
            <a:ext cx="1333500" cy="295275"/>
            <a:chOff x="2231740" y="1124744"/>
            <a:chExt cx="1333332" cy="295717"/>
          </a:xfrm>
        </p:grpSpPr>
        <p:sp>
          <p:nvSpPr>
            <p:cNvPr id="41" name="40 Rectángulo redondeado">
              <a:hlinkClick r:id="" action="ppaction://hlinkshowjump?jump=nextslide"/>
            </p:cNvPr>
            <p:cNvSpPr/>
            <p:nvPr/>
          </p:nvSpPr>
          <p:spPr>
            <a:xfrm>
              <a:off x="2231740" y="1124744"/>
              <a:ext cx="1333332" cy="295717"/>
            </a:xfrm>
            <a:prstGeom prst="roundRect">
              <a:avLst>
                <a:gd name="adj" fmla="val 7905"/>
              </a:avLst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indent="26193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sz="1200" dirty="0">
                  <a:solidFill>
                    <a:srgbClr val="FF0000"/>
                  </a:solidFill>
                  <a:latin typeface="Calibri bold" pitchFamily="34" charset="0"/>
                  <a:cs typeface="Arial" pitchFamily="34" charset="0"/>
                </a:rPr>
                <a:t>Descarga</a:t>
              </a:r>
              <a:endParaRPr lang="es-ES" sz="1100" dirty="0">
                <a:solidFill>
                  <a:srgbClr val="FF0000"/>
                </a:solidFill>
                <a:latin typeface="Calibri bold" pitchFamily="34" charset="0"/>
              </a:endParaRPr>
            </a:p>
          </p:txBody>
        </p:sp>
        <p:sp>
          <p:nvSpPr>
            <p:cNvPr id="42" name="41 Flecha abajo"/>
            <p:cNvSpPr/>
            <p:nvPr/>
          </p:nvSpPr>
          <p:spPr>
            <a:xfrm>
              <a:off x="2303169" y="1196288"/>
              <a:ext cx="180952" cy="18124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52" y="1484784"/>
            <a:ext cx="7393248" cy="399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4 Título"/>
          <p:cNvSpPr txBox="1">
            <a:spLocks/>
          </p:cNvSpPr>
          <p:nvPr/>
        </p:nvSpPr>
        <p:spPr bwMode="auto">
          <a:xfrm>
            <a:off x="972070" y="873088"/>
            <a:ext cx="72723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2800" dirty="0" smtClean="0"/>
              <a:t>Operaciones de poner y sacar elementos de una pila 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 bwMode="auto">
          <a:xfrm>
            <a:off x="971600" y="5481600"/>
            <a:ext cx="72723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1800" dirty="0" smtClean="0"/>
              <a:t>      Poner(E)</a:t>
            </a:r>
            <a:r>
              <a:rPr lang="es-PE" altLang="es-PE" sz="1800" dirty="0"/>
              <a:t> </a:t>
            </a:r>
            <a:r>
              <a:rPr lang="es-PE" altLang="es-PE" sz="1800" dirty="0" smtClean="0"/>
              <a:t>   Poner(F)   Poner(G)      Sacar       </a:t>
            </a:r>
            <a:r>
              <a:rPr lang="es-PE" altLang="es-PE" sz="1800" dirty="0" err="1" smtClean="0"/>
              <a:t>Sacar</a:t>
            </a:r>
            <a:r>
              <a:rPr lang="es-PE" altLang="es-PE" sz="1800" dirty="0" smtClean="0"/>
              <a:t>    Poner(H)    Poner(I) </a:t>
            </a:r>
            <a:r>
              <a:rPr lang="es-PE" altLang="es-PE" sz="2800" dirty="0" smtClean="0"/>
              <a:t> 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 smtClean="0"/>
              <a:t>Pilas - Aplicaciones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520788"/>
            <a:ext cx="8382000" cy="421246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s-PE" altLang="es-PE" sz="2400" dirty="0" smtClean="0">
                <a:latin typeface="Calibri" panose="020F0502020204030204" pitchFamily="34" charset="0"/>
              </a:rPr>
              <a:t>Llamadas </a:t>
            </a:r>
            <a:r>
              <a:rPr lang="es-PE" altLang="es-PE" sz="2400" dirty="0">
                <a:latin typeface="Calibri" panose="020F0502020204030204" pitchFamily="34" charset="0"/>
              </a:rPr>
              <a:t>a sub programas. </a:t>
            </a:r>
          </a:p>
          <a:p>
            <a:pPr eaLnBrk="1" hangingPunct="1">
              <a:defRPr/>
            </a:pPr>
            <a:r>
              <a:rPr lang="es-PE" altLang="es-PE" sz="2400" dirty="0">
                <a:latin typeface="Calibri" panose="020F0502020204030204" pitchFamily="34" charset="0"/>
              </a:rPr>
              <a:t>Procesos recursivos.</a:t>
            </a:r>
          </a:p>
          <a:p>
            <a:pPr eaLnBrk="1" hangingPunct="1">
              <a:defRPr/>
            </a:pPr>
            <a:r>
              <a:rPr lang="es-PE" altLang="es-PE" sz="2400" dirty="0">
                <a:latin typeface="Calibri" panose="020F0502020204030204" pitchFamily="34" charset="0"/>
              </a:rPr>
              <a:t>Análisis de Expresiones (Equilibrio de símbolos)</a:t>
            </a:r>
          </a:p>
          <a:p>
            <a:pPr eaLnBrk="1" hangingPunct="1">
              <a:defRPr/>
            </a:pPr>
            <a:r>
              <a:rPr lang="es-ES" altLang="es-PE" sz="2400" dirty="0">
                <a:latin typeface="Calibri" panose="020F0502020204030204" pitchFamily="34" charset="0"/>
              </a:rPr>
              <a:t>Tratamiento de expresiones aritméticas</a:t>
            </a:r>
            <a:endParaRPr lang="es-ES_tradnl" altLang="es-PE" sz="2400" dirty="0">
              <a:latin typeface="Calibri" panose="020F0502020204030204" pitchFamily="34" charset="0"/>
            </a:endParaRPr>
          </a:p>
          <a:p>
            <a:pPr lvl="1" eaLnBrk="1" hangingPunct="1">
              <a:defRPr/>
            </a:pPr>
            <a:r>
              <a:rPr lang="es-PE" altLang="es-PE" sz="2400" dirty="0">
                <a:latin typeface="Calibri" panose="020F0502020204030204" pitchFamily="34" charset="0"/>
              </a:rPr>
              <a:t>Conversión de expresiones aritméticas.</a:t>
            </a:r>
          </a:p>
          <a:p>
            <a:pPr lvl="1" eaLnBrk="1" hangingPunct="1">
              <a:defRPr/>
            </a:pPr>
            <a:r>
              <a:rPr lang="es-ES" altLang="es-PE" sz="2400" dirty="0">
                <a:latin typeface="Calibri" panose="020F0502020204030204" pitchFamily="34" charset="0"/>
              </a:rPr>
              <a:t>Evaluación de expresiones postfijas</a:t>
            </a:r>
            <a:endParaRPr lang="es-ES_tradnl" altLang="es-PE" sz="2400" dirty="0"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s-ES" altLang="es-PE" sz="2400" dirty="0">
                <a:latin typeface="Calibri" panose="020F0502020204030204" pitchFamily="34" charset="0"/>
              </a:rPr>
              <a:t>Borrado de caracteres en un editor de textos </a:t>
            </a:r>
          </a:p>
          <a:p>
            <a:pPr eaLnBrk="1" hangingPunct="1">
              <a:defRPr/>
            </a:pPr>
            <a:r>
              <a:rPr lang="es-PE" altLang="es-PE" sz="2400" dirty="0">
                <a:latin typeface="Calibri" panose="020F0502020204030204" pitchFamily="34" charset="0"/>
              </a:rPr>
              <a:t>Métodos de ordenación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12465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e70d81c47b9c26faf46977527bb12e6b6c3430"/>
  <p:tag name="MMPROD_UIDATA" val="&lt;database version=&quot;10.0&quot;&gt;&lt;object type=&quot;1&quot; unique_id=&quot;10001&quot;&gt;&lt;object type=&quot;2&quot; unique_id=&quot;30466&quot;&gt;&lt;object type=&quot;3&quot; unique_id=&quot;30467&quot;&gt;&lt;property id=&quot;20148&quot; value=&quot;5&quot;/&gt;&lt;property id=&quot;20300&quot; value=&quot;Diapositiva 1&quot;/&gt;&lt;property id=&quot;20307&quot; value=&quot;281&quot;/&gt;&lt;/object&gt;&lt;object type=&quot;3&quot; unique_id=&quot;30468&quot;&gt;&lt;property id=&quot;20148&quot; value=&quot;5&quot;/&gt;&lt;property id=&quot;20300&quot; value=&quot;Diapositiva 2 - &amp;quot;Introducción&amp;quot;&quot;/&gt;&lt;property id=&quot;20307&quot; value=&quot;409&quot;/&gt;&lt;/object&gt;&lt;object type=&quot;3&quot; unique_id=&quot;30469&quot;&gt;&lt;property id=&quot;20148&quot; value=&quot;5&quot;/&gt;&lt;property id=&quot;20300&quot; value=&quot;Diapositiva 3 - &amp;quot;Titulo del recurso&amp;quot;&quot;/&gt;&lt;property id=&quot;20307&quot; value=&quot;711&quot;/&gt;&lt;/object&gt;&lt;object type=&quot;3&quot; unique_id=&quot;30470&quot;&gt;&lt;property id=&quot;20148&quot; value=&quot;5&quot;/&gt;&lt;property id=&quot;20300&quot; value=&quot;Diapositiva 4 - &amp;quot;Pantalla de texto con imagen vertical&amp;quot;&quot;/&gt;&lt;property id=&quot;20307&quot; value=&quot;668&quot;/&gt;&lt;/object&gt;&lt;object type=&quot;3&quot; unique_id=&quot;30471&quot;&gt;&lt;property id=&quot;20148&quot; value=&quot;5&quot;/&gt;&lt;property id=&quot;20300&quot; value=&quot;Diapositiva 5 - &amp;quot;Rollover&amp;quot;&quot;/&gt;&lt;property id=&quot;20307&quot; value=&quot;669&quot;/&gt;&lt;/object&gt;&lt;object type=&quot;3&quot; unique_id=&quot;30472&quot;&gt;&lt;property id=&quot;20148&quot; value=&quot;5&quot;/&gt;&lt;property id=&quot;20300&quot; value=&quot;Diapositiva 6&quot;/&gt;&lt;property id=&quot;20307&quot; value=&quot;670&quot;/&gt;&lt;/object&gt;&lt;object type=&quot;3&quot; unique_id=&quot;30473&quot;&gt;&lt;property id=&quot;20148&quot; value=&quot;5&quot;/&gt;&lt;property id=&quot;20300&quot; value=&quot;Diapositiva 7 - &amp;quot;Pestañas&amp;quot;&quot;/&gt;&lt;property id=&quot;20307&quot; value=&quot;674&quot;/&gt;&lt;/object&gt;&lt;object type=&quot;3&quot; unique_id=&quot;30474&quot;&gt;&lt;property id=&quot;20148&quot; value=&quot;5&quot;/&gt;&lt;property id=&quot;20300&quot; value=&quot;Diapositiva 8&quot;/&gt;&lt;property id=&quot;20307&quot; value=&quot;685&quot;/&gt;&lt;/object&gt;&lt;object type=&quot;3&quot; unique_id=&quot;30475&quot;&gt;&lt;property id=&quot;20148&quot; value=&quot;5&quot;/&gt;&lt;property id=&quot;20300&quot; value=&quot;Diapositiva 9 - &amp;quot;Proceso&amp;quot;&quot;/&gt;&lt;property id=&quot;20307&quot; value=&quot;691&quot;/&gt;&lt;/object&gt;&lt;object type=&quot;3&quot; unique_id=&quot;30476&quot;&gt;&lt;property id=&quot;20148&quot; value=&quot;5&quot;/&gt;&lt;property id=&quot;20300&quot; value=&quot;Diapositiva 10 - &amp;quot;Reflexiona&amp;quot;&quot;/&gt;&lt;property id=&quot;20307&quot; value=&quot;700&quot;/&gt;&lt;/object&gt;&lt;object type=&quot;3&quot; unique_id=&quot;30477&quot;&gt;&lt;property id=&quot;20148&quot; value=&quot;5&quot;/&gt;&lt;property id=&quot;20300&quot; value=&quot;Diapositiva 11 - &amp;quot;Más ejemplos de cajas y recuadros&amp;quot;&quot;/&gt;&lt;property id=&quot;20307&quot; value=&quot;625&quot;/&gt;&lt;/object&gt;&lt;object type=&quot;3&quot; unique_id=&quot;30478&quot;&gt;&lt;property id=&quot;20148&quot; value=&quot;5&quot;/&gt;&lt;property id=&quot;20300&quot; value=&quot;Diapositiva 12&quot;/&gt;&lt;property id=&quot;20307&quot; value=&quot;485&quot;/&gt;&lt;/object&gt;&lt;object type=&quot;3&quot; unique_id=&quot;30479&quot;&gt;&lt;property id=&quot;20148&quot; value=&quot;5&quot;/&gt;&lt;property id=&quot;20300&quot; value=&quot;Diapositiva 13 - &amp;quot;Resumen&amp;quot;&quot;/&gt;&lt;property id=&quot;20307&quot; value=&quot;712&quot;/&gt;&lt;/object&gt;&lt;object type=&quot;3&quot; unique_id=&quot;30480&quot;&gt;&lt;property id=&quot;20148&quot; value=&quot;5&quot;/&gt;&lt;property id=&quot;20300&quot; value=&quot;Diapositiva 14 - &amp;quot;Créditos&amp;quot;&quot;/&gt;&lt;property id=&quot;20307&quot; value=&quot;713&quot;/&gt;&lt;/object&gt;&lt;object type=&quot;3&quot; unique_id=&quot;30481&quot;&gt;&lt;property id=&quot;20148&quot; value=&quot;5&quot;/&gt;&lt;property id=&quot;20300&quot; value=&quot;Diapositiva 15&quot;/&gt;&lt;property id=&quot;20307&quot; value=&quot;407&quot;/&gt;&lt;/object&gt;&lt;/object&gt;&lt;object type=&quot;8&quot; unique_id=&quot;30498&quot;&gt;&lt;/object&gt;&lt;/object&gt;&lt;/database&gt;"/>
  <p:tag name="MMPROD_NEXTUNIQUEID" val="10016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5298</TotalTime>
  <Words>1402</Words>
  <Application>Microsoft Office PowerPoint</Application>
  <PresentationFormat>Presentación en pantalla (4:3)</PresentationFormat>
  <Paragraphs>175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5" baseType="lpstr">
      <vt:lpstr>ＭＳ Ｐゴシック</vt:lpstr>
      <vt:lpstr>Arial</vt:lpstr>
      <vt:lpstr>Calibri</vt:lpstr>
      <vt:lpstr>Calibri bold</vt:lpstr>
      <vt:lpstr>CMR10</vt:lpstr>
      <vt:lpstr>Impact</vt:lpstr>
      <vt:lpstr>Times New Roman</vt:lpstr>
      <vt:lpstr>Trade Gothic LT Std Bold</vt:lpstr>
      <vt:lpstr>Verdana</vt:lpstr>
      <vt:lpstr>Wingdings</vt:lpstr>
      <vt:lpstr>Tema de Office</vt:lpstr>
      <vt:lpstr>Presentación de PowerPoint</vt:lpstr>
      <vt:lpstr>Pilas - Competencia Específica</vt:lpstr>
      <vt:lpstr>Agenda</vt:lpstr>
      <vt:lpstr>Pilas</vt:lpstr>
      <vt:lpstr>Pilas - Ejemplos</vt:lpstr>
      <vt:lpstr>Pilas</vt:lpstr>
      <vt:lpstr>Pilas</vt:lpstr>
      <vt:lpstr>Pilas</vt:lpstr>
      <vt:lpstr>Pilas - Aplicaciones</vt:lpstr>
      <vt:lpstr>Pilas - Notaciones aritméticas</vt:lpstr>
      <vt:lpstr>Pilas - Notaciones aritméticas</vt:lpstr>
      <vt:lpstr>Pilas - Notaciones aritméticas</vt:lpstr>
      <vt:lpstr>Pilas - Notaciones aritméticas</vt:lpstr>
      <vt:lpstr>Pilas - Notaciones aritméticas</vt:lpstr>
      <vt:lpstr>Pilas - Notaciones aritméticas</vt:lpstr>
      <vt:lpstr>Pilas - Notaciones aritméticas</vt:lpstr>
      <vt:lpstr>Pilas - Operaciones con postfijos</vt:lpstr>
      <vt:lpstr>Pilas - Operaciones con postfijos</vt:lpstr>
      <vt:lpstr>Pilas - Operaciones con postfijos</vt:lpstr>
      <vt:lpstr>Pilas - Operaciones con postfijos</vt:lpstr>
      <vt:lpstr>Pilas - Operaciones con postfijos</vt:lpstr>
      <vt:lpstr>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nruiz</dc:creator>
  <cp:lastModifiedBy>Lizardo Silva Ubaldo</cp:lastModifiedBy>
  <cp:revision>725</cp:revision>
  <dcterms:created xsi:type="dcterms:W3CDTF">2013-09-18T10:42:08Z</dcterms:created>
  <dcterms:modified xsi:type="dcterms:W3CDTF">2018-10-05T15:27:42Z</dcterms:modified>
</cp:coreProperties>
</file>