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713" r:id="rId3"/>
    <p:sldId id="714" r:id="rId4"/>
    <p:sldId id="715" r:id="rId5"/>
    <p:sldId id="718" r:id="rId6"/>
    <p:sldId id="717" r:id="rId7"/>
    <p:sldId id="719" r:id="rId8"/>
    <p:sldId id="720" r:id="rId9"/>
    <p:sldId id="721" r:id="rId10"/>
    <p:sldId id="722" r:id="rId11"/>
    <p:sldId id="712" r:id="rId12"/>
    <p:sldId id="485" r:id="rId13"/>
    <p:sldId id="407" r:id="rId14"/>
  </p:sldIdLst>
  <p:sldSz cx="9144000" cy="6858000" type="screen4x3"/>
  <p:notesSz cx="6858000" cy="9144000"/>
  <p:custDataLst>
    <p:tags r:id="rId16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3861">
          <p15:clr>
            <a:srgbClr val="A4A3A4"/>
          </p15:clr>
        </p15:guide>
        <p15:guide id="4" orient="horz" pos="1616">
          <p15:clr>
            <a:srgbClr val="A4A3A4"/>
          </p15:clr>
        </p15:guide>
        <p15:guide id="5" pos="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B42"/>
    <a:srgbClr val="FF0000"/>
    <a:srgbClr val="000000"/>
    <a:srgbClr val="007DC2"/>
    <a:srgbClr val="7A68AE"/>
    <a:srgbClr val="00BBE3"/>
    <a:srgbClr val="FFFFFF"/>
    <a:srgbClr val="006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86721" autoAdjust="0"/>
  </p:normalViewPr>
  <p:slideViewPr>
    <p:cSldViewPr snapToObjects="1" showGuides="1">
      <p:cViewPr varScale="1">
        <p:scale>
          <a:sx n="60" d="100"/>
          <a:sy n="60" d="100"/>
        </p:scale>
        <p:origin x="-1956" y="-78"/>
      </p:cViewPr>
      <p:guideLst>
        <p:guide orient="horz" pos="232"/>
        <p:guide orient="horz" pos="3884"/>
        <p:guide orient="horz" pos="3861"/>
        <p:guide orient="horz" pos="1616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8F33582-72E9-4CB0-993D-3119A9D77C0D}" type="datetimeFigureOut">
              <a:rPr lang="es-ES"/>
              <a:pPr>
                <a:defRPr/>
              </a:pPr>
              <a:t>18/01/2016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A8BFF39-18B0-47EF-BCD5-35C4CE0481C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3723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PE" smtClean="0"/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65E465-33D2-4EBE-BA77-E41D9348BAD2}" type="slidenum">
              <a:rPr lang="es-ES" altLang="es-PE">
                <a:latin typeface="Calibri" panose="020F0502020204030204" pitchFamily="34" charset="0"/>
              </a:rPr>
              <a:pPr eaLnBrk="1" hangingPunct="1"/>
              <a:t>1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92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58E5AE-A6C6-4841-AE5C-2FE56656B1CA}" type="slidenum">
              <a:rPr lang="es-ES" altLang="es-PE">
                <a:latin typeface="Calibri" panose="020F0502020204030204" pitchFamily="34" charset="0"/>
              </a:rPr>
              <a:pPr eaLnBrk="1" hangingPunct="1"/>
              <a:t>10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68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Esta presentación nos muestra los tipos de búsqueda que podemos realizar, de acuerdo a la circunstancia de los datos de estar ordenados o no.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B08CB3-D53E-48BF-B834-7A9FBA845C17}" type="slidenum">
              <a:rPr lang="es-ES" altLang="es-ES">
                <a:latin typeface="Calibri" panose="020F0502020204030204" pitchFamily="34" charset="0"/>
              </a:rPr>
              <a:pPr eaLnBrk="1" hangingPunct="1"/>
              <a:t>11</a:t>
            </a:fld>
            <a:endParaRPr lang="es-E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16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922B04-3221-4F9D-904C-57F0B5A2F499}" type="slidenum">
              <a:rPr lang="es-ES" altLang="es-PE">
                <a:latin typeface="Calibri" panose="020F0502020204030204" pitchFamily="34" charset="0"/>
              </a:rPr>
              <a:pPr eaLnBrk="1" hangingPunct="1"/>
              <a:t>12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3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D7E944-82AE-4DA9-93C5-0D6B13EC7AA6}" type="slidenum">
              <a:rPr lang="es-ES" altLang="es-PE">
                <a:latin typeface="Calibri" panose="020F0502020204030204" pitchFamily="34" charset="0"/>
              </a:rPr>
              <a:pPr eaLnBrk="1" hangingPunct="1"/>
              <a:t>13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7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A continuación, presentamos los temas tratar en la</a:t>
            </a:r>
            <a:r>
              <a:rPr lang="es-ES" altLang="es-ES" baseline="0" dirty="0" smtClean="0"/>
              <a:t> sesión:</a:t>
            </a:r>
          </a:p>
          <a:p>
            <a:pPr marL="285750" lvl="2" indent="-285750" eaLnBrk="0" hangingPunct="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PE" sz="2800" dirty="0" smtClean="0">
                <a:latin typeface="Calibri" panose="020F0502020204030204" pitchFamily="34" charset="0"/>
              </a:rPr>
              <a:t>Definición.</a:t>
            </a:r>
          </a:p>
          <a:p>
            <a:pPr marL="285750" lvl="2" indent="-285750" eaLnBrk="0" hangingPunct="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PE" sz="2800" dirty="0" smtClean="0">
                <a:latin typeface="Calibri" panose="020F0502020204030204" pitchFamily="34" charset="0"/>
              </a:rPr>
              <a:t>Tipos de búsqueda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Secuencial (No ordenada)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Secuencial (ordenada)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Secuencial indexada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Binaria</a:t>
            </a:r>
            <a:endParaRPr lang="es-ES" altLang="es-PE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07608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z="1200" dirty="0" smtClean="0"/>
              <a:t>La búsqueda permite </a:t>
            </a:r>
            <a:r>
              <a:rPr lang="es-PE" altLang="es-PE" dirty="0" smtClean="0">
                <a:cs typeface="Times New Roman" pitchFamily="18" charset="0"/>
              </a:rPr>
              <a:t>recuperar datos previamente almacenados, estos datos pueden estar</a:t>
            </a:r>
            <a:r>
              <a:rPr lang="es-PE" altLang="es-PE" baseline="0" dirty="0" smtClean="0">
                <a:cs typeface="Times New Roman" pitchFamily="18" charset="0"/>
              </a:rPr>
              <a:t> ordenados o no.</a:t>
            </a: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129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Ejemplos de búsqueda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PE" altLang="es-PE" dirty="0" smtClean="0">
                <a:cs typeface="Times New Roman" panose="02020603050405020304" pitchFamily="18" charset="0"/>
              </a:rPr>
              <a:t>Búsqueda de una palabra en un diccionario,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PE" altLang="es-PE" dirty="0" smtClean="0">
                <a:cs typeface="Times New Roman" panose="02020603050405020304" pitchFamily="18" charset="0"/>
              </a:rPr>
              <a:t>Búsqueda de un número telefónico en la guía.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PE" altLang="es-PE" dirty="0" smtClean="0">
                <a:cs typeface="Times New Roman" panose="02020603050405020304" pitchFamily="18" charset="0"/>
              </a:rPr>
              <a:t>Búsqueda de una dirección , etc.</a:t>
            </a:r>
            <a:endParaRPr lang="es-ES" altLang="es-PE" dirty="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65641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s-PE" altLang="es-PE" dirty="0" smtClean="0">
                <a:cs typeface="Times New Roman" pitchFamily="18" charset="0"/>
              </a:rPr>
              <a:t>Tipos de búsqueda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PE" altLang="es-PE" dirty="0" smtClean="0">
                <a:cs typeface="Times New Roman" pitchFamily="18" charset="0"/>
              </a:rPr>
              <a:t>Secuencial (No ordenada)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PE" altLang="es-PE" dirty="0" smtClean="0">
                <a:cs typeface="Times New Roman" pitchFamily="18" charset="0"/>
              </a:rPr>
              <a:t>Secuencial (ordenada)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PE" altLang="es-PE" dirty="0" smtClean="0">
                <a:cs typeface="Times New Roman" pitchFamily="18" charset="0"/>
              </a:rPr>
              <a:t>Secuencial indexada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PE" altLang="es-PE" dirty="0" smtClean="0">
                <a:cs typeface="Times New Roman" pitchFamily="18" charset="0"/>
              </a:rPr>
              <a:t>Binaria</a:t>
            </a:r>
            <a:endParaRPr lang="es-ES" altLang="es-PE" dirty="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82299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s-PE" altLang="es-PE" dirty="0" smtClean="0">
                <a:cs typeface="Times New Roman" pitchFamily="18" charset="0"/>
              </a:rPr>
              <a:t>Búsqueda Secuencial</a:t>
            </a:r>
          </a:p>
          <a:p>
            <a:pPr marL="0" indent="0" eaLnBrk="1" hangingPunct="1">
              <a:buNone/>
            </a:pPr>
            <a:r>
              <a:rPr lang="es-PE" altLang="es-PE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Consiste en revisar elemento por elemento de izquierda a derecha, hasta encontrar el dato buscado o hasta llegar al final de la lista de datos</a:t>
            </a:r>
            <a:r>
              <a:rPr lang="es-PE" altLang="es-PE" dirty="0" smtClean="0">
                <a:cs typeface="Times New Roman" pitchFamily="18" charset="0"/>
              </a:rPr>
              <a:t> </a:t>
            </a:r>
            <a:endParaRPr lang="es-PE" altLang="es-PE" dirty="0" smtClean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58E5AE-A6C6-4841-AE5C-2FE56656B1CA}" type="slidenum">
              <a:rPr lang="es-ES" altLang="es-PE">
                <a:latin typeface="Calibri" panose="020F0502020204030204" pitchFamily="34" charset="0"/>
              </a:rPr>
              <a:pPr eaLnBrk="1" hangingPunct="1"/>
              <a:t>6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0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s-PE" altLang="es-PE" dirty="0" smtClean="0">
                <a:cs typeface="Times New Roman" pitchFamily="18" charset="0"/>
              </a:rPr>
              <a:t>Búsqueda Secuencial ordenada</a:t>
            </a:r>
          </a:p>
          <a:p>
            <a:pPr eaLnBrk="1" hangingPunct="1">
              <a:lnSpc>
                <a:spcPct val="90000"/>
              </a:lnSpc>
            </a:pPr>
            <a:r>
              <a:rPr lang="es-PE" altLang="es-PE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Consiste en revisar elemento por elemento de izquierda a derecha, hasta que se cumpla una de estas condiciones:</a:t>
            </a:r>
            <a:endParaRPr lang="es-ES" altLang="es-PE" sz="1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 encuentre el valor buscado.</a:t>
            </a:r>
            <a:endParaRPr lang="es-ES" altLang="es-PE" sz="1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El elemento de la lista sea mayor al valor buscado.</a:t>
            </a:r>
            <a:endParaRPr lang="es-ES" altLang="es-PE" sz="1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 llega hasta el final de la lista de datos.</a:t>
            </a:r>
            <a:endParaRPr lang="es-ES" altLang="es-PE" sz="1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58E5AE-A6C6-4841-AE5C-2FE56656B1CA}" type="slidenum">
              <a:rPr lang="es-ES" altLang="es-PE">
                <a:latin typeface="Calibri" panose="020F0502020204030204" pitchFamily="34" charset="0"/>
              </a:rPr>
              <a:pPr eaLnBrk="1" hangingPunct="1"/>
              <a:t>7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63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dirty="0" smtClean="0">
                <a:cs typeface="Times New Roman" pitchFamily="18" charset="0"/>
              </a:rPr>
              <a:t>Búsqueda Indexada</a:t>
            </a:r>
          </a:p>
          <a:p>
            <a:pPr eaLnBrk="1" hangingPunct="1"/>
            <a:r>
              <a:rPr lang="es-ES_tradnl" altLang="es-PE" sz="1200" dirty="0" smtClean="0">
                <a:solidFill>
                  <a:schemeClr val="tx1"/>
                </a:solidFill>
              </a:rPr>
              <a:t>Trabaja con índices</a:t>
            </a:r>
            <a:r>
              <a:rPr lang="es-ES_tradnl" altLang="es-PE" sz="1200" baseline="0" dirty="0" smtClean="0">
                <a:solidFill>
                  <a:schemeClr val="tx1"/>
                </a:solidFill>
              </a:rPr>
              <a:t> y con datos que son referenciados por los valores del índice.</a:t>
            </a:r>
          </a:p>
          <a:p>
            <a:pPr eaLnBrk="1" hangingPunct="1"/>
            <a:r>
              <a:rPr lang="es-ES_tradnl" altLang="es-PE" sz="1200" baseline="0" dirty="0" smtClean="0">
                <a:solidFill>
                  <a:schemeClr val="tx1"/>
                </a:solidFill>
              </a:rPr>
              <a:t>Modo de realizar la búsqueda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_tradnl" altLang="es-PE" sz="1200" dirty="0" smtClean="0">
                <a:solidFill>
                  <a:schemeClr val="tx1"/>
                </a:solidFill>
              </a:rPr>
              <a:t>Se ejecuta primero la búsqueda secuencial sobre el índice.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_tradnl" altLang="es-PE" sz="1200" dirty="0" smtClean="0">
                <a:solidFill>
                  <a:schemeClr val="tx1"/>
                </a:solidFill>
              </a:rPr>
              <a:t>Una vez encontrada la posición correcta del índice, se ejecuta una segunda búsqueda secuencial sobre una pequeña parte de la tabla misma.</a:t>
            </a:r>
          </a:p>
          <a:p>
            <a:pPr eaLnBrk="1" hangingPunct="1">
              <a:spcBef>
                <a:spcPct val="0"/>
              </a:spcBef>
            </a:pPr>
            <a:endParaRPr lang="es-PE" altLang="es-PE" dirty="0" smtClean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58E5AE-A6C6-4841-AE5C-2FE56656B1CA}" type="slidenum">
              <a:rPr lang="es-ES" altLang="es-PE">
                <a:latin typeface="Calibri" panose="020F0502020204030204" pitchFamily="34" charset="0"/>
              </a:rPr>
              <a:pPr eaLnBrk="1" hangingPunct="1"/>
              <a:t>8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9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dirty="0" smtClean="0"/>
              <a:t>Búsqueda Binaria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altLang="es-PE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En este caso los datos deben estar ordenados. Se divide el conjunto de los datos en dos partes, comparando el valor a buscar con el elemento que está en el medio de la lista de datos. Si no es igual, continuamos con</a:t>
            </a:r>
            <a:r>
              <a:rPr lang="es-PE" altLang="es-PE" sz="1200" baseline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la búsqueda, trabajando con la parte </a:t>
            </a:r>
            <a:r>
              <a:rPr lang="es-PE" altLang="es-PE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izquierda si el valor a buscar es menor que el número que se encuentra en el medio, o en caso contrario con la parte derecha.</a:t>
            </a:r>
            <a:endParaRPr lang="es-ES" altLang="es-PE" sz="1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PE" altLang="es-PE" dirty="0" smtClean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58E5AE-A6C6-4841-AE5C-2FE56656B1CA}" type="slidenum">
              <a:rPr lang="es-ES" altLang="es-PE">
                <a:latin typeface="Calibri" panose="020F0502020204030204" pitchFamily="34" charset="0"/>
              </a:rPr>
              <a:pPr eaLnBrk="1" hangingPunct="1"/>
              <a:t>9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0FF-D984-4145-BD69-52F779856F00}" type="datetimeFigureOut">
              <a:rPr lang="es-ES"/>
              <a:pPr>
                <a:defRPr/>
              </a:pPr>
              <a:t>18/01/2016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E46EE-3527-480B-A97A-63B9656F4517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0596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E265A-77C3-407F-9D19-F752DE7BD0FA}" type="datetimeFigureOut">
              <a:rPr lang="es-ES"/>
              <a:pPr>
                <a:defRPr/>
              </a:pPr>
              <a:t>18/01/2016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49CC5-E0CB-4EEA-8ECB-BD2036A28EFD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270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1826F-71B7-4CD9-B6E1-CFDC27B039F5}" type="datetimeFigureOut">
              <a:rPr lang="es-ES"/>
              <a:pPr>
                <a:defRPr/>
              </a:pPr>
              <a:t>18/01/2016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B7894D-2B83-4E65-BE49-138F0F126E9D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7059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  <p:pic>
        <p:nvPicPr>
          <p:cNvPr id="4" name="Picture 2" descr="1.1 Logotipo – Positiv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24892" r="27309" b="29070"/>
          <a:stretch>
            <a:fillRect/>
          </a:stretch>
        </p:blipFill>
        <p:spPr bwMode="auto">
          <a:xfrm>
            <a:off x="7775575" y="368300"/>
            <a:ext cx="72548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6263" y="368300"/>
            <a:ext cx="5419725" cy="350838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8519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OTO +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2 Logotipo Variante - Vertic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t="23073" r="25690" b="22174"/>
          <a:stretch>
            <a:fillRect/>
          </a:stretch>
        </p:blipFill>
        <p:spPr bwMode="auto">
          <a:xfrm>
            <a:off x="7200900" y="188913"/>
            <a:ext cx="1943100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0706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.1 Logotipo Variante – Horizont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" t="23019" r="6712" b="22458"/>
          <a:stretch>
            <a:fillRect/>
          </a:stretch>
        </p:blipFill>
        <p:spPr bwMode="auto">
          <a:xfrm>
            <a:off x="2124075" y="2189163"/>
            <a:ext cx="50038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628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  <p:pic>
        <p:nvPicPr>
          <p:cNvPr id="4" name="Picture 2" descr="1.1 Logotipo – Positiv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24892" r="27309" b="29070"/>
          <a:stretch>
            <a:fillRect/>
          </a:stretch>
        </p:blipFill>
        <p:spPr bwMode="auto">
          <a:xfrm>
            <a:off x="7775575" y="368300"/>
            <a:ext cx="72548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885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003023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44BF-51B8-42A2-9236-6146CE7743BE}" type="datetimeFigureOut">
              <a:rPr lang="es-ES"/>
              <a:pPr>
                <a:defRPr/>
              </a:pPr>
              <a:t>18/01/2016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942B2-12DE-4DD4-9836-B20BC8F5093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6627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7B09A-9FFA-485A-8C77-722C3AD90A77}" type="datetimeFigureOut">
              <a:rPr lang="es-ES"/>
              <a:pPr>
                <a:defRPr/>
              </a:pPr>
              <a:t>18/01/2016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C8BA5-9AD7-4C69-80AF-760157DD6B4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1569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049C3-51EE-4648-B7EA-25F38808D6EC}" type="datetimeFigureOut">
              <a:rPr lang="es-ES"/>
              <a:pPr>
                <a:defRPr/>
              </a:pPr>
              <a:t>18/01/2016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0B777-6037-4490-8856-52B078EF021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76858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DB017-7B20-492E-8820-E1605DC7FB2C}" type="datetimeFigureOut">
              <a:rPr lang="es-ES"/>
              <a:pPr>
                <a:defRPr/>
              </a:pPr>
              <a:t>18/01/2016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DDFDA-A205-4ACE-BFA2-44DD0EDE66AA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511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43785-D217-41F7-8071-B9B2F4671EE6}" type="datetimeFigureOut">
              <a:rPr lang="es-ES"/>
              <a:pPr>
                <a:defRPr/>
              </a:pPr>
              <a:t>18/01/2016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5B44C-C7AF-40DD-8CEC-7A4CBBE7DD0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62092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9134-9543-433C-A4CD-D35AE735D7EB}" type="datetimeFigureOut">
              <a:rPr lang="es-ES"/>
              <a:pPr>
                <a:defRPr/>
              </a:pPr>
              <a:t>18/01/2016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6C1D3-1FBE-4F94-8A8C-E7649925A79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97037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D6490-31D2-416A-B6C4-F8D5E32E074D}" type="datetimeFigureOut">
              <a:rPr lang="es-ES"/>
              <a:pPr>
                <a:defRPr/>
              </a:pPr>
              <a:t>18/01/2016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AFC89-E50C-46CE-98D3-CC637699D445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9425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EE333-42C2-4751-A99E-C3EAF1719DBD}" type="datetimeFigureOut">
              <a:rPr lang="es-ES"/>
              <a:pPr>
                <a:defRPr/>
              </a:pPr>
              <a:t>18/01/2016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37AD5-4BA2-40BA-9033-1C27967CAF4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2890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5A286-53B9-46BA-BE9E-00060FE79142}" type="datetimeFigureOut">
              <a:rPr lang="es-ES"/>
              <a:pPr>
                <a:defRPr/>
              </a:pPr>
              <a:t>18/01/2016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FDA31-8071-4245-98DF-DCE201859A2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99710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del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55D616-7050-49F5-BA9F-4ED05B25A5B6}" type="datetimeFigureOut">
              <a:rPr lang="es-ES"/>
              <a:pPr>
                <a:defRPr/>
              </a:pPr>
              <a:t>18/01/2016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3AF69AB-C555-4F5F-AF7E-0B8DA44F8B33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4" r:id="rId12"/>
    <p:sldLayoutId id="2147484085" r:id="rId13"/>
    <p:sldLayoutId id="2147484086" r:id="rId14"/>
    <p:sldLayoutId id="2147484087" r:id="rId15"/>
    <p:sldLayoutId id="2147484088" r:id="rId16"/>
    <p:sldLayoutId id="2147484082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5637213" y="2828925"/>
            <a:ext cx="3392487" cy="1304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64163" y="2555875"/>
            <a:ext cx="3421062" cy="1736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rgbClr val="FF0000"/>
                </a:solidFill>
                <a:latin typeface="Impact" pitchFamily="34" charset="0"/>
                <a:ea typeface="ＭＳ Ｐゴシック" pitchFamily="34" charset="-128"/>
                <a:cs typeface="+mj-cs"/>
              </a:rPr>
              <a:t>BÚSQUEDA</a:t>
            </a:r>
            <a:endParaRPr lang="es-ES" sz="3200" dirty="0">
              <a:solidFill>
                <a:srgbClr val="FF0000"/>
              </a:solidFill>
              <a:latin typeface="Impact" pitchFamily="34" charset="0"/>
              <a:ea typeface="ＭＳ Ｐゴシック" pitchFamily="34" charset="-128"/>
              <a:cs typeface="+mj-cs"/>
            </a:endParaRP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4105275"/>
            <a:ext cx="15557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4" cstate="print"/>
          <a:srcRect r="33037"/>
          <a:stretch>
            <a:fillRect/>
          </a:stretch>
        </p:blipFill>
        <p:spPr bwMode="auto">
          <a:xfrm>
            <a:off x="0" y="-23384"/>
            <a:ext cx="4608004" cy="6881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4 Título"/>
          <p:cNvSpPr>
            <a:spLocks noGrp="1"/>
          </p:cNvSpPr>
          <p:nvPr>
            <p:ph type="title"/>
          </p:nvPr>
        </p:nvSpPr>
        <p:spPr>
          <a:xfrm>
            <a:off x="611188" y="333375"/>
            <a:ext cx="7273925" cy="6477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Búsqueda</a:t>
            </a:r>
            <a:endParaRPr lang="es-PE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17" name="7 Rectángulo"/>
          <p:cNvSpPr>
            <a:spLocks noChangeArrowheads="1"/>
          </p:cNvSpPr>
          <p:nvPr/>
        </p:nvSpPr>
        <p:spPr bwMode="auto">
          <a:xfrm>
            <a:off x="574675" y="947738"/>
            <a:ext cx="28953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 de Búsqueda</a:t>
            </a:r>
            <a:endParaRPr lang="es-ES" sz="20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12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03225" y="2420938"/>
            <a:ext cx="8561388" cy="468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Ejemplo: buscar el numero 7</a:t>
            </a:r>
            <a:endParaRPr lang="es-PE" altLang="es-PE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403225" y="1736725"/>
            <a:ext cx="1693863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PE" altLang="es-PE" dirty="0"/>
              <a:t>Secuencial (No ordenada)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2120900" y="1736725"/>
            <a:ext cx="1693863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s-PE" dirty="0">
                <a:cs typeface="Times New Roman" panose="02020603050405020304" pitchFamily="18" charset="0"/>
              </a:rPr>
              <a:t>Secuencial </a:t>
            </a:r>
            <a:r>
              <a:rPr lang="es-PE" altLang="es-PE" dirty="0" smtClean="0">
                <a:cs typeface="Times New Roman" panose="02020603050405020304" pitchFamily="18" charset="0"/>
              </a:rPr>
              <a:t>(ordenada)</a:t>
            </a:r>
            <a:endParaRPr lang="es-ES" sz="1600" dirty="0"/>
          </a:p>
        </p:txBody>
      </p:sp>
      <p:sp>
        <p:nvSpPr>
          <p:cNvPr id="19" name="18 Rectángulo"/>
          <p:cNvSpPr/>
          <p:nvPr/>
        </p:nvSpPr>
        <p:spPr>
          <a:xfrm>
            <a:off x="3836988" y="1736725"/>
            <a:ext cx="1693862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es-PE" dirty="0"/>
              <a:t>secuencial indexada</a:t>
            </a: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5554663" y="1736725"/>
            <a:ext cx="1692275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PE" altLang="es-PE" dirty="0"/>
              <a:t>Búsqueda Binaria</a:t>
            </a:r>
            <a:endParaRPr lang="es-ES" dirty="0"/>
          </a:p>
        </p:txBody>
      </p:sp>
      <p:sp>
        <p:nvSpPr>
          <p:cNvPr id="14350" name="21 Rectángulo"/>
          <p:cNvSpPr>
            <a:spLocks noChangeArrowheads="1"/>
          </p:cNvSpPr>
          <p:nvPr/>
        </p:nvSpPr>
        <p:spPr bwMode="auto">
          <a:xfrm>
            <a:off x="4284663" y="1452563"/>
            <a:ext cx="4679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PE" sz="1200">
                <a:latin typeface="Verdana" panose="020B0604030504040204" pitchFamily="34" charset="0"/>
              </a:rPr>
              <a:t>Haz clic sobre los botones para ampliar la información</a:t>
            </a:r>
          </a:p>
        </p:txBody>
      </p:sp>
      <p:sp>
        <p:nvSpPr>
          <p:cNvPr id="12" name="27 Rectángulo"/>
          <p:cNvSpPr/>
          <p:nvPr/>
        </p:nvSpPr>
        <p:spPr>
          <a:xfrm>
            <a:off x="7272300" y="1736812"/>
            <a:ext cx="1692275" cy="6842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PE" altLang="es-PE" dirty="0">
                <a:cs typeface="Times New Roman" panose="02020603050405020304" pitchFamily="18" charset="0"/>
              </a:rPr>
              <a:t>Búsqueda Binaria</a:t>
            </a:r>
            <a:endParaRPr lang="es-ES" dirty="0"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188904"/>
              </p:ext>
            </p:extLst>
          </p:nvPr>
        </p:nvGraphicFramePr>
        <p:xfrm>
          <a:off x="990600" y="2891408"/>
          <a:ext cx="6477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name="Imagen de mapa de bits" r:id="rId6" imgW="4619048" imgH="333333" progId="Paint.Picture">
                  <p:embed/>
                </p:oleObj>
              </mc:Choice>
              <mc:Fallback>
                <p:oleObj name="Imagen de mapa de bits" r:id="rId6" imgW="4619048" imgH="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1408"/>
                        <a:ext cx="6477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85800" y="3505200"/>
            <a:ext cx="77724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s-PE" altLang="es-PE" sz="2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Dividimos </a:t>
            </a:r>
            <a:r>
              <a:rPr lang="es-PE" altLang="es-PE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en 2 grupos iguales</a:t>
            </a: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1219200" y="4076700"/>
          <a:ext cx="64770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name="Imagen de mapa de bits" r:id="rId8" imgW="4632381" imgH="449619" progId="Paint.Picture">
                  <p:embed/>
                </p:oleObj>
              </mc:Choice>
              <mc:Fallback>
                <p:oleObj name="Imagen de mapa de bits" r:id="rId8" imgW="4632381" imgH="449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76700"/>
                        <a:ext cx="64770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19572" y="4691608"/>
            <a:ext cx="7772400" cy="506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s-PE" altLang="es-PE" sz="2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El numero 7 es menor que el 12, dividimos ese grupo en 2 partes</a:t>
            </a:r>
            <a:endParaRPr lang="es-PE" altLang="es-PE" sz="20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819527"/>
              </p:ext>
            </p:extLst>
          </p:nvPr>
        </p:nvGraphicFramePr>
        <p:xfrm>
          <a:off x="2235993" y="5229200"/>
          <a:ext cx="4640263" cy="675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Imagen de mapa de bits" r:id="rId10" imgW="2598645" imgH="487826" progId="Paint.Picture">
                  <p:embed/>
                </p:oleObj>
              </mc:Choice>
              <mc:Fallback>
                <p:oleObj name="Imagen de mapa de bits" r:id="rId10" imgW="2598645" imgH="48782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993" y="5229200"/>
                        <a:ext cx="4640263" cy="675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871972" y="5951748"/>
            <a:ext cx="7264424" cy="465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s-PE" altLang="es-PE" sz="2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El numero 7 es igual al valor del medio por lo que queda encontrado </a:t>
            </a:r>
            <a:endParaRPr lang="es-PE" altLang="es-PE" sz="20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Conclusiones</a:t>
            </a:r>
          </a:p>
        </p:txBody>
      </p:sp>
      <p:sp>
        <p:nvSpPr>
          <p:cNvPr id="14" name="6 Rectángulo"/>
          <p:cNvSpPr>
            <a:spLocks noChangeArrowheads="1"/>
          </p:cNvSpPr>
          <p:nvPr/>
        </p:nvSpPr>
        <p:spPr bwMode="auto">
          <a:xfrm>
            <a:off x="358775" y="1593850"/>
            <a:ext cx="8389938" cy="4605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400" dirty="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La búsqueda permite verificar la existencia de un valor.</a:t>
            </a:r>
          </a:p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400" dirty="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Puede ser secuencial, indexada o binaria.</a:t>
            </a:r>
          </a:p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400" dirty="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El tiempo de búsqueda disminuye cuando los datos están ordenados.</a:t>
            </a:r>
          </a:p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400" dirty="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 Los métodos de búsqueda de datos </a:t>
            </a:r>
            <a:r>
              <a:rPr lang="es-ES" sz="240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se </a:t>
            </a:r>
            <a:r>
              <a:rPr lang="es-ES" sz="240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utilizan </a:t>
            </a:r>
            <a:r>
              <a:rPr lang="es-ES" sz="2400" dirty="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en todo sistema de información, siendo de gran utilidad en </a:t>
            </a:r>
            <a:r>
              <a:rPr lang="es-ES" sz="240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la actualización de </a:t>
            </a:r>
            <a:r>
              <a:rPr lang="es-ES" sz="240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datos.</a:t>
            </a: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>
            <a:spLocks noChangeArrowheads="1"/>
          </p:cNvSpPr>
          <p:nvPr/>
        </p:nvSpPr>
        <p:spPr bwMode="auto">
          <a:xfrm>
            <a:off x="320675" y="1343025"/>
            <a:ext cx="8643938" cy="4176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ES" sz="24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CAIRO O</a:t>
            </a:r>
            <a:r>
              <a:rPr lang="es-ES" sz="2400" dirty="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s-ES" sz="24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(2013). Estructuras de Datos. México: Mc Graw Hill.</a:t>
            </a:r>
          </a:p>
          <a:p>
            <a:pPr marL="196850" lvl="2" eaLnBrk="0" fontAlgn="auto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 descr="\\cadmo4\proyectos_activos\UPC\TXXXX_Produccion_3_materias_blended\0_MATERIAL BASE\5. Iconografía\BIBLIOGRAFIA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52400"/>
            <a:ext cx="866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187450" y="152400"/>
            <a:ext cx="46815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+mj-ea"/>
                <a:cs typeface="+mj-cs"/>
              </a:rPr>
              <a:t>Referencias bibliográficas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Agenda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9223" name="16 CuadroTexto"/>
          <p:cNvSpPr txBox="1">
            <a:spLocks noChangeArrowheads="1"/>
          </p:cNvSpPr>
          <p:nvPr/>
        </p:nvSpPr>
        <p:spPr bwMode="auto">
          <a:xfrm>
            <a:off x="647700" y="1341438"/>
            <a:ext cx="7775575" cy="265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lvl="2" indent="-285750" eaLnBrk="0" hangingPunct="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PE" sz="2800" dirty="0" smtClean="0">
                <a:latin typeface="Calibri" panose="020F0502020204030204" pitchFamily="34" charset="0"/>
              </a:rPr>
              <a:t>Definición.</a:t>
            </a:r>
          </a:p>
          <a:p>
            <a:pPr marL="285750" lvl="2" indent="-285750" eaLnBrk="0" hangingPunct="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PE" sz="2800" dirty="0" smtClean="0">
                <a:latin typeface="Calibri" panose="020F0502020204030204" pitchFamily="34" charset="0"/>
              </a:rPr>
              <a:t>Tipos </a:t>
            </a:r>
            <a:r>
              <a:rPr lang="es-ES" altLang="es-PE" sz="2800" dirty="0">
                <a:latin typeface="Calibri" panose="020F0502020204030204" pitchFamily="34" charset="0"/>
              </a:rPr>
              <a:t>de </a:t>
            </a:r>
            <a:r>
              <a:rPr lang="es-ES" altLang="es-PE" sz="2800" dirty="0" smtClean="0">
                <a:latin typeface="Calibri" panose="020F0502020204030204" pitchFamily="34" charset="0"/>
              </a:rPr>
              <a:t>búsqueda</a:t>
            </a:r>
            <a:endParaRPr lang="es-ES" altLang="es-PE" sz="28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Secuencial (No ordenada)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Secuencial (ordenada)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Secuencial indexada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altLang="es-PE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Binaria</a:t>
            </a:r>
            <a:endParaRPr lang="es-ES" altLang="es-PE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Búsqueda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85800" y="1520788"/>
            <a:ext cx="8001000" cy="4260850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PE" altLang="es-PE" dirty="0">
                <a:cs typeface="Times New Roman" pitchFamily="18" charset="0"/>
              </a:rPr>
              <a:t>Permite recuperar datos previamente almacenados</a:t>
            </a:r>
            <a:r>
              <a:rPr lang="es-PE" altLang="es-PE" dirty="0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s-PE" altLang="es-PE" dirty="0">
                <a:cs typeface="Times New Roman" panose="02020603050405020304" pitchFamily="18" charset="0"/>
              </a:rPr>
              <a:t>La búsquedas se realizan sobre elementos ordenados </a:t>
            </a:r>
            <a:r>
              <a:rPr lang="es-PE" altLang="es-PE" dirty="0" smtClean="0">
                <a:cs typeface="Times New Roman" panose="02020603050405020304" pitchFamily="18" charset="0"/>
              </a:rPr>
              <a:t>o </a:t>
            </a:r>
            <a:r>
              <a:rPr lang="es-PE" altLang="es-PE" dirty="0">
                <a:cs typeface="Times New Roman" panose="02020603050405020304" pitchFamily="18" charset="0"/>
              </a:rPr>
              <a:t>sobre elementos no ordenados.</a:t>
            </a:r>
            <a:endParaRPr lang="es-ES" altLang="es-PE" dirty="0">
              <a:cs typeface="Times New Roman" panose="02020603050405020304" pitchFamily="18" charset="0"/>
            </a:endParaRPr>
          </a:p>
          <a:p>
            <a:pPr eaLnBrk="1" hangingPunct="1"/>
            <a:r>
              <a:rPr lang="es-PE" altLang="es-PE" dirty="0">
                <a:cs typeface="Times New Roman" panose="02020603050405020304" pitchFamily="18" charset="0"/>
              </a:rPr>
              <a:t>Si los elementos están ordenados la búsqueda toma menos tiempo.</a:t>
            </a:r>
            <a:endParaRPr lang="es-ES" altLang="es-PE" dirty="0">
              <a:cs typeface="Times New Roman" panose="02020603050405020304" pitchFamily="18" charset="0"/>
            </a:endParaRPr>
          </a:p>
          <a:p>
            <a:pPr eaLnBrk="1" hangingPunct="1"/>
            <a:endParaRPr lang="es-ES" altLang="es-PE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Búsqueda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85800" y="1520788"/>
            <a:ext cx="8001000" cy="4260850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PE" altLang="es-PE" dirty="0">
                <a:cs typeface="Times New Roman" panose="02020603050405020304" pitchFamily="18" charset="0"/>
              </a:rPr>
              <a:t>La búsqueda se realiza en cualquier actividad del ser humano. </a:t>
            </a:r>
            <a:endParaRPr lang="es-PE" altLang="es-PE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s-PE" altLang="es-PE" dirty="0" smtClean="0">
                <a:cs typeface="Times New Roman" panose="02020603050405020304" pitchFamily="18" charset="0"/>
              </a:rPr>
              <a:t>Por </a:t>
            </a:r>
            <a:r>
              <a:rPr lang="es-PE" altLang="es-PE" dirty="0">
                <a:cs typeface="Times New Roman" panose="02020603050405020304" pitchFamily="18" charset="0"/>
              </a:rPr>
              <a:t>ejemplo: búsqueda de una palabra en un </a:t>
            </a:r>
            <a:r>
              <a:rPr lang="es-PE" altLang="es-PE" dirty="0" smtClean="0">
                <a:cs typeface="Times New Roman" panose="02020603050405020304" pitchFamily="18" charset="0"/>
              </a:rPr>
              <a:t>diccionario. </a:t>
            </a:r>
          </a:p>
          <a:p>
            <a:pPr eaLnBrk="1" hangingPunct="1"/>
            <a:r>
              <a:rPr lang="es-PE" altLang="es-PE" dirty="0" smtClean="0">
                <a:cs typeface="Times New Roman" panose="02020603050405020304" pitchFamily="18" charset="0"/>
              </a:rPr>
              <a:t>Búsqueda </a:t>
            </a:r>
            <a:r>
              <a:rPr lang="es-PE" altLang="es-PE" dirty="0">
                <a:cs typeface="Times New Roman" panose="02020603050405020304" pitchFamily="18" charset="0"/>
              </a:rPr>
              <a:t>de un número telefónico en la </a:t>
            </a:r>
            <a:r>
              <a:rPr lang="es-PE" altLang="es-PE" dirty="0" smtClean="0">
                <a:cs typeface="Times New Roman" panose="02020603050405020304" pitchFamily="18" charset="0"/>
              </a:rPr>
              <a:t>guía. </a:t>
            </a:r>
            <a:endParaRPr lang="es-PE" altLang="es-PE" dirty="0">
              <a:cs typeface="Times New Roman" panose="02020603050405020304" pitchFamily="18" charset="0"/>
            </a:endParaRPr>
          </a:p>
          <a:p>
            <a:pPr eaLnBrk="1" hangingPunct="1"/>
            <a:r>
              <a:rPr lang="es-PE" altLang="es-PE" dirty="0">
                <a:cs typeface="Times New Roman" panose="02020603050405020304" pitchFamily="18" charset="0"/>
              </a:rPr>
              <a:t>Búsqueda de una </a:t>
            </a:r>
            <a:r>
              <a:rPr lang="es-PE" altLang="es-PE" dirty="0" smtClean="0">
                <a:cs typeface="Times New Roman" panose="02020603050405020304" pitchFamily="18" charset="0"/>
              </a:rPr>
              <a:t>dirección</a:t>
            </a:r>
            <a:r>
              <a:rPr lang="es-PE" altLang="es-PE" dirty="0">
                <a:cs typeface="Times New Roman" panose="02020603050405020304" pitchFamily="18" charset="0"/>
              </a:rPr>
              <a:t> , </a:t>
            </a:r>
            <a:r>
              <a:rPr lang="es-PE" altLang="es-PE" dirty="0" smtClean="0">
                <a:cs typeface="Times New Roman" panose="02020603050405020304" pitchFamily="18" charset="0"/>
              </a:rPr>
              <a:t>etc.</a:t>
            </a:r>
            <a:endParaRPr lang="es-ES" altLang="es-PE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9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Búsqueda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85800" y="1520788"/>
            <a:ext cx="8001000" cy="4260850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s-PE" altLang="es-PE" dirty="0" smtClean="0">
                <a:cs typeface="Times New Roman" pitchFamily="18" charset="0"/>
              </a:rPr>
              <a:t>Tipos de búsqueda</a:t>
            </a:r>
          </a:p>
          <a:p>
            <a:pPr eaLnBrk="1" hangingPunct="1"/>
            <a:r>
              <a:rPr lang="es-PE" altLang="es-PE" dirty="0">
                <a:cs typeface="Times New Roman" panose="02020603050405020304" pitchFamily="18" charset="0"/>
              </a:rPr>
              <a:t>Secuencial </a:t>
            </a:r>
            <a:r>
              <a:rPr lang="es-PE" altLang="es-PE" dirty="0" smtClean="0">
                <a:cs typeface="Times New Roman" panose="02020603050405020304" pitchFamily="18" charset="0"/>
              </a:rPr>
              <a:t>(No ordenada)</a:t>
            </a:r>
          </a:p>
          <a:p>
            <a:pPr eaLnBrk="1" hangingPunct="1"/>
            <a:r>
              <a:rPr lang="es-PE" altLang="es-PE" dirty="0">
                <a:cs typeface="Times New Roman" panose="02020603050405020304" pitchFamily="18" charset="0"/>
              </a:rPr>
              <a:t>Secuencial </a:t>
            </a:r>
            <a:r>
              <a:rPr lang="es-PE" altLang="es-PE" dirty="0" smtClean="0">
                <a:cs typeface="Times New Roman" panose="02020603050405020304" pitchFamily="18" charset="0"/>
              </a:rPr>
              <a:t>(ordenada)</a:t>
            </a:r>
          </a:p>
          <a:p>
            <a:pPr eaLnBrk="1" hangingPunct="1"/>
            <a:r>
              <a:rPr lang="es-PE" altLang="es-PE" dirty="0">
                <a:cs typeface="Times New Roman" panose="02020603050405020304" pitchFamily="18" charset="0"/>
              </a:rPr>
              <a:t>Secuencial </a:t>
            </a:r>
            <a:r>
              <a:rPr lang="es-PE" altLang="es-PE" dirty="0" smtClean="0">
                <a:cs typeface="Times New Roman" panose="02020603050405020304" pitchFamily="18" charset="0"/>
              </a:rPr>
              <a:t>indexada </a:t>
            </a:r>
            <a:endParaRPr lang="es-PE" altLang="es-PE" dirty="0">
              <a:cs typeface="Times New Roman" panose="02020603050405020304" pitchFamily="18" charset="0"/>
            </a:endParaRPr>
          </a:p>
          <a:p>
            <a:pPr eaLnBrk="1" hangingPunct="1"/>
            <a:r>
              <a:rPr lang="es-PE" altLang="es-PE" dirty="0" smtClean="0">
                <a:cs typeface="Times New Roman" panose="02020603050405020304" pitchFamily="18" charset="0"/>
              </a:rPr>
              <a:t>Binaria</a:t>
            </a:r>
            <a:endParaRPr lang="es-ES" altLang="es-PE" dirty="0">
              <a:cs typeface="Times New Roman" panose="02020603050405020304" pitchFamily="18" charset="0"/>
            </a:endParaRPr>
          </a:p>
          <a:p>
            <a:pPr eaLnBrk="1" hangingPunct="1"/>
            <a:endParaRPr lang="es-ES" altLang="es-PE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4 Título"/>
          <p:cNvSpPr>
            <a:spLocks noGrp="1"/>
          </p:cNvSpPr>
          <p:nvPr>
            <p:ph type="title"/>
          </p:nvPr>
        </p:nvSpPr>
        <p:spPr>
          <a:xfrm>
            <a:off x="611188" y="333375"/>
            <a:ext cx="7273925" cy="6477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Búsqueda</a:t>
            </a:r>
            <a:endParaRPr lang="es-PE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17" name="7 Rectángulo"/>
          <p:cNvSpPr>
            <a:spLocks noChangeArrowheads="1"/>
          </p:cNvSpPr>
          <p:nvPr/>
        </p:nvSpPr>
        <p:spPr bwMode="auto">
          <a:xfrm>
            <a:off x="574675" y="947738"/>
            <a:ext cx="28953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 de Búsqueda</a:t>
            </a:r>
            <a:endParaRPr lang="es-ES" sz="20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12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03225" y="2420939"/>
            <a:ext cx="8305800" cy="144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Consiste en revisar elemento por elemento de izquierda a derecha, hasta encontrar el dato buscado o hasta llegar al final de la lista de datos.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403225" y="1736725"/>
            <a:ext cx="1693863" cy="6842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s-PE" dirty="0" smtClean="0">
                <a:cs typeface="Times New Roman" panose="02020603050405020304" pitchFamily="18" charset="0"/>
              </a:rPr>
              <a:t>Secuencial (No ordenada)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2120900" y="1736725"/>
            <a:ext cx="1693863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s-PE" dirty="0">
                <a:cs typeface="Times New Roman" panose="02020603050405020304" pitchFamily="18" charset="0"/>
              </a:rPr>
              <a:t>Secuencial </a:t>
            </a:r>
            <a:r>
              <a:rPr lang="es-PE" altLang="es-PE" dirty="0" smtClean="0">
                <a:cs typeface="Times New Roman" panose="02020603050405020304" pitchFamily="18" charset="0"/>
              </a:rPr>
              <a:t>(ordenada)</a:t>
            </a:r>
            <a:endParaRPr lang="es-ES" sz="1600" dirty="0"/>
          </a:p>
        </p:txBody>
      </p:sp>
      <p:sp>
        <p:nvSpPr>
          <p:cNvPr id="19" name="18 Rectángulo"/>
          <p:cNvSpPr/>
          <p:nvPr/>
        </p:nvSpPr>
        <p:spPr>
          <a:xfrm>
            <a:off x="3836988" y="1736725"/>
            <a:ext cx="1693862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es-PE" dirty="0"/>
              <a:t>secuencial indexada</a:t>
            </a: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5554663" y="1736725"/>
            <a:ext cx="1692275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s-PE" dirty="0">
                <a:cs typeface="Times New Roman" panose="02020603050405020304" pitchFamily="18" charset="0"/>
              </a:rPr>
              <a:t>Búsqueda Binaria</a:t>
            </a: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350" name="21 Rectángulo"/>
          <p:cNvSpPr>
            <a:spLocks noChangeArrowheads="1"/>
          </p:cNvSpPr>
          <p:nvPr/>
        </p:nvSpPr>
        <p:spPr bwMode="auto">
          <a:xfrm>
            <a:off x="4284663" y="1452563"/>
            <a:ext cx="4679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PE" sz="1200">
                <a:latin typeface="Verdana" panose="020B0604030504040204" pitchFamily="34" charset="0"/>
              </a:rPr>
              <a:t>Haz clic sobre los botones para ampliar la información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370195"/>
              </p:ext>
            </p:extLst>
          </p:nvPr>
        </p:nvGraphicFramePr>
        <p:xfrm>
          <a:off x="990600" y="3901169"/>
          <a:ext cx="72390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Imagen de mapa de bits" r:id="rId6" imgW="4200000" imgH="371527" progId="Paint.Picture">
                  <p:embed/>
                </p:oleObj>
              </mc:Choice>
              <mc:Fallback>
                <p:oleObj name="Imagen de mapa de bits" r:id="rId6" imgW="4200000" imgH="37152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01169"/>
                        <a:ext cx="72390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19 Rectángulo"/>
          <p:cNvSpPr/>
          <p:nvPr/>
        </p:nvSpPr>
        <p:spPr>
          <a:xfrm>
            <a:off x="431540" y="4689190"/>
            <a:ext cx="8277485" cy="144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Ejemplo: buscar el numero 11, empezamos a comparar desde el primer elemento (10) y seguimos comparando hasta el ultimo elemento (7), si lo encontramos antes, detenemos la búsqueda. </a:t>
            </a:r>
          </a:p>
        </p:txBody>
      </p:sp>
    </p:spTree>
    <p:extLst>
      <p:ext uri="{BB962C8B-B14F-4D97-AF65-F5344CB8AC3E}">
        <p14:creationId xmlns:p14="http://schemas.microsoft.com/office/powerpoint/2010/main" val="34848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4 Título"/>
          <p:cNvSpPr>
            <a:spLocks noGrp="1"/>
          </p:cNvSpPr>
          <p:nvPr>
            <p:ph type="title"/>
          </p:nvPr>
        </p:nvSpPr>
        <p:spPr>
          <a:xfrm>
            <a:off x="611188" y="333375"/>
            <a:ext cx="7273925" cy="6477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Búsqueda</a:t>
            </a:r>
            <a:endParaRPr lang="es-PE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17" name="7 Rectángulo"/>
          <p:cNvSpPr>
            <a:spLocks noChangeArrowheads="1"/>
          </p:cNvSpPr>
          <p:nvPr/>
        </p:nvSpPr>
        <p:spPr bwMode="auto">
          <a:xfrm>
            <a:off x="574675" y="947738"/>
            <a:ext cx="28953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 de Búsqueda</a:t>
            </a:r>
            <a:endParaRPr lang="es-ES" sz="20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12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03225" y="2420938"/>
            <a:ext cx="8305800" cy="1944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Consiste en revisar elemento por elemento (los valores están ordenados) de izquierda a derecha, hasta que se cumpla una de estas condiciones:</a:t>
            </a:r>
            <a:endParaRPr lang="es-ES" altLang="es-PE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 encuentre el valor buscado.</a:t>
            </a:r>
            <a:endParaRPr lang="es-ES" altLang="es-PE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El elemento de la lista sea mayor al valor buscado.</a:t>
            </a:r>
            <a:endParaRPr lang="es-ES" altLang="es-PE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 llega hasta el final de la lista de datos.</a:t>
            </a:r>
            <a:endParaRPr lang="es-ES" altLang="es-PE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403225" y="1736725"/>
            <a:ext cx="1693863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PE" altLang="es-PE" dirty="0"/>
              <a:t>Secuencial (No ordenada)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2120900" y="1736725"/>
            <a:ext cx="1693863" cy="6842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PE" altLang="es-PE" dirty="0">
                <a:cs typeface="Times New Roman" panose="02020603050405020304" pitchFamily="18" charset="0"/>
              </a:rPr>
              <a:t>Secuencial (ordenada)</a:t>
            </a:r>
            <a:endParaRPr lang="es-ES" dirty="0">
              <a:cs typeface="Times New Roman" panose="02020603050405020304" pitchFamily="18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3836988" y="1736725"/>
            <a:ext cx="1693862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es-PE" dirty="0"/>
              <a:t>secuencial indexada</a:t>
            </a: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5554663" y="1736725"/>
            <a:ext cx="1692275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s-PE" dirty="0">
                <a:cs typeface="Times New Roman" panose="02020603050405020304" pitchFamily="18" charset="0"/>
              </a:rPr>
              <a:t>Búsqueda Binaria</a:t>
            </a: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350" name="21 Rectángulo"/>
          <p:cNvSpPr>
            <a:spLocks noChangeArrowheads="1"/>
          </p:cNvSpPr>
          <p:nvPr/>
        </p:nvSpPr>
        <p:spPr bwMode="auto">
          <a:xfrm>
            <a:off x="4284663" y="1452563"/>
            <a:ext cx="4679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PE" sz="1200">
                <a:latin typeface="Verdana" panose="020B0604030504040204" pitchFamily="34" charset="0"/>
              </a:rPr>
              <a:t>Haz clic sobre los botones para ampliar la información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192921"/>
              </p:ext>
            </p:extLst>
          </p:nvPr>
        </p:nvGraphicFramePr>
        <p:xfrm>
          <a:off x="914400" y="4396779"/>
          <a:ext cx="69342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Imagen de mapa de bits" r:id="rId6" imgW="4238095" imgH="371527" progId="Paint.Picture">
                  <p:embed/>
                </p:oleObj>
              </mc:Choice>
              <mc:Fallback>
                <p:oleObj name="Imagen de mapa de bits" r:id="rId6" imgW="4238095" imgH="37152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96779"/>
                        <a:ext cx="69342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19 Rectángulo"/>
          <p:cNvSpPr/>
          <p:nvPr/>
        </p:nvSpPr>
        <p:spPr>
          <a:xfrm>
            <a:off x="431540" y="5196583"/>
            <a:ext cx="8277485" cy="1112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Por ejemplo.- Buscar el numero 9, comparamos el 9 con el 5, 7, 8 y 10, como el 10 es mayor que el 9, ya no continua con la búsqueda y se indica que no se encuentra el valor buscado.  </a:t>
            </a:r>
            <a:endParaRPr lang="es-ES" altLang="es-PE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2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4 Título"/>
          <p:cNvSpPr>
            <a:spLocks noGrp="1"/>
          </p:cNvSpPr>
          <p:nvPr>
            <p:ph type="title"/>
          </p:nvPr>
        </p:nvSpPr>
        <p:spPr>
          <a:xfrm>
            <a:off x="611188" y="333375"/>
            <a:ext cx="7273925" cy="6477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Búsqueda</a:t>
            </a:r>
            <a:endParaRPr lang="es-PE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17" name="7 Rectángulo"/>
          <p:cNvSpPr>
            <a:spLocks noChangeArrowheads="1"/>
          </p:cNvSpPr>
          <p:nvPr/>
        </p:nvSpPr>
        <p:spPr bwMode="auto">
          <a:xfrm>
            <a:off x="574675" y="947738"/>
            <a:ext cx="28953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 de Búsqueda</a:t>
            </a:r>
            <a:endParaRPr lang="es-ES" sz="20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12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03225" y="2420939"/>
            <a:ext cx="8561388" cy="1116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/>
            <a:r>
              <a:rPr lang="es-ES_tradnl" altLang="es-PE" sz="2400" dirty="0" smtClean="0">
                <a:solidFill>
                  <a:schemeClr val="tx1"/>
                </a:solidFill>
              </a:rPr>
              <a:t>Esta técnica mejora el tiempo de búsqueda para tablas ordenadas, pero implica en un aumento en la cantidad de espacio requerido.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403225" y="1736725"/>
            <a:ext cx="1693863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PE" altLang="es-PE" dirty="0">
                <a:cs typeface="Times New Roman" panose="02020603050405020304" pitchFamily="18" charset="0"/>
              </a:rPr>
              <a:t>Secuencial (No ordenada)</a:t>
            </a:r>
            <a:endParaRPr lang="es-ES" dirty="0">
              <a:cs typeface="Times New Roman" panose="02020603050405020304" pitchFamily="18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2120900" y="1736725"/>
            <a:ext cx="1693863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s-PE" dirty="0">
                <a:cs typeface="Times New Roman" panose="02020603050405020304" pitchFamily="18" charset="0"/>
              </a:rPr>
              <a:t>Secuencial </a:t>
            </a:r>
            <a:r>
              <a:rPr lang="es-PE" altLang="es-PE" dirty="0" smtClean="0">
                <a:cs typeface="Times New Roman" panose="02020603050405020304" pitchFamily="18" charset="0"/>
              </a:rPr>
              <a:t>(ordenada)</a:t>
            </a:r>
            <a:endParaRPr lang="es-ES" sz="1600" dirty="0"/>
          </a:p>
        </p:txBody>
      </p:sp>
      <p:sp>
        <p:nvSpPr>
          <p:cNvPr id="19" name="18 Rectángulo"/>
          <p:cNvSpPr/>
          <p:nvPr/>
        </p:nvSpPr>
        <p:spPr>
          <a:xfrm>
            <a:off x="3836988" y="1736725"/>
            <a:ext cx="1693862" cy="6842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ES_tradnl" altLang="es-PE" dirty="0">
                <a:cs typeface="Times New Roman" panose="02020603050405020304" pitchFamily="18" charset="0"/>
              </a:rPr>
              <a:t>secuencial indexada</a:t>
            </a:r>
            <a:endParaRPr lang="es-ES" dirty="0">
              <a:cs typeface="Times New Roman" panose="02020603050405020304" pitchFamily="18" charset="0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5554663" y="1736725"/>
            <a:ext cx="1692275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s-PE" dirty="0">
                <a:cs typeface="Times New Roman" panose="02020603050405020304" pitchFamily="18" charset="0"/>
              </a:rPr>
              <a:t>Búsqueda Binaria</a:t>
            </a: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350" name="21 Rectángulo"/>
          <p:cNvSpPr>
            <a:spLocks noChangeArrowheads="1"/>
          </p:cNvSpPr>
          <p:nvPr/>
        </p:nvSpPr>
        <p:spPr bwMode="auto">
          <a:xfrm>
            <a:off x="4284663" y="1452563"/>
            <a:ext cx="4679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PE" sz="1200">
                <a:latin typeface="Verdana" panose="020B0604030504040204" pitchFamily="34" charset="0"/>
              </a:rPr>
              <a:t>Haz clic sobre los botones para ampliar la información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181957" y="3758332"/>
            <a:ext cx="2120900" cy="2730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65882" y="4291732"/>
            <a:ext cx="977900" cy="151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359532" y="4590182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359532" y="5199782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359532" y="5504582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359532" y="5809382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2175607" y="4056782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359532" y="4894982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2175607" y="4361582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2175607" y="4666382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2175607" y="4971182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2175607" y="5275982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2175607" y="5590307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2175607" y="5885582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2175607" y="6190382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2785207" y="3751982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1045332" y="4285382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2166082" y="3421782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s-PE" sz="1800">
                <a:latin typeface="Arial" panose="020B0604020202020204" pitchFamily="34" charset="0"/>
              </a:rPr>
              <a:t>Llave</a:t>
            </a:r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2997932" y="3421782"/>
            <a:ext cx="103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s-PE" sz="1800">
                <a:latin typeface="Arial" panose="020B0604020202020204" pitchFamily="34" charset="0"/>
              </a:rPr>
              <a:t>Registro</a:t>
            </a: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496057" y="3804369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s-PE" sz="1800">
                <a:latin typeface="Arial" panose="020B0604020202020204" pitchFamily="34" charset="0"/>
              </a:rPr>
              <a:t>Indice</a:t>
            </a:r>
          </a:p>
        </p:txBody>
      </p: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2312132" y="3750394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s-PE" sz="16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2235932" y="4055194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s-PE" sz="160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235932" y="4359994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s-PE" sz="1600">
                <a:latin typeface="Arial" panose="020B0604020202020204" pitchFamily="34" charset="0"/>
              </a:rPr>
              <a:t>84</a:t>
            </a:r>
          </a:p>
        </p:txBody>
      </p: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2235932" y="4664794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s-PE" sz="1600">
                <a:latin typeface="Arial" panose="020B0604020202020204" pitchFamily="34" charset="0"/>
              </a:rPr>
              <a:t>95</a:t>
            </a: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2159732" y="4969594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s-PE" sz="1600">
                <a:latin typeface="Arial" panose="020B0604020202020204" pitchFamily="34" charset="0"/>
              </a:rPr>
              <a:t>105</a:t>
            </a:r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2159732" y="5274394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s-PE" sz="1600">
                <a:latin typeface="Arial" panose="020B0604020202020204" pitchFamily="34" charset="0"/>
              </a:rPr>
              <a:t>110</a:t>
            </a:r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auto">
          <a:xfrm>
            <a:off x="2159732" y="5579194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s-PE" sz="1600">
                <a:latin typeface="Arial" panose="020B0604020202020204" pitchFamily="34" charset="0"/>
              </a:rPr>
              <a:t>128</a:t>
            </a:r>
          </a:p>
        </p:txBody>
      </p:sp>
      <p:sp>
        <p:nvSpPr>
          <p:cNvPr id="48" name="Rectangle 31"/>
          <p:cNvSpPr>
            <a:spLocks noChangeArrowheads="1"/>
          </p:cNvSpPr>
          <p:nvPr/>
        </p:nvSpPr>
        <p:spPr bwMode="auto">
          <a:xfrm>
            <a:off x="496057" y="4283794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s-PE" sz="1600">
                <a:latin typeface="Arial" panose="020B0604020202020204" pitchFamily="34" charset="0"/>
              </a:rPr>
              <a:t>95</a:t>
            </a:r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419857" y="4588594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s-PE" sz="1600">
                <a:latin typeface="Arial" panose="020B0604020202020204" pitchFamily="34" charset="0"/>
              </a:rPr>
              <a:t>128</a:t>
            </a:r>
          </a:p>
        </p:txBody>
      </p:sp>
      <p:sp>
        <p:nvSpPr>
          <p:cNvPr id="50" name="Rectangle 33"/>
          <p:cNvSpPr>
            <a:spLocks noChangeArrowheads="1"/>
          </p:cNvSpPr>
          <p:nvPr/>
        </p:nvSpPr>
        <p:spPr bwMode="auto">
          <a:xfrm>
            <a:off x="2159732" y="5883994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s-PE" sz="1600">
                <a:latin typeface="Arial" panose="020B0604020202020204" pitchFamily="34" charset="0"/>
              </a:rPr>
              <a:t>145</a:t>
            </a:r>
          </a:p>
        </p:txBody>
      </p:sp>
      <p:sp>
        <p:nvSpPr>
          <p:cNvPr id="51" name="Rectangle 34"/>
          <p:cNvSpPr>
            <a:spLocks noChangeArrowheads="1"/>
          </p:cNvSpPr>
          <p:nvPr/>
        </p:nvSpPr>
        <p:spPr bwMode="auto">
          <a:xfrm>
            <a:off x="2159732" y="6188794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s-PE" sz="1600">
                <a:latin typeface="Arial" panose="020B0604020202020204" pitchFamily="34" charset="0"/>
              </a:rPr>
              <a:t>198</a:t>
            </a:r>
          </a:p>
        </p:txBody>
      </p:sp>
      <p:sp>
        <p:nvSpPr>
          <p:cNvPr id="52" name="Line 35"/>
          <p:cNvSpPr>
            <a:spLocks noChangeShapeType="1"/>
          </p:cNvSpPr>
          <p:nvPr/>
        </p:nvSpPr>
        <p:spPr bwMode="auto">
          <a:xfrm>
            <a:off x="1197732" y="4437781"/>
            <a:ext cx="899356" cy="427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" name="Line 36"/>
          <p:cNvSpPr>
            <a:spLocks noChangeShapeType="1"/>
          </p:cNvSpPr>
          <p:nvPr/>
        </p:nvSpPr>
        <p:spPr bwMode="auto">
          <a:xfrm>
            <a:off x="1197732" y="4742581"/>
            <a:ext cx="923168" cy="10230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" name="19 Rectángulo"/>
          <p:cNvSpPr/>
          <p:nvPr/>
        </p:nvSpPr>
        <p:spPr>
          <a:xfrm>
            <a:off x="4485419" y="3789040"/>
            <a:ext cx="4479069" cy="2431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/>
            <a:r>
              <a:rPr lang="es-ES_tradnl" altLang="es-PE" sz="2400" dirty="0" smtClean="0">
                <a:solidFill>
                  <a:schemeClr val="tx1"/>
                </a:solidFill>
              </a:rPr>
              <a:t>Se ejecuta primero la búsqueda secuencial sobre el índice.</a:t>
            </a:r>
          </a:p>
          <a:p>
            <a:pPr eaLnBrk="1" hangingPunct="1"/>
            <a:r>
              <a:rPr lang="es-ES_tradnl" altLang="es-PE" sz="2400" dirty="0" smtClean="0">
                <a:solidFill>
                  <a:schemeClr val="tx1"/>
                </a:solidFill>
              </a:rPr>
              <a:t>Una vez encontrada la posición correcta del índice, se ejecuta una segunda búsqueda secuencial sobre una pequeña parte de la tabla misma.</a:t>
            </a:r>
          </a:p>
        </p:txBody>
      </p:sp>
    </p:spTree>
    <p:extLst>
      <p:ext uri="{BB962C8B-B14F-4D97-AF65-F5344CB8AC3E}">
        <p14:creationId xmlns:p14="http://schemas.microsoft.com/office/powerpoint/2010/main" val="17628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4 Título"/>
          <p:cNvSpPr>
            <a:spLocks noGrp="1"/>
          </p:cNvSpPr>
          <p:nvPr>
            <p:ph type="title"/>
          </p:nvPr>
        </p:nvSpPr>
        <p:spPr>
          <a:xfrm>
            <a:off x="611188" y="333375"/>
            <a:ext cx="7273925" cy="6477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/>
              <a:t>Búsqueda</a:t>
            </a:r>
            <a:endParaRPr lang="es-PE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17" name="7 Rectángulo"/>
          <p:cNvSpPr>
            <a:spLocks noChangeArrowheads="1"/>
          </p:cNvSpPr>
          <p:nvPr/>
        </p:nvSpPr>
        <p:spPr bwMode="auto">
          <a:xfrm>
            <a:off x="574675" y="947738"/>
            <a:ext cx="28953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 de Búsqueda</a:t>
            </a:r>
            <a:endParaRPr lang="es-ES" sz="20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12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03225" y="2420938"/>
            <a:ext cx="8561388" cy="370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Los datos deben estar ordenados, y consiste </a:t>
            </a:r>
            <a:r>
              <a:rPr lang="es-PE" altLang="es-P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en dividir </a:t>
            </a: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el conjunto de los </a:t>
            </a:r>
            <a:r>
              <a:rPr lang="es-PE" altLang="es-P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datos </a:t>
            </a: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en </a:t>
            </a:r>
            <a:r>
              <a:rPr lang="es-PE" altLang="es-P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dos partes, comparando el </a:t>
            </a: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valor a </a:t>
            </a:r>
            <a:r>
              <a:rPr lang="es-PE" altLang="es-P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buscar con el elemento que está en el medio </a:t>
            </a: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 la lista de datos.</a:t>
            </a:r>
            <a:endParaRPr lang="es-ES" altLang="es-PE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Si no es igual, continuamos la búsqueda en una de las dos partes.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Vamos a la parte izquierda si el </a:t>
            </a: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valor a </a:t>
            </a:r>
            <a:r>
              <a:rPr lang="es-PE" altLang="es-P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buscar es menor que el número </a:t>
            </a: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que se encuentra en el medio.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Vamos a la parte </a:t>
            </a: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derecha si </a:t>
            </a:r>
            <a:r>
              <a:rPr lang="es-PE" altLang="es-P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el valor a buscar es </a:t>
            </a: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mayor que </a:t>
            </a:r>
            <a:r>
              <a:rPr lang="es-PE" altLang="es-P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el número que se encuentra en el medio</a:t>
            </a: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endParaRPr lang="es-PE" altLang="es-PE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s-PE" altLang="es-P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Este proceso se realiza hasta encontrar el numero o hasta que no existan mas números en cada parte.</a:t>
            </a:r>
            <a:endParaRPr lang="es-PE" altLang="es-PE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403225" y="1736725"/>
            <a:ext cx="1693863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PE" altLang="es-PE" dirty="0"/>
              <a:t>Secuencial (No ordenada)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2120900" y="1736725"/>
            <a:ext cx="1693863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s-PE" dirty="0">
                <a:cs typeface="Times New Roman" panose="02020603050405020304" pitchFamily="18" charset="0"/>
              </a:rPr>
              <a:t>Secuencial </a:t>
            </a:r>
            <a:r>
              <a:rPr lang="es-PE" altLang="es-PE" dirty="0" smtClean="0">
                <a:cs typeface="Times New Roman" panose="02020603050405020304" pitchFamily="18" charset="0"/>
              </a:rPr>
              <a:t>(ordenada)</a:t>
            </a:r>
            <a:endParaRPr lang="es-ES" sz="1600" dirty="0"/>
          </a:p>
        </p:txBody>
      </p:sp>
      <p:sp>
        <p:nvSpPr>
          <p:cNvPr id="19" name="18 Rectángulo"/>
          <p:cNvSpPr/>
          <p:nvPr/>
        </p:nvSpPr>
        <p:spPr>
          <a:xfrm>
            <a:off x="3836988" y="1736725"/>
            <a:ext cx="1693862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es-PE" dirty="0"/>
              <a:t>secuencial indexada</a:t>
            </a: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5554663" y="1736725"/>
            <a:ext cx="1692275" cy="6842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PE" altLang="es-PE" dirty="0">
                <a:cs typeface="Times New Roman" panose="02020603050405020304" pitchFamily="18" charset="0"/>
              </a:rPr>
              <a:t>Búsqueda Binaria</a:t>
            </a:r>
            <a:endParaRPr lang="es-ES" dirty="0">
              <a:cs typeface="Times New Roman" panose="02020603050405020304" pitchFamily="18" charset="0"/>
            </a:endParaRPr>
          </a:p>
        </p:txBody>
      </p:sp>
      <p:sp>
        <p:nvSpPr>
          <p:cNvPr id="14350" name="21 Rectángulo"/>
          <p:cNvSpPr>
            <a:spLocks noChangeArrowheads="1"/>
          </p:cNvSpPr>
          <p:nvPr/>
        </p:nvSpPr>
        <p:spPr bwMode="auto">
          <a:xfrm>
            <a:off x="4284663" y="1452563"/>
            <a:ext cx="4679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PE" sz="1200">
                <a:latin typeface="Verdana" panose="020B0604030504040204" pitchFamily="34" charset="0"/>
              </a:rPr>
              <a:t>Haz clic sobre los botones para ampliar la información</a:t>
            </a:r>
          </a:p>
        </p:txBody>
      </p:sp>
      <p:sp>
        <p:nvSpPr>
          <p:cNvPr id="12" name="27 Rectángulo"/>
          <p:cNvSpPr/>
          <p:nvPr/>
        </p:nvSpPr>
        <p:spPr>
          <a:xfrm>
            <a:off x="7272300" y="1736812"/>
            <a:ext cx="1692275" cy="684213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PE" altLang="es-PE" dirty="0"/>
              <a:t>Búsqueda Binaria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7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e70d81c47b9c26faf46977527bb12e6b6c3430"/>
  <p:tag name="MMPROD_UIDATA" val="&lt;database version=&quot;10.0&quot;&gt;&lt;object type=&quot;1&quot; unique_id=&quot;10001&quot;&gt;&lt;object type=&quot;2&quot; unique_id=&quot;30466&quot;&gt;&lt;object type=&quot;3&quot; unique_id=&quot;30467&quot;&gt;&lt;property id=&quot;20148&quot; value=&quot;5&quot;/&gt;&lt;property id=&quot;20300&quot; value=&quot;Diapositiva 1&quot;/&gt;&lt;property id=&quot;20307&quot; value=&quot;281&quot;/&gt;&lt;/object&gt;&lt;object type=&quot;3&quot; unique_id=&quot;30468&quot;&gt;&lt;property id=&quot;20148&quot; value=&quot;5&quot;/&gt;&lt;property id=&quot;20300&quot; value=&quot;Diapositiva 2 - &amp;quot;Introducción&amp;quot;&quot;/&gt;&lt;property id=&quot;20307&quot; value=&quot;409&quot;/&gt;&lt;/object&gt;&lt;object type=&quot;3&quot; unique_id=&quot;30469&quot;&gt;&lt;property id=&quot;20148&quot; value=&quot;5&quot;/&gt;&lt;property id=&quot;20300&quot; value=&quot;Diapositiva 3 - &amp;quot;Titulo del recurso&amp;quot;&quot;/&gt;&lt;property id=&quot;20307&quot; value=&quot;711&quot;/&gt;&lt;/object&gt;&lt;object type=&quot;3&quot; unique_id=&quot;30470&quot;&gt;&lt;property id=&quot;20148&quot; value=&quot;5&quot;/&gt;&lt;property id=&quot;20300&quot; value=&quot;Diapositiva 4 - &amp;quot;Pantalla de texto con imagen vertical&amp;quot;&quot;/&gt;&lt;property id=&quot;20307&quot; value=&quot;668&quot;/&gt;&lt;/object&gt;&lt;object type=&quot;3&quot; unique_id=&quot;30471&quot;&gt;&lt;property id=&quot;20148&quot; value=&quot;5&quot;/&gt;&lt;property id=&quot;20300&quot; value=&quot;Diapositiva 5 - &amp;quot;Rollover&amp;quot;&quot;/&gt;&lt;property id=&quot;20307&quot; value=&quot;669&quot;/&gt;&lt;/object&gt;&lt;object type=&quot;3&quot; unique_id=&quot;30472&quot;&gt;&lt;property id=&quot;20148&quot; value=&quot;5&quot;/&gt;&lt;property id=&quot;20300&quot; value=&quot;Diapositiva 6&quot;/&gt;&lt;property id=&quot;20307&quot; value=&quot;670&quot;/&gt;&lt;/object&gt;&lt;object type=&quot;3&quot; unique_id=&quot;30473&quot;&gt;&lt;property id=&quot;20148&quot; value=&quot;5&quot;/&gt;&lt;property id=&quot;20300&quot; value=&quot;Diapositiva 7 - &amp;quot;Pestañas&amp;quot;&quot;/&gt;&lt;property id=&quot;20307&quot; value=&quot;674&quot;/&gt;&lt;/object&gt;&lt;object type=&quot;3&quot; unique_id=&quot;30474&quot;&gt;&lt;property id=&quot;20148&quot; value=&quot;5&quot;/&gt;&lt;property id=&quot;20300&quot; value=&quot;Diapositiva 8&quot;/&gt;&lt;property id=&quot;20307&quot; value=&quot;685&quot;/&gt;&lt;/object&gt;&lt;object type=&quot;3&quot; unique_id=&quot;30475&quot;&gt;&lt;property id=&quot;20148&quot; value=&quot;5&quot;/&gt;&lt;property id=&quot;20300&quot; value=&quot;Diapositiva 9 - &amp;quot;Proceso&amp;quot;&quot;/&gt;&lt;property id=&quot;20307&quot; value=&quot;691&quot;/&gt;&lt;/object&gt;&lt;object type=&quot;3&quot; unique_id=&quot;30476&quot;&gt;&lt;property id=&quot;20148&quot; value=&quot;5&quot;/&gt;&lt;property id=&quot;20300&quot; value=&quot;Diapositiva 10 - &amp;quot;Reflexiona&amp;quot;&quot;/&gt;&lt;property id=&quot;20307&quot; value=&quot;700&quot;/&gt;&lt;/object&gt;&lt;object type=&quot;3&quot; unique_id=&quot;30477&quot;&gt;&lt;property id=&quot;20148&quot; value=&quot;5&quot;/&gt;&lt;property id=&quot;20300&quot; value=&quot;Diapositiva 11 - &amp;quot;Más ejemplos de cajas y recuadros&amp;quot;&quot;/&gt;&lt;property id=&quot;20307&quot; value=&quot;625&quot;/&gt;&lt;/object&gt;&lt;object type=&quot;3&quot; unique_id=&quot;30478&quot;&gt;&lt;property id=&quot;20148&quot; value=&quot;5&quot;/&gt;&lt;property id=&quot;20300&quot; value=&quot;Diapositiva 12&quot;/&gt;&lt;property id=&quot;20307&quot; value=&quot;485&quot;/&gt;&lt;/object&gt;&lt;object type=&quot;3&quot; unique_id=&quot;30479&quot;&gt;&lt;property id=&quot;20148&quot; value=&quot;5&quot;/&gt;&lt;property id=&quot;20300&quot; value=&quot;Diapositiva 13 - &amp;quot;Resumen&amp;quot;&quot;/&gt;&lt;property id=&quot;20307&quot; value=&quot;712&quot;/&gt;&lt;/object&gt;&lt;object type=&quot;3&quot; unique_id=&quot;30480&quot;&gt;&lt;property id=&quot;20148&quot; value=&quot;5&quot;/&gt;&lt;property id=&quot;20300&quot; value=&quot;Diapositiva 14 - &amp;quot;Créditos&amp;quot;&quot;/&gt;&lt;property id=&quot;20307&quot; value=&quot;713&quot;/&gt;&lt;/object&gt;&lt;object type=&quot;3&quot; unique_id=&quot;30481&quot;&gt;&lt;property id=&quot;20148&quot; value=&quot;5&quot;/&gt;&lt;property id=&quot;20300&quot; value=&quot;Diapositiva 15&quot;/&gt;&lt;property id=&quot;20307&quot; value=&quot;407&quot;/&gt;&lt;/object&gt;&lt;/object&gt;&lt;object type=&quot;8&quot; unique_id=&quot;30498&quot;&gt;&lt;/object&gt;&lt;/object&gt;&lt;/database&gt;"/>
  <p:tag name="MMPROD_NEXTUNIQUEID" val="10016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4997</TotalTime>
  <Words>1045</Words>
  <Application>Microsoft Office PowerPoint</Application>
  <PresentationFormat>Presentación en pantalla (4:3)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Tema de Office</vt:lpstr>
      <vt:lpstr>Imagen de mapa de bits</vt:lpstr>
      <vt:lpstr>Presentación de PowerPoint</vt:lpstr>
      <vt:lpstr>Agenda</vt:lpstr>
      <vt:lpstr>Búsqueda</vt:lpstr>
      <vt:lpstr>Búsqueda</vt:lpstr>
      <vt:lpstr>Búsqueda</vt:lpstr>
      <vt:lpstr>Búsqueda</vt:lpstr>
      <vt:lpstr>Búsqueda</vt:lpstr>
      <vt:lpstr>Búsqueda</vt:lpstr>
      <vt:lpstr>Búsqueda</vt:lpstr>
      <vt:lpstr>Búsqueda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nruiz</dc:creator>
  <cp:lastModifiedBy>Lizardo</cp:lastModifiedBy>
  <cp:revision>716</cp:revision>
  <dcterms:created xsi:type="dcterms:W3CDTF">2013-09-18T10:42:08Z</dcterms:created>
  <dcterms:modified xsi:type="dcterms:W3CDTF">2016-01-18T07:43:16Z</dcterms:modified>
</cp:coreProperties>
</file>