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713" r:id="rId3"/>
    <p:sldId id="735" r:id="rId4"/>
    <p:sldId id="744" r:id="rId5"/>
    <p:sldId id="761" r:id="rId6"/>
    <p:sldId id="760" r:id="rId7"/>
    <p:sldId id="759" r:id="rId8"/>
    <p:sldId id="764" r:id="rId9"/>
    <p:sldId id="763" r:id="rId10"/>
    <p:sldId id="762" r:id="rId11"/>
    <p:sldId id="768" r:id="rId12"/>
    <p:sldId id="767" r:id="rId13"/>
    <p:sldId id="775" r:id="rId14"/>
    <p:sldId id="774" r:id="rId15"/>
    <p:sldId id="771" r:id="rId16"/>
    <p:sldId id="770" r:id="rId17"/>
    <p:sldId id="769" r:id="rId18"/>
    <p:sldId id="772" r:id="rId19"/>
    <p:sldId id="773" r:id="rId20"/>
    <p:sldId id="732" r:id="rId21"/>
    <p:sldId id="733" r:id="rId22"/>
    <p:sldId id="407" r:id="rId23"/>
  </p:sldIdLst>
  <p:sldSz cx="9144000" cy="6858000" type="screen4x3"/>
  <p:notesSz cx="6858000" cy="9144000"/>
  <p:custDataLst>
    <p:tags r:id="rId25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>
      <p:cViewPr varScale="1">
        <p:scale>
          <a:sx n="64" d="100"/>
          <a:sy n="64" d="100"/>
        </p:scale>
        <p:origin x="1950" y="78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15DFA4-7495-4C8C-AAD0-50E9CCD3EDC1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0BD0B-C077-49EB-948E-3E23D361D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2067C-4FDD-4BB3-ABE2-355A89A207F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873654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Ejemplo de implementar una recursividad usando </a:t>
            </a:r>
            <a:r>
              <a:rPr lang="es-ES" altLang="es-ES" dirty="0" err="1" smtClean="0"/>
              <a:t>pseudocodigos</a:t>
            </a:r>
            <a:r>
              <a:rPr lang="es-ES" altLang="es-ES" dirty="0" smtClean="0"/>
              <a:t>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85583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 txBox="1">
            <a:spLocks noGrp="1" noChangeArrowheads="1"/>
          </p:cNvSpPr>
          <p:nvPr/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B486670-C0FF-4073-B00E-7A3551DF3F70}" type="slidenum">
              <a:rPr lang="es-PE" altLang="es-PE" sz="1000" i="1"/>
              <a:pPr algn="r">
                <a:spcBef>
                  <a:spcPct val="0"/>
                </a:spcBef>
              </a:pPr>
              <a:t>14</a:t>
            </a:fld>
            <a:endParaRPr lang="es-PE" altLang="es-PE" sz="1000" i="1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715963"/>
            <a:ext cx="4557712" cy="3417887"/>
          </a:xfrm>
          <a:ln cap="flat"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0388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PE" dirty="0" smtClean="0"/>
              <a:t>Modo de ejecución de un procesos recursivo, tomando</a:t>
            </a:r>
            <a:r>
              <a:rPr lang="es-ES" altLang="es-PE" baseline="0" dirty="0" smtClean="0"/>
              <a:t> el caso del factorial del numero 3.</a:t>
            </a:r>
            <a:endParaRPr lang="es-ES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23599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a tratar en la</a:t>
            </a:r>
            <a:r>
              <a:rPr lang="es-ES" altLang="es-ES" baseline="0" dirty="0" smtClean="0"/>
              <a:t> sesión:</a:t>
            </a:r>
          </a:p>
          <a:p>
            <a:pPr marL="2857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Punteros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listas enlazadas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Operaciones elementales en una lista enlazada 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4206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y lo que son las listas enlazadas y su forma de programación.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presentarlo como una alternativa al uso de los arreglos como medio de almacenamiento de datos en memoria principal.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4038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92E1B-5ABC-435F-B57A-76A79131D1D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94879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384DC-C1E3-46C6-AF30-43A5A99C3D5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5546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Definición y ejemplo de una variación de la lista enlazada, en este caso de una lista doblemente enlazada.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149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37C-739B-4906-8470-A40F8A84C58E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B4EA0-5B20-4C31-9A26-96C6C6B14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F555-E919-462A-B06E-99C760639732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CFD6-1376-4F7A-918D-8625764CD8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E274-0733-497F-942B-ECC74CC49781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7ADB-F6F8-4A16-9480-A036972AAC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5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22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C14F-1386-4322-96E9-6DC375CC48B8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8BD3-D9E0-4A13-A91A-012743A31E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28E-D20F-4D3A-AB82-B36D7E6B9365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ACA7-5B44-475A-ACE4-4BB9DE4198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F6AA-8B7B-49E5-A49D-FA3400327756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0552-F7A4-4FA4-BD4D-9287DA4D2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652-23FD-4FF9-8E03-9C1874C28917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8728-2EF4-418D-A05B-2301F369D3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FA74-000A-4367-A004-052BA33EE705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7699-F3D3-43CA-8784-A314C2276A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D36E-FDFA-41C7-B351-64DDCB721A56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CDC-C569-469F-9B26-39B40494AC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1223-8C7E-41C1-9981-5239A959BDA4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003B-DE32-4C3D-997E-EE25E85620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2D40-4EBF-4388-A898-23C2EA84D5D8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9AB8-6358-4C39-8650-984E0A88A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49A1-2188-463C-9649-F4E39D4A87B3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9E3-326C-471E-AE1D-FC5FE8CEC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A2A59-0B9B-418B-B07A-991D1119F472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014D-9E21-4FDF-AB73-262EA0216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hyperlink" Target="http://www.uterra.com/juegos/torre_hanoi.htm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10000"/>
              </a:spcBef>
              <a:buClrTx/>
              <a:buSzTx/>
              <a:buFontTx/>
              <a:buNone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Recursividad</a:t>
            </a:r>
            <a:endParaRPr lang="es-PE" altLang="es-PE" sz="32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lnSpc>
                <a:spcPct val="90000"/>
              </a:lnSpc>
            </a:pPr>
            <a:r>
              <a:rPr lang="es-MX" altLang="es-PE" dirty="0"/>
              <a:t>Los pasos que sigue el caso recursivo son los siguientes:</a:t>
            </a:r>
          </a:p>
          <a:p>
            <a:pPr marL="1371600" lvl="2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altLang="es-PE" sz="2600" dirty="0">
                <a:cs typeface="Tahoma" pitchFamily="34" charset="0"/>
              </a:rPr>
              <a:t>El procedimiento se llama a s</a:t>
            </a:r>
            <a:r>
              <a:rPr lang="es-ES_tradnl" altLang="es-PE" sz="2600" dirty="0">
                <a:latin typeface="Tahoma" pitchFamily="34" charset="0"/>
                <a:cs typeface="Tahoma" pitchFamily="34" charset="0"/>
              </a:rPr>
              <a:t>í</a:t>
            </a:r>
            <a:r>
              <a:rPr lang="es-ES_tradnl" altLang="es-PE" sz="2600" dirty="0">
                <a:cs typeface="Tahoma" pitchFamily="34" charset="0"/>
              </a:rPr>
              <a:t> mismo</a:t>
            </a:r>
            <a:endParaRPr lang="es-ES_tradnl" altLang="es-PE" sz="2600" dirty="0">
              <a:cs typeface="Times New Roman" pitchFamily="18" charset="0"/>
            </a:endParaRPr>
          </a:p>
          <a:p>
            <a:pPr marL="1371600" lvl="2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altLang="es-PE" sz="2600" dirty="0">
                <a:cs typeface="Tahoma" pitchFamily="34" charset="0"/>
              </a:rPr>
              <a:t>El problema se resuelve, tratando el mismo problema pero de tama</a:t>
            </a:r>
            <a:r>
              <a:rPr lang="es-ES_tradnl" altLang="es-PE" sz="2600" dirty="0">
                <a:latin typeface="Tahoma" pitchFamily="34" charset="0"/>
                <a:cs typeface="Tahoma" pitchFamily="34" charset="0"/>
              </a:rPr>
              <a:t>ñ</a:t>
            </a:r>
            <a:r>
              <a:rPr lang="es-ES_tradnl" altLang="es-PE" sz="2600" dirty="0">
                <a:cs typeface="Tahoma" pitchFamily="34" charset="0"/>
              </a:rPr>
              <a:t>o menor</a:t>
            </a:r>
            <a:endParaRPr lang="es-ES_tradnl" altLang="es-PE" sz="2600" dirty="0">
              <a:cs typeface="Times New Roman" pitchFamily="18" charset="0"/>
            </a:endParaRPr>
          </a:p>
          <a:p>
            <a:pPr marL="1371600" lvl="2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altLang="es-PE" sz="2600" dirty="0">
                <a:cs typeface="Tahoma" pitchFamily="34" charset="0"/>
              </a:rPr>
              <a:t>La manera en la cual el tama</a:t>
            </a:r>
            <a:r>
              <a:rPr lang="es-ES_tradnl" altLang="es-PE" sz="2600" dirty="0">
                <a:latin typeface="Tahoma" pitchFamily="34" charset="0"/>
                <a:cs typeface="Tahoma" pitchFamily="34" charset="0"/>
              </a:rPr>
              <a:t>ñ</a:t>
            </a:r>
            <a:r>
              <a:rPr lang="es-ES_tradnl" altLang="es-PE" sz="2600" dirty="0">
                <a:cs typeface="Tahoma" pitchFamily="34" charset="0"/>
              </a:rPr>
              <a:t>o del problema disminuye asegura que el caso base eventualmente se alcanzar</a:t>
            </a:r>
            <a:r>
              <a:rPr lang="es-ES_tradnl" altLang="es-PE" sz="2600" dirty="0">
                <a:latin typeface="Tahoma" pitchFamily="34" charset="0"/>
                <a:cs typeface="Tahoma" pitchFamily="34" charset="0"/>
              </a:rPr>
              <a:t>á</a:t>
            </a:r>
            <a:endParaRPr lang="es-ES" altLang="es-PE" sz="2000" dirty="0"/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PE" sz="2800" i="1" dirty="0" err="1"/>
              <a:t>Ejemplo</a:t>
            </a:r>
            <a:r>
              <a:rPr lang="en-US" altLang="es-PE" sz="2800" i="1" dirty="0"/>
              <a:t>:    Factorial de 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i="1" dirty="0"/>
              <a:t>Por definición n! = 1*2*3*…*(n-1)*n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i="1" dirty="0"/>
              <a:t>con 0! = 1 y 1! = 1</a:t>
            </a:r>
          </a:p>
          <a:p>
            <a:pPr marL="1604963" lvl="4" indent="-266700" eaLnBrk="1" hangingPunct="1">
              <a:lnSpc>
                <a:spcPct val="90000"/>
              </a:lnSpc>
              <a:buFontTx/>
              <a:buNone/>
            </a:pPr>
            <a:r>
              <a:rPr lang="es-ES_tradnl" altLang="es-PE" sz="2400" dirty="0"/>
              <a:t>3! = 3*2!                     </a:t>
            </a:r>
          </a:p>
          <a:p>
            <a:pPr marL="1604963" lvl="4" indent="-266700" eaLnBrk="1" hangingPunct="1">
              <a:lnSpc>
                <a:spcPct val="90000"/>
              </a:lnSpc>
              <a:buFontTx/>
              <a:buNone/>
            </a:pPr>
            <a:r>
              <a:rPr lang="es-ES_tradnl" altLang="es-PE" sz="2400" dirty="0"/>
              <a:t>2! = 2*1!                </a:t>
            </a:r>
          </a:p>
          <a:p>
            <a:pPr marL="1604963" lvl="4" indent="-266700" eaLnBrk="1" hangingPunct="1">
              <a:lnSpc>
                <a:spcPct val="90000"/>
              </a:lnSpc>
              <a:buFontTx/>
              <a:buNone/>
            </a:pPr>
            <a:r>
              <a:rPr lang="es-ES_tradnl" altLang="es-PE" sz="2400" dirty="0"/>
              <a:t>1! = 1*0!                  Caso base</a:t>
            </a:r>
            <a:endParaRPr lang="es-ES_tradnl" altLang="es-PE" sz="2400" i="1" dirty="0"/>
          </a:p>
          <a:p>
            <a:pPr marL="1604963" lvl="4" indent="-266700" eaLnBrk="1" hangingPunct="1">
              <a:lnSpc>
                <a:spcPct val="90000"/>
              </a:lnSpc>
              <a:buFontTx/>
              <a:buNone/>
            </a:pPr>
            <a:r>
              <a:rPr lang="es-ES_tradnl" altLang="es-PE" sz="2400" dirty="0"/>
              <a:t>0! = 1              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altLang="es-PE" sz="2400" dirty="0"/>
              <a:t>Generalizando:     n! =     1   si  n=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altLang="es-PE" sz="2400" dirty="0"/>
              <a:t>			            n*(n-1)!    si  n &gt; 0    (recursividad</a:t>
            </a: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68438"/>
            <a:ext cx="8748713" cy="512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311860" y="764704"/>
            <a:ext cx="3492388" cy="80327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800" dirty="0" err="1" smtClean="0">
                <a:latin typeface="Calibri" panose="020F0502020204030204" pitchFamily="34" charset="0"/>
              </a:rPr>
              <a:t>Pseudocodigo</a:t>
            </a:r>
            <a:endParaRPr lang="en-US" altLang="es-PE" sz="8800" dirty="0">
              <a:latin typeface="Calibri" panose="020F050202020403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07604" y="1831504"/>
            <a:ext cx="7272808" cy="4045421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PE" sz="2800" u="sng" dirty="0" err="1" smtClean="0"/>
              <a:t>Funcion</a:t>
            </a:r>
            <a:r>
              <a:rPr lang="en-US" altLang="es-PE" sz="2800" u="sng" dirty="0" smtClean="0"/>
              <a:t>  f</a:t>
            </a:r>
            <a:r>
              <a:rPr lang="en-US" altLang="es-PE" sz="2800" dirty="0" smtClean="0"/>
              <a:t>actorial (n)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PE" u="sng" dirty="0" err="1" smtClean="0"/>
              <a:t>si</a:t>
            </a:r>
            <a:r>
              <a:rPr lang="en-US" altLang="es-PE" dirty="0" smtClean="0"/>
              <a:t>  n 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PE" dirty="0" smtClean="0"/>
              <a:t>    </a:t>
            </a:r>
            <a:r>
              <a:rPr lang="en-US" altLang="es-PE" u="sng" dirty="0" err="1" smtClean="0"/>
              <a:t>entonces</a:t>
            </a:r>
            <a:r>
              <a:rPr lang="en-US" altLang="es-PE" dirty="0" smtClean="0"/>
              <a:t>  </a:t>
            </a:r>
            <a:r>
              <a:rPr lang="en-US" altLang="es-PE" dirty="0" err="1" smtClean="0"/>
              <a:t>resultado</a:t>
            </a:r>
            <a:r>
              <a:rPr lang="en-US" altLang="es-PE" dirty="0" smtClean="0"/>
              <a:t> = 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PE" dirty="0" smtClean="0"/>
              <a:t>    </a:t>
            </a:r>
            <a:r>
              <a:rPr lang="en-US" altLang="es-PE" u="sng" dirty="0" err="1" smtClean="0"/>
              <a:t>sino</a:t>
            </a:r>
            <a:r>
              <a:rPr lang="en-US" altLang="es-PE" dirty="0" smtClean="0"/>
              <a:t>           </a:t>
            </a:r>
            <a:r>
              <a:rPr lang="en-US" altLang="es-PE" dirty="0" err="1" smtClean="0"/>
              <a:t>resultado</a:t>
            </a:r>
            <a:r>
              <a:rPr lang="en-US" altLang="es-PE" dirty="0" smtClean="0"/>
              <a:t> = n * factorial(n-1)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PE" u="sng" dirty="0" err="1" smtClean="0"/>
              <a:t>Fsi</a:t>
            </a:r>
            <a:endParaRPr lang="en-US" altLang="es-PE" u="sng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PE" u="sng" dirty="0" err="1" smtClean="0"/>
              <a:t>Retornar</a:t>
            </a:r>
            <a:r>
              <a:rPr lang="en-US" altLang="es-PE" u="sng" dirty="0" smtClean="0"/>
              <a:t> </a:t>
            </a:r>
            <a:r>
              <a:rPr lang="en-US" altLang="es-PE" dirty="0" err="1" smtClean="0"/>
              <a:t>resultado</a:t>
            </a:r>
            <a:r>
              <a:rPr lang="en-US" altLang="es-PE" dirty="0" smtClean="0"/>
              <a:t> </a:t>
            </a:r>
          </a:p>
          <a:p>
            <a:pPr lvl="1" indent="-742950" eaLnBrk="1" hangingPunct="1">
              <a:lnSpc>
                <a:spcPct val="90000"/>
              </a:lnSpc>
              <a:buFontTx/>
              <a:buNone/>
            </a:pPr>
            <a:r>
              <a:rPr lang="es-PE" altLang="es-PE" dirty="0" err="1" smtClean="0"/>
              <a:t>Fin_funcion</a:t>
            </a:r>
            <a:endParaRPr lang="en-US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5778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7620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D33AEA3-9886-4C7A-952C-F311C1207AA6}" type="slidenum">
              <a:rPr lang="es-PE" altLang="es-PE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PE" altLang="es-PE" sz="12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765175"/>
            <a:ext cx="7772400" cy="87471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>
              <a:defRPr/>
            </a:pPr>
            <a:r>
              <a:rPr lang="es-PE" dirty="0" smtClean="0">
                <a:solidFill>
                  <a:schemeClr val="tx1"/>
                </a:solidFill>
                <a:latin typeface="+mn-lt"/>
              </a:rPr>
              <a:t>Modo de ejecución</a:t>
            </a: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359308" y="1989138"/>
            <a:ext cx="2376488" cy="2123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u="sng" dirty="0" err="1" smtClean="0"/>
              <a:t>Funcion</a:t>
            </a:r>
            <a:r>
              <a:rPr lang="es-PE" altLang="es-PE" sz="1200" u="sng" dirty="0" smtClean="0"/>
              <a:t>  f</a:t>
            </a:r>
            <a:r>
              <a:rPr lang="es-PE" altLang="es-PE" sz="1200" dirty="0" smtClean="0"/>
              <a:t>actorial 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 smtClean="0"/>
              <a:t>  si  n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 smtClean="0"/>
              <a:t>   </a:t>
            </a:r>
            <a:r>
              <a:rPr lang="es-PE" altLang="es-PE" sz="1200" dirty="0" smtClean="0"/>
              <a:t>entonces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 smtClean="0"/>
              <a:t>       resultado =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 smtClean="0"/>
              <a:t>   </a:t>
            </a:r>
            <a:r>
              <a:rPr lang="es-PE" altLang="es-PE" sz="1200" dirty="0" smtClean="0"/>
              <a:t>sino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 smtClean="0"/>
              <a:t>       resultado = n * factorial(n-1)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 smtClean="0"/>
              <a:t>  </a:t>
            </a:r>
            <a:r>
              <a:rPr lang="es-PE" altLang="es-PE" sz="1200" dirty="0" err="1" smtClean="0"/>
              <a:t>Fsi</a:t>
            </a:r>
            <a:endParaRPr lang="es-PE" altLang="es-PE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 smtClean="0"/>
              <a:t>   Retornar</a:t>
            </a:r>
            <a:r>
              <a:rPr lang="es-PE" altLang="es-PE" sz="1200" u="sng" dirty="0" smtClean="0"/>
              <a:t> </a:t>
            </a:r>
            <a:r>
              <a:rPr lang="es-PE" altLang="es-PE" sz="1200" dirty="0" smtClean="0"/>
              <a:t>resultado </a:t>
            </a:r>
          </a:p>
          <a:p>
            <a:pPr lvl="1" indent="-742950"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 err="1" smtClean="0"/>
              <a:t>Fin_funcion</a:t>
            </a:r>
            <a:endParaRPr lang="es-PE" altLang="es-PE" sz="1200" dirty="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6227763" y="1989138"/>
            <a:ext cx="2459037" cy="20985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u="sng" dirty="0" err="1"/>
              <a:t>Funcion</a:t>
            </a:r>
            <a:r>
              <a:rPr lang="es-PE" altLang="es-PE" sz="1200" u="sng" dirty="0"/>
              <a:t>  f</a:t>
            </a:r>
            <a:r>
              <a:rPr lang="es-PE" altLang="es-PE" sz="1200" dirty="0"/>
              <a:t>actorial 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/>
              <a:t>  si  n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 </a:t>
            </a:r>
            <a:r>
              <a:rPr lang="es-PE" altLang="es-PE" sz="1200" dirty="0"/>
              <a:t>entonces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    resultado =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 </a:t>
            </a:r>
            <a:r>
              <a:rPr lang="es-PE" altLang="es-PE" sz="1200" dirty="0"/>
              <a:t>sino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    resultado = n * factorial(n-1)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</a:t>
            </a:r>
            <a:r>
              <a:rPr lang="es-PE" altLang="es-PE" sz="1200" dirty="0" err="1"/>
              <a:t>Fsi</a:t>
            </a:r>
            <a:endParaRPr lang="es-PE" altLang="es-PE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Retornar</a:t>
            </a:r>
            <a:r>
              <a:rPr lang="es-PE" altLang="es-PE" sz="1200" u="sng" dirty="0"/>
              <a:t> </a:t>
            </a:r>
            <a:r>
              <a:rPr lang="es-PE" altLang="es-PE" sz="1200" dirty="0"/>
              <a:t>resultado </a:t>
            </a:r>
          </a:p>
          <a:p>
            <a:pPr lvl="1" indent="-742950"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 err="1"/>
              <a:t>Fin_funcion</a:t>
            </a:r>
            <a:endParaRPr lang="es-PE" altLang="es-PE" sz="1200" dirty="0"/>
          </a:p>
        </p:txBody>
      </p:sp>
      <p:sp>
        <p:nvSpPr>
          <p:cNvPr id="18439" name="Rectangle 3"/>
          <p:cNvSpPr txBox="1">
            <a:spLocks noChangeArrowheads="1"/>
          </p:cNvSpPr>
          <p:nvPr/>
        </p:nvSpPr>
        <p:spPr bwMode="auto">
          <a:xfrm>
            <a:off x="5893383" y="4572719"/>
            <a:ext cx="2459037" cy="21281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u="sng" dirty="0" err="1"/>
              <a:t>Funcion</a:t>
            </a:r>
            <a:r>
              <a:rPr lang="es-PE" altLang="es-PE" sz="1200" u="sng" dirty="0"/>
              <a:t>  f</a:t>
            </a:r>
            <a:r>
              <a:rPr lang="es-PE" altLang="es-PE" sz="1200" dirty="0"/>
              <a:t>actorial 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/>
              <a:t>  si  n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 </a:t>
            </a:r>
            <a:r>
              <a:rPr lang="es-PE" altLang="es-PE" sz="1200" dirty="0"/>
              <a:t>entonces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    resultado =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 </a:t>
            </a:r>
            <a:r>
              <a:rPr lang="es-PE" altLang="es-PE" sz="1200" dirty="0"/>
              <a:t>sino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    resultado = n * factorial(n-1)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</a:t>
            </a:r>
            <a:r>
              <a:rPr lang="es-PE" altLang="es-PE" sz="1200" dirty="0" err="1"/>
              <a:t>Fsi</a:t>
            </a:r>
            <a:endParaRPr lang="es-PE" altLang="es-PE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Retornar</a:t>
            </a:r>
            <a:r>
              <a:rPr lang="es-PE" altLang="es-PE" sz="1200" u="sng" dirty="0"/>
              <a:t> </a:t>
            </a:r>
            <a:r>
              <a:rPr lang="es-PE" altLang="es-PE" sz="1200" dirty="0"/>
              <a:t>resultado </a:t>
            </a:r>
          </a:p>
          <a:p>
            <a:pPr lvl="1" indent="-742950"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 err="1"/>
              <a:t>Fin_funcion</a:t>
            </a:r>
            <a:endParaRPr lang="es-PE" altLang="es-PE" sz="12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348038" y="1981200"/>
            <a:ext cx="2376487" cy="2106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u="sng" dirty="0" err="1"/>
              <a:t>Funcion</a:t>
            </a:r>
            <a:r>
              <a:rPr lang="es-PE" altLang="es-PE" sz="1200" u="sng" dirty="0"/>
              <a:t>  f</a:t>
            </a:r>
            <a:r>
              <a:rPr lang="es-PE" altLang="es-PE" sz="1200" dirty="0"/>
              <a:t>actorial 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/>
              <a:t>  si  n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 </a:t>
            </a:r>
            <a:r>
              <a:rPr lang="es-PE" altLang="es-PE" sz="1200" dirty="0"/>
              <a:t>entonces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    resultado =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 </a:t>
            </a:r>
            <a:r>
              <a:rPr lang="es-PE" altLang="es-PE" sz="1200" dirty="0"/>
              <a:t>sino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    resultado = n * factorial(n-1)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600" dirty="0"/>
              <a:t>  </a:t>
            </a:r>
            <a:r>
              <a:rPr lang="es-PE" altLang="es-PE" sz="1200" dirty="0" err="1"/>
              <a:t>Fsi</a:t>
            </a:r>
            <a:endParaRPr lang="es-PE" altLang="es-PE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PE" altLang="es-PE" sz="1200" dirty="0"/>
              <a:t>   Retornar</a:t>
            </a:r>
            <a:r>
              <a:rPr lang="es-PE" altLang="es-PE" sz="1200" u="sng" dirty="0"/>
              <a:t> </a:t>
            </a:r>
            <a:r>
              <a:rPr lang="es-PE" altLang="es-PE" sz="1200" dirty="0"/>
              <a:t>resultado </a:t>
            </a:r>
          </a:p>
          <a:p>
            <a:pPr lvl="1" indent="-742950" eaLnBrk="1" hangingPunct="1">
              <a:lnSpc>
                <a:spcPct val="90000"/>
              </a:lnSpc>
              <a:buFontTx/>
              <a:buNone/>
            </a:pPr>
            <a:r>
              <a:rPr lang="es-PE" altLang="es-PE" sz="1200" dirty="0" err="1"/>
              <a:t>Fin_funcion</a:t>
            </a:r>
            <a:endParaRPr lang="es-PE" altLang="es-PE" sz="12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2663465" y="3284538"/>
            <a:ext cx="360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3023828" y="1773238"/>
            <a:ext cx="0" cy="1511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023828" y="1773238"/>
            <a:ext cx="14767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500563" y="1773238"/>
            <a:ext cx="0" cy="207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427984" y="3940175"/>
            <a:ext cx="0" cy="280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2627759" y="4221088"/>
            <a:ext cx="18002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2193701" y="3392996"/>
            <a:ext cx="433388" cy="8280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8 Conector recto"/>
          <p:cNvCxnSpPr/>
          <p:nvPr/>
        </p:nvCxnSpPr>
        <p:spPr>
          <a:xfrm>
            <a:off x="5616116" y="3248112"/>
            <a:ext cx="360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0 Conector recto"/>
          <p:cNvCxnSpPr/>
          <p:nvPr/>
        </p:nvCxnSpPr>
        <p:spPr>
          <a:xfrm flipV="1">
            <a:off x="5976479" y="1736812"/>
            <a:ext cx="0" cy="1511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2 Conector recto"/>
          <p:cNvCxnSpPr/>
          <p:nvPr/>
        </p:nvCxnSpPr>
        <p:spPr>
          <a:xfrm>
            <a:off x="5976479" y="1736812"/>
            <a:ext cx="14767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4 Conector recto de flecha"/>
          <p:cNvCxnSpPr/>
          <p:nvPr/>
        </p:nvCxnSpPr>
        <p:spPr>
          <a:xfrm>
            <a:off x="7452320" y="1736812"/>
            <a:ext cx="0" cy="207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6 Conector recto"/>
          <p:cNvCxnSpPr/>
          <p:nvPr/>
        </p:nvCxnSpPr>
        <p:spPr>
          <a:xfrm>
            <a:off x="7416316" y="3940175"/>
            <a:ext cx="0" cy="280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8 Conector recto"/>
          <p:cNvCxnSpPr/>
          <p:nvPr/>
        </p:nvCxnSpPr>
        <p:spPr>
          <a:xfrm flipH="1">
            <a:off x="5616091" y="4221088"/>
            <a:ext cx="18002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0 Conector recto de flecha"/>
          <p:cNvCxnSpPr/>
          <p:nvPr/>
        </p:nvCxnSpPr>
        <p:spPr>
          <a:xfrm flipH="1" flipV="1">
            <a:off x="5182033" y="3392996"/>
            <a:ext cx="433388" cy="8280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8 Conector recto"/>
          <p:cNvCxnSpPr/>
          <p:nvPr/>
        </p:nvCxnSpPr>
        <p:spPr>
          <a:xfrm>
            <a:off x="8604125" y="3248980"/>
            <a:ext cx="360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0 Conector recto"/>
          <p:cNvCxnSpPr/>
          <p:nvPr/>
        </p:nvCxnSpPr>
        <p:spPr>
          <a:xfrm flipV="1">
            <a:off x="8964488" y="3249848"/>
            <a:ext cx="0" cy="1151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8 Conector recto"/>
          <p:cNvCxnSpPr/>
          <p:nvPr/>
        </p:nvCxnSpPr>
        <p:spPr>
          <a:xfrm flipH="1">
            <a:off x="7164263" y="4401108"/>
            <a:ext cx="18002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 de flecha"/>
          <p:cNvCxnSpPr/>
          <p:nvPr/>
        </p:nvCxnSpPr>
        <p:spPr>
          <a:xfrm>
            <a:off x="7164288" y="4409170"/>
            <a:ext cx="0" cy="207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8 Conector recto"/>
          <p:cNvCxnSpPr/>
          <p:nvPr/>
        </p:nvCxnSpPr>
        <p:spPr>
          <a:xfrm flipH="1">
            <a:off x="7488300" y="6273316"/>
            <a:ext cx="1198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0 Conector recto de flecha"/>
          <p:cNvCxnSpPr/>
          <p:nvPr/>
        </p:nvCxnSpPr>
        <p:spPr>
          <a:xfrm flipH="1" flipV="1">
            <a:off x="7955036" y="3392996"/>
            <a:ext cx="731764" cy="28739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1693639" y="1639888"/>
            <a:ext cx="64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n</a:t>
            </a:r>
            <a:r>
              <a:rPr lang="es-PE" sz="1200" dirty="0" smtClean="0"/>
              <a:t> = 3</a:t>
            </a:r>
            <a:endParaRPr lang="es-PE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681971" y="1628800"/>
            <a:ext cx="64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n</a:t>
            </a:r>
            <a:r>
              <a:rPr lang="es-PE" sz="1200" dirty="0" smtClean="0"/>
              <a:t> = 2</a:t>
            </a:r>
            <a:endParaRPr lang="es-PE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7634299" y="1639833"/>
            <a:ext cx="64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n</a:t>
            </a:r>
            <a:r>
              <a:rPr lang="es-PE" sz="1200" dirty="0" smtClean="0"/>
              <a:t> = 1</a:t>
            </a:r>
            <a:endParaRPr lang="es-PE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518175" y="4268125"/>
            <a:ext cx="64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n</a:t>
            </a:r>
            <a:r>
              <a:rPr lang="es-PE" sz="1200" dirty="0" smtClean="0"/>
              <a:t> = 0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4771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39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78853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_tradnl" sz="2800" i="1" dirty="0"/>
              <a:t>La recursión</a:t>
            </a:r>
          </a:p>
          <a:p>
            <a:pPr lvl="1" eaLnBrk="1" hangingPunct="1">
              <a:defRPr/>
            </a:pPr>
            <a:r>
              <a:rPr lang="es-ES_tradnl" i="1" dirty="0"/>
              <a:t>Permite crear algoritmos claros y concisos</a:t>
            </a:r>
          </a:p>
          <a:p>
            <a:pPr lvl="1" eaLnBrk="1" hangingPunct="1">
              <a:defRPr/>
            </a:pPr>
            <a:r>
              <a:rPr lang="es-ES_tradnl" i="1" dirty="0"/>
              <a:t>Es costosa en tiempo de ejecución y espacio usado</a:t>
            </a:r>
          </a:p>
          <a:p>
            <a:pPr lvl="1" eaLnBrk="1" hangingPunct="1">
              <a:defRPr/>
            </a:pPr>
            <a:r>
              <a:rPr lang="es-ES" altLang="es-PE" dirty="0"/>
              <a:t>Generalmente mas fáciles de analizar</a:t>
            </a:r>
          </a:p>
          <a:p>
            <a:pPr lvl="1" eaLnBrk="1" hangingPunct="1">
              <a:defRPr/>
            </a:pPr>
            <a:r>
              <a:rPr lang="es-ES_tradnl" altLang="es-PE" dirty="0">
                <a:cs typeface="Tahoma" pitchFamily="34" charset="0"/>
              </a:rPr>
              <a:t>Los algoritmos recursivos ofrecen soluciones estructuradas, modulares y elegantemente simples.</a:t>
            </a:r>
            <a:r>
              <a:rPr lang="es-ES" altLang="es-PE" dirty="0"/>
              <a:t> </a:t>
            </a:r>
          </a:p>
          <a:p>
            <a:pPr eaLnBrk="1" hangingPunct="1">
              <a:defRPr/>
            </a:pPr>
            <a:r>
              <a:rPr lang="es-ES_tradnl" sz="2800" i="1" dirty="0"/>
              <a:t>La recursividad se puede simular usando algoritmos iterativos.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  con uso de pila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268413"/>
            <a:ext cx="9144000" cy="5589587"/>
          </a:xfrm>
          <a:prstGeom prst="rect">
            <a:avLst/>
          </a:prstGeo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mtClean="0"/>
              <a:t>	Paso 	 N	 Pila			Factorial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	   0	 	4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1		4	  4		        	4 * fact(3)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2	    	3	  4, 3			3 * fact(2)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3	    	2	  4, 3, 2		2 * fact(1)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4	    	1	  4, 3, 2, 1		1 * fact(0)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5	    	0	  4, 3, 2, 1		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6	    	1	  4, 3, 2		1 * fact(0) = 1*1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7	    	2	  4, 3			2 * fact(1) = 2*1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8	    	3	  4		        	3 * fact(2) = 3*2 =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altLang="es-PE" sz="2800" smtClean="0"/>
              <a:t> 	   9	    	4			        	4 * fact(3) = 4*6 = 24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altLang="es-PE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5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 </a:t>
            </a:r>
            <a:r>
              <a:rPr lang="es-ES_tradnl" sz="3200" dirty="0"/>
              <a:t>Las Torres de </a:t>
            </a:r>
            <a:r>
              <a:rPr lang="es-ES_tradnl" sz="3200" dirty="0" err="1"/>
              <a:t>Hanoi</a:t>
            </a:r>
            <a:r>
              <a:rPr lang="es-ES_tradnl" sz="3200" dirty="0"/>
              <a:t> 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PE" sz="2800" dirty="0"/>
              <a:t>Es un juego matemático que consiste en tres varillas verticales y un número indeterminado de discos que determinarán la complejidad de la solución. </a:t>
            </a:r>
          </a:p>
          <a:p>
            <a:pPr eaLnBrk="1" hangingPunct="1">
              <a:buFontTx/>
              <a:buNone/>
            </a:pPr>
            <a:r>
              <a:rPr lang="es-ES" altLang="es-PE" sz="2800" dirty="0"/>
              <a:t>No hay dos discos iguales y están colocados de mayor a menor tamaño en una varilla, no se puede colocar ningún disco mayor sobre uno menor a él en ningún momento</a:t>
            </a: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 </a:t>
            </a:r>
            <a:r>
              <a:rPr lang="es-ES_tradnl" sz="3200" dirty="0"/>
              <a:t>Las Torres de </a:t>
            </a:r>
            <a:r>
              <a:rPr lang="es-ES_tradnl" sz="3200" dirty="0" err="1"/>
              <a:t>Hanoi</a:t>
            </a:r>
            <a:r>
              <a:rPr lang="es-ES_tradnl" sz="3200" dirty="0"/>
              <a:t> 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1764196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s-PE" sz="2800" dirty="0"/>
              <a:t>El juego consiste en pasar todos los discos de la varilla A hacia la varilla C, colocados de mayor a menor </a:t>
            </a:r>
            <a:r>
              <a:rPr lang="es-ES" altLang="es-PE" sz="2800" dirty="0" smtClean="0"/>
              <a:t>ascendentemente</a:t>
            </a:r>
          </a:p>
          <a:p>
            <a:pPr eaLnBrk="1" hangingPunct="1">
              <a:buNone/>
            </a:pPr>
            <a:r>
              <a:rPr lang="es-ES" altLang="es-PE" sz="2800" dirty="0">
                <a:sym typeface="Symbol" pitchFamily="18" charset="2"/>
              </a:rPr>
              <a:t>Juego: </a:t>
            </a:r>
            <a:r>
              <a:rPr lang="es-ES" altLang="es-PE" sz="2800" dirty="0">
                <a:sym typeface="Symbol" pitchFamily="18" charset="2"/>
                <a:hlinkClick r:id="rId5"/>
              </a:rPr>
              <a:t>http://www.uterra.com/juegos/torre_hanoi.htm</a:t>
            </a:r>
            <a:endParaRPr lang="es-ES_tradnl" altLang="es-PE" sz="28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s-ES" altLang="es-PE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20492"/>
            <a:ext cx="578643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3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78853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Tx/>
              <a:buNone/>
              <a:defRPr/>
            </a:pPr>
            <a:r>
              <a:rPr lang="es-ES_tradnl" sz="2800" dirty="0" smtClean="0"/>
              <a:t>Ejercicios</a:t>
            </a:r>
          </a:p>
          <a:p>
            <a:pPr eaLnBrk="1" hangingPunct="1">
              <a:buClrTx/>
              <a:defRPr/>
            </a:pPr>
            <a:r>
              <a:rPr lang="es-ES_tradnl" sz="2800" dirty="0" smtClean="0"/>
              <a:t>Calcular </a:t>
            </a:r>
            <a:r>
              <a:rPr lang="es-ES_tradnl" sz="2800" dirty="0"/>
              <a:t>la potencia de un numero</a:t>
            </a:r>
          </a:p>
          <a:p>
            <a:pPr eaLnBrk="1" hangingPunct="1">
              <a:buClrTx/>
              <a:defRPr/>
            </a:pPr>
            <a:r>
              <a:rPr lang="es-ES_tradnl" sz="2800" dirty="0"/>
              <a:t>Invierta un numero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s-ES_tradnl" sz="2800" dirty="0"/>
              <a:t>Convertir un numero de base 10 a base 2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</a:t>
            </a:r>
            <a:r>
              <a:rPr lang="es-ES_tradnl" altLang="es-P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 </a:t>
            </a: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Recursividad</a:t>
            </a:r>
            <a:endParaRPr lang="es-ES_tradnl" altLang="es-PE" sz="24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_tradnl" altLang="es-P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Implementación de </a:t>
            </a:r>
            <a:r>
              <a:rPr lang="es-ES_tradnl" altLang="es-PE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la recursividad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s-ES_tradnl" alt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ES_tradnl" altLang="es-PE" dirty="0" smtClean="0"/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presentación permite conocer el funcionamiento de la recursividad, la forma de implementar.  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219624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PE" sz="2400" dirty="0"/>
              <a:t>La </a:t>
            </a:r>
            <a:r>
              <a:rPr lang="es-MX" altLang="es-PE" sz="2400" dirty="0" err="1"/>
              <a:t>Matrushka</a:t>
            </a:r>
            <a:r>
              <a:rPr lang="es-MX" altLang="es-PE" sz="2400" dirty="0"/>
              <a:t> es una artesanía tradicional rusa. Es una muñeca de madera que contiene otra muñeca más pequeña dentro de sí. Ésta muñeca, también contiene otra muñeca dentro. Y así, una dentro de otra.</a:t>
            </a:r>
            <a:endParaRPr lang="es-ES" altLang="es-PE" sz="2400" dirty="0"/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  <p:pic>
        <p:nvPicPr>
          <p:cNvPr id="11" name="Picture 4" descr="muñe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76972"/>
            <a:ext cx="1360488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muñe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65885"/>
            <a:ext cx="12493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muñe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86572"/>
            <a:ext cx="10429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muñe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91372"/>
            <a:ext cx="8572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muñec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396172"/>
            <a:ext cx="708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PE" dirty="0">
                <a:cs typeface="Tahoma" pitchFamily="34" charset="0"/>
              </a:rPr>
              <a:t>La recursividad es un concepto fundamental en matemáticas y en computación.</a:t>
            </a:r>
          </a:p>
          <a:p>
            <a:pPr algn="just">
              <a:lnSpc>
                <a:spcPct val="90000"/>
              </a:lnSpc>
            </a:pPr>
            <a:r>
              <a:rPr lang="es-ES_tradnl" altLang="es-PE" dirty="0">
                <a:cs typeface="Tahoma" pitchFamily="34" charset="0"/>
              </a:rPr>
              <a:t>Es una alternativa para implementar estructuras repetitivas (</a:t>
            </a:r>
            <a:r>
              <a:rPr lang="es-ES_tradnl" altLang="es-PE" dirty="0" err="1">
                <a:cs typeface="Tahoma" pitchFamily="34" charset="0"/>
              </a:rPr>
              <a:t>for</a:t>
            </a:r>
            <a:r>
              <a:rPr lang="es-ES_tradnl" altLang="es-PE" dirty="0">
                <a:cs typeface="Tahoma" pitchFamily="34" charset="0"/>
              </a:rPr>
              <a:t>, </a:t>
            </a:r>
            <a:r>
              <a:rPr lang="es-ES_tradnl" altLang="es-PE" dirty="0" err="1">
                <a:cs typeface="Tahoma" pitchFamily="34" charset="0"/>
              </a:rPr>
              <a:t>while</a:t>
            </a:r>
            <a:r>
              <a:rPr lang="es-ES_tradnl" altLang="es-PE" dirty="0">
                <a:cs typeface="Tahoma" pitchFamily="34" charset="0"/>
              </a:rPr>
              <a:t>). </a:t>
            </a:r>
          </a:p>
          <a:p>
            <a:pPr algn="just">
              <a:lnSpc>
                <a:spcPct val="90000"/>
              </a:lnSpc>
            </a:pPr>
            <a:r>
              <a:rPr lang="es-ES_tradnl" altLang="es-PE" dirty="0">
                <a:cs typeface="Tahoma" pitchFamily="34" charset="0"/>
              </a:rPr>
              <a:t>Es una técnica de programación en la que un método se llama a si mismo.</a:t>
            </a:r>
          </a:p>
          <a:p>
            <a:pPr algn="just">
              <a:lnSpc>
                <a:spcPct val="90000"/>
              </a:lnSpc>
            </a:pPr>
            <a:r>
              <a:rPr lang="es-ES_tradnl" altLang="es-PE" dirty="0">
                <a:cs typeface="Tahoma" pitchFamily="34" charset="0"/>
              </a:rPr>
              <a:t>La recursión permite definir un objeto (funciones, problemas, estructuras de datos) en términos de sí mismo.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s-ES_tradnl" altLang="es-PE" sz="2400" i="1" dirty="0"/>
              <a:t>Ejemplos: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_tradnl" altLang="es-PE" sz="2400" i="1" dirty="0"/>
              <a:t>		</a:t>
            </a:r>
            <a:r>
              <a:rPr lang="es-ES_tradnl" altLang="es-PE" sz="2400" dirty="0"/>
              <a:t>f(0) = 0  y f(x) = 2 f(x-1) + x</a:t>
            </a:r>
            <a:r>
              <a:rPr lang="es-ES_tradnl" altLang="es-PE" sz="2400" baseline="30000" dirty="0"/>
              <a:t>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_tradnl" altLang="es-PE" sz="2400" i="1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altLang="es-PE" sz="2400" dirty="0"/>
              <a:t>		3! = 3 * 2!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s-ES_tradnl" altLang="es-PE" sz="2400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s-ES_tradnl" altLang="es-PE" dirty="0">
                <a:cs typeface="Tahoma" pitchFamily="34" charset="0"/>
              </a:rPr>
              <a:t>Son funciones  que se definen en términos de si misma</a:t>
            </a:r>
            <a:r>
              <a:rPr lang="es-ES_tradnl" altLang="es-PE" sz="2400" i="1" dirty="0"/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277230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s-ES_tradnl" altLang="es-PE" sz="2800" i="1" dirty="0"/>
              <a:t>La recursividad puede ser </a:t>
            </a:r>
          </a:p>
          <a:p>
            <a:pPr lvl="1" eaLnBrk="1" hangingPunct="1">
              <a:buFontTx/>
              <a:buNone/>
            </a:pPr>
            <a:r>
              <a:rPr lang="es-ES_tradnl" altLang="es-PE" i="1" dirty="0"/>
              <a:t>Directa: Cuando el procedimiento se llama a si mismo.</a:t>
            </a:r>
          </a:p>
          <a:p>
            <a:pPr marL="0" lvl="1" indent="0" eaLnBrk="1" hangingPunct="1">
              <a:buNone/>
            </a:pPr>
            <a:endParaRPr lang="es-ES_tradnl" altLang="es-PE" sz="2400" dirty="0" smtClean="0">
              <a:latin typeface="Arial Black" pitchFamily="34" charset="0"/>
            </a:endParaRPr>
          </a:p>
          <a:p>
            <a:pPr marL="0" lvl="1" indent="0" eaLnBrk="1" hangingPunct="1">
              <a:buNone/>
            </a:pPr>
            <a:endParaRPr lang="es-ES_tradnl" altLang="es-PE" sz="2400" dirty="0">
              <a:latin typeface="Arial Black" pitchFamily="34" charset="0"/>
            </a:endParaRPr>
          </a:p>
          <a:p>
            <a:pPr marL="0" lvl="1" indent="0" eaLnBrk="1" hangingPunct="1">
              <a:buNone/>
            </a:pPr>
            <a:r>
              <a:rPr lang="es-ES_tradnl" altLang="es-PE" sz="2400" dirty="0" smtClean="0">
                <a:latin typeface="Arial Black" pitchFamily="34" charset="0"/>
              </a:rPr>
              <a:t>                        </a:t>
            </a:r>
            <a:r>
              <a:rPr lang="es-ES_tradnl" altLang="es-PE" sz="2400" dirty="0" err="1" smtClean="0">
                <a:latin typeface="Arial Black" pitchFamily="34" charset="0"/>
              </a:rPr>
              <a:t>Proc</a:t>
            </a:r>
            <a:r>
              <a:rPr lang="es-ES_tradnl" altLang="es-PE" sz="2400" dirty="0">
                <a:latin typeface="Arial Black" pitchFamily="34" charset="0"/>
              </a:rPr>
              <a:t>. P</a:t>
            </a:r>
            <a:endParaRPr lang="es-ES_tradnl" altLang="es-PE" sz="2400" i="1" dirty="0"/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971800" y="4113076"/>
            <a:ext cx="15240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240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495800" y="5027476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072063" y="4303576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4643438" y="4297226"/>
            <a:ext cx="390525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3127375" y="4417876"/>
            <a:ext cx="98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127375" y="4646476"/>
            <a:ext cx="98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127375" y="5484676"/>
            <a:ext cx="98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048000" y="4875076"/>
            <a:ext cx="1468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1800"/>
              <a:t>Llamada a P</a:t>
            </a:r>
          </a:p>
        </p:txBody>
      </p:sp>
    </p:spTree>
    <p:extLst>
      <p:ext uri="{BB962C8B-B14F-4D97-AF65-F5344CB8AC3E}">
        <p14:creationId xmlns:p14="http://schemas.microsoft.com/office/powerpoint/2010/main" val="26146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1620180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</a:pPr>
            <a:r>
              <a:rPr lang="es-ES_tradnl" altLang="es-PE" i="1" dirty="0"/>
              <a:t>Indirecta Cuando la llamada no es directamente a si mismo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  <p:sp>
        <p:nvSpPr>
          <p:cNvPr id="10" name="Rectangle 2052"/>
          <p:cNvSpPr>
            <a:spLocks noChangeArrowheads="1"/>
          </p:cNvSpPr>
          <p:nvPr/>
        </p:nvSpPr>
        <p:spPr bwMode="auto">
          <a:xfrm>
            <a:off x="1676400" y="4983560"/>
            <a:ext cx="1752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1" name="Rectangle 2053"/>
          <p:cNvSpPr>
            <a:spLocks noChangeArrowheads="1"/>
          </p:cNvSpPr>
          <p:nvPr/>
        </p:nvSpPr>
        <p:spPr bwMode="auto">
          <a:xfrm>
            <a:off x="1600200" y="3307160"/>
            <a:ext cx="1752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2" name="Rectangle 2054"/>
          <p:cNvSpPr>
            <a:spLocks noChangeArrowheads="1"/>
          </p:cNvSpPr>
          <p:nvPr/>
        </p:nvSpPr>
        <p:spPr bwMode="auto">
          <a:xfrm>
            <a:off x="1600200" y="3307160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itchFamily="66" charset="0"/>
              </a:rPr>
              <a:t>Llamada a Q</a:t>
            </a:r>
          </a:p>
        </p:txBody>
      </p:sp>
      <p:sp>
        <p:nvSpPr>
          <p:cNvPr id="13" name="Rectangle 2055"/>
          <p:cNvSpPr>
            <a:spLocks noChangeArrowheads="1"/>
          </p:cNvSpPr>
          <p:nvPr/>
        </p:nvSpPr>
        <p:spPr bwMode="auto">
          <a:xfrm>
            <a:off x="1752600" y="4983560"/>
            <a:ext cx="1544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itchFamily="66" charset="0"/>
              </a:rPr>
              <a:t>Llamada a P</a:t>
            </a:r>
          </a:p>
        </p:txBody>
      </p:sp>
      <p:sp>
        <p:nvSpPr>
          <p:cNvPr id="14" name="Line 2056"/>
          <p:cNvSpPr>
            <a:spLocks noChangeShapeType="1"/>
          </p:cNvSpPr>
          <p:nvPr/>
        </p:nvSpPr>
        <p:spPr bwMode="auto">
          <a:xfrm flipV="1">
            <a:off x="3810000" y="3080147"/>
            <a:ext cx="0" cy="220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5" name="Line 2057"/>
          <p:cNvSpPr>
            <a:spLocks noChangeShapeType="1"/>
          </p:cNvSpPr>
          <p:nvPr/>
        </p:nvSpPr>
        <p:spPr bwMode="auto">
          <a:xfrm flipH="1">
            <a:off x="2441575" y="3078560"/>
            <a:ext cx="136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6" name="Rectangle 2058"/>
          <p:cNvSpPr>
            <a:spLocks noChangeArrowheads="1"/>
          </p:cNvSpPr>
          <p:nvPr/>
        </p:nvSpPr>
        <p:spPr bwMode="auto">
          <a:xfrm>
            <a:off x="1508125" y="2810272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1800"/>
              <a:t>Proc. P</a:t>
            </a:r>
          </a:p>
        </p:txBody>
      </p:sp>
      <p:sp>
        <p:nvSpPr>
          <p:cNvPr id="17" name="Rectangle 2059"/>
          <p:cNvSpPr>
            <a:spLocks noChangeArrowheads="1"/>
          </p:cNvSpPr>
          <p:nvPr/>
        </p:nvSpPr>
        <p:spPr bwMode="auto">
          <a:xfrm>
            <a:off x="1584325" y="4410472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1800"/>
              <a:t>Proc. Q</a:t>
            </a:r>
          </a:p>
        </p:txBody>
      </p:sp>
      <p:sp>
        <p:nvSpPr>
          <p:cNvPr id="19" name="Line 2060"/>
          <p:cNvSpPr>
            <a:spLocks noChangeShapeType="1"/>
          </p:cNvSpPr>
          <p:nvPr/>
        </p:nvSpPr>
        <p:spPr bwMode="auto">
          <a:xfrm flipH="1">
            <a:off x="3432175" y="528836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0" name="Line 2061"/>
          <p:cNvSpPr>
            <a:spLocks noChangeShapeType="1"/>
          </p:cNvSpPr>
          <p:nvPr/>
        </p:nvSpPr>
        <p:spPr bwMode="auto">
          <a:xfrm flipH="1">
            <a:off x="1298575" y="353576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" name="Line 2062"/>
          <p:cNvSpPr>
            <a:spLocks noChangeShapeType="1"/>
          </p:cNvSpPr>
          <p:nvPr/>
        </p:nvSpPr>
        <p:spPr bwMode="auto">
          <a:xfrm>
            <a:off x="1295400" y="3538935"/>
            <a:ext cx="0" cy="1139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" name="Line 2063"/>
          <p:cNvSpPr>
            <a:spLocks noChangeShapeType="1"/>
          </p:cNvSpPr>
          <p:nvPr/>
        </p:nvSpPr>
        <p:spPr bwMode="auto">
          <a:xfrm>
            <a:off x="1298575" y="467876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" name="Rectangle 2064"/>
          <p:cNvSpPr>
            <a:spLocks noChangeArrowheads="1"/>
          </p:cNvSpPr>
          <p:nvPr/>
        </p:nvSpPr>
        <p:spPr bwMode="auto">
          <a:xfrm>
            <a:off x="5181600" y="4297760"/>
            <a:ext cx="1752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24" name="Rectangle 2065"/>
          <p:cNvSpPr>
            <a:spLocks noChangeArrowheads="1"/>
          </p:cNvSpPr>
          <p:nvPr/>
        </p:nvSpPr>
        <p:spPr bwMode="auto">
          <a:xfrm>
            <a:off x="5105400" y="2621360"/>
            <a:ext cx="1752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25" name="Rectangle 2066"/>
          <p:cNvSpPr>
            <a:spLocks noChangeArrowheads="1"/>
          </p:cNvSpPr>
          <p:nvPr/>
        </p:nvSpPr>
        <p:spPr bwMode="auto">
          <a:xfrm>
            <a:off x="5105400" y="2621360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itchFamily="66" charset="0"/>
              </a:rPr>
              <a:t>Llamada a Q</a:t>
            </a:r>
          </a:p>
        </p:txBody>
      </p:sp>
      <p:sp>
        <p:nvSpPr>
          <p:cNvPr id="26" name="Rectangle 2067"/>
          <p:cNvSpPr>
            <a:spLocks noChangeArrowheads="1"/>
          </p:cNvSpPr>
          <p:nvPr/>
        </p:nvSpPr>
        <p:spPr bwMode="auto">
          <a:xfrm>
            <a:off x="5257800" y="4297760"/>
            <a:ext cx="1577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itchFamily="66" charset="0"/>
              </a:rPr>
              <a:t>Llamada a 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itchFamily="66" charset="0"/>
              </a:rPr>
              <a:t>Lamada a P</a:t>
            </a:r>
          </a:p>
        </p:txBody>
      </p:sp>
      <p:sp>
        <p:nvSpPr>
          <p:cNvPr id="27" name="Line 2068"/>
          <p:cNvSpPr>
            <a:spLocks noChangeShapeType="1"/>
          </p:cNvSpPr>
          <p:nvPr/>
        </p:nvSpPr>
        <p:spPr bwMode="auto">
          <a:xfrm flipV="1">
            <a:off x="7315200" y="2394347"/>
            <a:ext cx="0" cy="22066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8" name="Line 2069"/>
          <p:cNvSpPr>
            <a:spLocks noChangeShapeType="1"/>
          </p:cNvSpPr>
          <p:nvPr/>
        </p:nvSpPr>
        <p:spPr bwMode="auto">
          <a:xfrm flipH="1">
            <a:off x="5946775" y="2392760"/>
            <a:ext cx="13684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9" name="Rectangle 2070"/>
          <p:cNvSpPr>
            <a:spLocks noChangeArrowheads="1"/>
          </p:cNvSpPr>
          <p:nvPr/>
        </p:nvSpPr>
        <p:spPr bwMode="auto">
          <a:xfrm>
            <a:off x="5013325" y="2276872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1800"/>
              <a:t>Proc. P</a:t>
            </a:r>
          </a:p>
        </p:txBody>
      </p:sp>
      <p:sp>
        <p:nvSpPr>
          <p:cNvPr id="30" name="Rectangle 2071"/>
          <p:cNvSpPr>
            <a:spLocks noChangeArrowheads="1"/>
          </p:cNvSpPr>
          <p:nvPr/>
        </p:nvSpPr>
        <p:spPr bwMode="auto">
          <a:xfrm>
            <a:off x="5089525" y="3953272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1800"/>
              <a:t>Proc. Q</a:t>
            </a:r>
          </a:p>
        </p:txBody>
      </p:sp>
      <p:sp>
        <p:nvSpPr>
          <p:cNvPr id="31" name="Line 2072"/>
          <p:cNvSpPr>
            <a:spLocks noChangeShapeType="1"/>
          </p:cNvSpPr>
          <p:nvPr/>
        </p:nvSpPr>
        <p:spPr bwMode="auto">
          <a:xfrm flipH="1">
            <a:off x="6937375" y="460256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2" name="Line 2073"/>
          <p:cNvSpPr>
            <a:spLocks noChangeShapeType="1"/>
          </p:cNvSpPr>
          <p:nvPr/>
        </p:nvSpPr>
        <p:spPr bwMode="auto">
          <a:xfrm flipH="1">
            <a:off x="4803775" y="284996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3" name="Line 2074"/>
          <p:cNvSpPr>
            <a:spLocks noChangeShapeType="1"/>
          </p:cNvSpPr>
          <p:nvPr/>
        </p:nvSpPr>
        <p:spPr bwMode="auto">
          <a:xfrm>
            <a:off x="4800600" y="285313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4" name="Line 2075"/>
          <p:cNvSpPr>
            <a:spLocks noChangeShapeType="1"/>
          </p:cNvSpPr>
          <p:nvPr/>
        </p:nvSpPr>
        <p:spPr bwMode="auto">
          <a:xfrm>
            <a:off x="4803775" y="414536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5" name="Rectangle 2077"/>
          <p:cNvSpPr>
            <a:spLocks noChangeArrowheads="1"/>
          </p:cNvSpPr>
          <p:nvPr/>
        </p:nvSpPr>
        <p:spPr bwMode="auto">
          <a:xfrm>
            <a:off x="5334000" y="5440760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itchFamily="66" charset="0"/>
              </a:rPr>
              <a:t>Llamada a Q</a:t>
            </a:r>
          </a:p>
        </p:txBody>
      </p:sp>
      <p:sp>
        <p:nvSpPr>
          <p:cNvPr id="36" name="Rectangle 2078"/>
          <p:cNvSpPr>
            <a:spLocks noChangeArrowheads="1"/>
          </p:cNvSpPr>
          <p:nvPr/>
        </p:nvSpPr>
        <p:spPr bwMode="auto">
          <a:xfrm>
            <a:off x="5165725" y="5096272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1800"/>
              <a:t>Proc. V</a:t>
            </a:r>
          </a:p>
        </p:txBody>
      </p:sp>
      <p:sp>
        <p:nvSpPr>
          <p:cNvPr id="37" name="Line 2079"/>
          <p:cNvSpPr>
            <a:spLocks noChangeShapeType="1"/>
          </p:cNvSpPr>
          <p:nvPr/>
        </p:nvSpPr>
        <p:spPr bwMode="auto">
          <a:xfrm flipV="1">
            <a:off x="7543800" y="4756547"/>
            <a:ext cx="0" cy="9128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8" name="Line 2080"/>
          <p:cNvSpPr>
            <a:spLocks noChangeShapeType="1"/>
          </p:cNvSpPr>
          <p:nvPr/>
        </p:nvSpPr>
        <p:spPr bwMode="auto">
          <a:xfrm flipH="1">
            <a:off x="6937375" y="475496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9" name="Line 2081"/>
          <p:cNvSpPr>
            <a:spLocks noChangeShapeType="1"/>
          </p:cNvSpPr>
          <p:nvPr/>
        </p:nvSpPr>
        <p:spPr bwMode="auto">
          <a:xfrm>
            <a:off x="7013575" y="566936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3" name="Line 2082"/>
          <p:cNvSpPr>
            <a:spLocks noChangeShapeType="1"/>
          </p:cNvSpPr>
          <p:nvPr/>
        </p:nvSpPr>
        <p:spPr bwMode="auto">
          <a:xfrm flipH="1">
            <a:off x="4803775" y="452636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4" name="Line 2083"/>
          <p:cNvSpPr>
            <a:spLocks noChangeShapeType="1"/>
          </p:cNvSpPr>
          <p:nvPr/>
        </p:nvSpPr>
        <p:spPr bwMode="auto">
          <a:xfrm>
            <a:off x="4800600" y="452953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" name="Line 2084"/>
          <p:cNvSpPr>
            <a:spLocks noChangeShapeType="1"/>
          </p:cNvSpPr>
          <p:nvPr/>
        </p:nvSpPr>
        <p:spPr bwMode="auto">
          <a:xfrm>
            <a:off x="4803775" y="5288360"/>
            <a:ext cx="301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46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i="1" dirty="0"/>
              <a:t>Para obtener una solución se deben cumplir las siguientes condiciones: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_tradnl" i="1" dirty="0"/>
          </a:p>
          <a:p>
            <a:pPr marL="266700" lvl="1" indent="-266700" eaLnBrk="1" hangingPunct="1">
              <a:lnSpc>
                <a:spcPct val="90000"/>
              </a:lnSpc>
              <a:defRPr/>
            </a:pPr>
            <a:r>
              <a:rPr lang="es-ES_tradnl" i="1" dirty="0"/>
              <a:t>Caso base (Estado base, estado básico).-  Es el valor que permite obtener una solución directa, e</a:t>
            </a:r>
            <a:r>
              <a:rPr lang="es-ES" i="1" dirty="0"/>
              <a:t>s la parte que no es recursiva.</a:t>
            </a:r>
          </a:p>
          <a:p>
            <a:pPr marL="266700" lvl="1" indent="-266700" eaLnBrk="1" hangingPunct="1">
              <a:lnSpc>
                <a:spcPct val="90000"/>
              </a:lnSpc>
              <a:defRPr/>
            </a:pPr>
            <a:r>
              <a:rPr lang="es-ES_tradnl" i="1" dirty="0"/>
              <a:t> Es necesario que exista para que la función recursiva termine</a:t>
            </a:r>
            <a:r>
              <a:rPr lang="es-ES_tradnl" b="1" i="1" dirty="0"/>
              <a:t>.</a:t>
            </a:r>
            <a:r>
              <a:rPr lang="es-ES" i="1" dirty="0"/>
              <a:t> </a:t>
            </a:r>
          </a:p>
          <a:p>
            <a:pPr marL="266700" lvl="1" indent="-266700" eaLnBrk="1" hangingPunct="1">
              <a:lnSpc>
                <a:spcPct val="90000"/>
              </a:lnSpc>
              <a:defRPr/>
            </a:pPr>
            <a:r>
              <a:rPr lang="es-ES" i="1" dirty="0"/>
              <a:t>Puede haber mas de un caso base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Recursividad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232756"/>
            <a:ext cx="8001000" cy="442849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 eaLnBrk="1" hangingPunct="1">
              <a:lnSpc>
                <a:spcPct val="90000"/>
              </a:lnSpc>
            </a:pPr>
            <a:r>
              <a:rPr lang="es-MX" altLang="es-PE" dirty="0"/>
              <a:t>Caso recursivo: </a:t>
            </a:r>
          </a:p>
          <a:p>
            <a:pPr marL="266700" lvl="1" indent="-266700" eaLnBrk="1" hangingPunct="1">
              <a:lnSpc>
                <a:spcPct val="90000"/>
              </a:lnSpc>
            </a:pPr>
            <a:r>
              <a:rPr lang="es-MX" altLang="es-PE" dirty="0"/>
              <a:t>Una solución que involucra volver a utilizar la función original, con parámetros que se acercan más al caso base.</a:t>
            </a:r>
            <a:endParaRPr lang="es-ES_tradnl" altLang="es-PE" i="1" dirty="0"/>
          </a:p>
          <a:p>
            <a:pPr marL="266700" lvl="1" indent="-266700" eaLnBrk="1" hangingPunct="1">
              <a:lnSpc>
                <a:spcPct val="90000"/>
              </a:lnSpc>
            </a:pPr>
            <a:r>
              <a:rPr lang="es-ES_tradnl" altLang="es-PE" i="1" dirty="0"/>
              <a:t>Progresión,  la llamada recursiva siempre debe tender al caso base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s-ES" altLang="es-PE" sz="26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5308</TotalTime>
  <Words>1158</Words>
  <Application>Microsoft Office PowerPoint</Application>
  <PresentationFormat>Presentación en pantalla (4:3)</PresentationFormat>
  <Paragraphs>198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ＭＳ Ｐゴシック</vt:lpstr>
      <vt:lpstr>Arial</vt:lpstr>
      <vt:lpstr>Arial Black</vt:lpstr>
      <vt:lpstr>Calibri</vt:lpstr>
      <vt:lpstr>Comic Sans MS</vt:lpstr>
      <vt:lpstr>Impact</vt:lpstr>
      <vt:lpstr>Symbol</vt:lpstr>
      <vt:lpstr>Tahoma</vt:lpstr>
      <vt:lpstr>Times New Roman</vt:lpstr>
      <vt:lpstr>Trade Gothic LT Std Bold</vt:lpstr>
      <vt:lpstr>Verdana</vt:lpstr>
      <vt:lpstr>Wingdings</vt:lpstr>
      <vt:lpstr>Tema de Office</vt:lpstr>
      <vt:lpstr>Presentación de PowerPoint</vt:lpstr>
      <vt:lpstr>Agenda</vt:lpstr>
      <vt:lpstr>Recursividad</vt:lpstr>
      <vt:lpstr>Recursividad</vt:lpstr>
      <vt:lpstr>Recursividad</vt:lpstr>
      <vt:lpstr>Recursividad</vt:lpstr>
      <vt:lpstr>Recursividad</vt:lpstr>
      <vt:lpstr>Recursividad</vt:lpstr>
      <vt:lpstr>Recursividad</vt:lpstr>
      <vt:lpstr>Recursividad</vt:lpstr>
      <vt:lpstr>Recursividad</vt:lpstr>
      <vt:lpstr>Recursividad</vt:lpstr>
      <vt:lpstr>Recursividad</vt:lpstr>
      <vt:lpstr>Presentación de PowerPoint</vt:lpstr>
      <vt:lpstr>Recursividad</vt:lpstr>
      <vt:lpstr>Recursividad  con uso de pila</vt:lpstr>
      <vt:lpstr>Recursividad Las Torres de Hanoi </vt:lpstr>
      <vt:lpstr>Recursividad Las Torres de Hanoi </vt:lpstr>
      <vt:lpstr>Recursividad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724</cp:revision>
  <dcterms:created xsi:type="dcterms:W3CDTF">2013-09-18T10:42:08Z</dcterms:created>
  <dcterms:modified xsi:type="dcterms:W3CDTF">2019-07-20T08:26:47Z</dcterms:modified>
</cp:coreProperties>
</file>