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713" r:id="rId3"/>
    <p:sldId id="714" r:id="rId4"/>
    <p:sldId id="723" r:id="rId5"/>
    <p:sldId id="724" r:id="rId6"/>
    <p:sldId id="725" r:id="rId7"/>
    <p:sldId id="727" r:id="rId8"/>
    <p:sldId id="726" r:id="rId9"/>
    <p:sldId id="728" r:id="rId10"/>
    <p:sldId id="729" r:id="rId11"/>
    <p:sldId id="730" r:id="rId12"/>
    <p:sldId id="712" r:id="rId13"/>
    <p:sldId id="485" r:id="rId14"/>
    <p:sldId id="407" r:id="rId15"/>
  </p:sldIdLst>
  <p:sldSz cx="9144000" cy="6858000" type="screen4x3"/>
  <p:notesSz cx="6858000" cy="9144000"/>
  <p:custDataLst>
    <p:tags r:id="rId17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B42"/>
    <a:srgbClr val="FF0000"/>
    <a:srgbClr val="000000"/>
    <a:srgbClr val="007DC2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2" autoAdjust="0"/>
    <p:restoredTop sz="86687" autoAdjust="0"/>
  </p:normalViewPr>
  <p:slideViewPr>
    <p:cSldViewPr snapToObjects="1" showGuides="1">
      <p:cViewPr varScale="1">
        <p:scale>
          <a:sx n="96" d="100"/>
          <a:sy n="96" d="100"/>
        </p:scale>
        <p:origin x="2624" y="168"/>
      </p:cViewPr>
      <p:guideLst>
        <p:guide orient="horz" pos="232"/>
        <p:guide orient="horz" pos="3884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F33582-72E9-4CB0-993D-3119A9D77C0D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A8BFF39-18B0-47EF-BCD5-35C4CE0481C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3723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65E465-33D2-4EBE-BA77-E41D9348BAD2}" type="slidenum">
              <a:rPr lang="es-ES" altLang="es-PE">
                <a:latin typeface="Calibri" panose="020F0502020204030204" pitchFamily="34" charset="0"/>
              </a:rPr>
              <a:pPr eaLnBrk="1" hangingPunct="1"/>
              <a:t>1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9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/>
              <a:t>La búsqueda permite </a:t>
            </a:r>
            <a:r>
              <a:rPr lang="es-PE" altLang="es-PE" dirty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>
                <a:cs typeface="Times New Roman" pitchFamily="18" charset="0"/>
              </a:rPr>
              <a:t> ordenados o no.</a:t>
            </a: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/>
              <a:t>La búsqueda permite </a:t>
            </a:r>
            <a:r>
              <a:rPr lang="es-PE" altLang="es-PE" dirty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>
                <a:cs typeface="Times New Roman" pitchFamily="18" charset="0"/>
              </a:rPr>
              <a:t> ordenados o no.</a:t>
            </a: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Esta presentación nos muestra los tipos de búsqueda que podemos realizar, de acuerdo a la circunstancia de los datos de estar ordenados o no.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B08CB3-D53E-48BF-B834-7A9FBA845C17}" type="slidenum">
              <a:rPr lang="es-ES" altLang="es-ES">
                <a:latin typeface="Calibri" panose="020F0502020204030204" pitchFamily="34" charset="0"/>
              </a:rPr>
              <a:pPr eaLnBrk="1" hangingPunct="1"/>
              <a:t>12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1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922B04-3221-4F9D-904C-57F0B5A2F499}" type="slidenum">
              <a:rPr lang="es-ES" altLang="es-PE">
                <a:latin typeface="Calibri" panose="020F0502020204030204" pitchFamily="34" charset="0"/>
              </a:rPr>
              <a:pPr eaLnBrk="1" hangingPunct="1"/>
              <a:t>13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D7E944-82AE-4DA9-93C5-0D6B13EC7AA6}" type="slidenum">
              <a:rPr lang="es-ES" altLang="es-PE">
                <a:latin typeface="Calibri" panose="020F0502020204030204" pitchFamily="34" charset="0"/>
              </a:rPr>
              <a:pPr eaLnBrk="1" hangingPunct="1"/>
              <a:t>14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7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/>
              <a:t>A continuación, presentamos los temas tratar en la</a:t>
            </a:r>
            <a:r>
              <a:rPr lang="es-ES" altLang="es-ES" baseline="0" dirty="0"/>
              <a:t> sesión:</a:t>
            </a:r>
          </a:p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>
                <a:latin typeface="Calibri" panose="020F0502020204030204" pitchFamily="34" charset="0"/>
              </a:rPr>
              <a:t>Definición.</a:t>
            </a:r>
          </a:p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>
                <a:latin typeface="Calibri" panose="020F0502020204030204" pitchFamily="34" charset="0"/>
              </a:rPr>
              <a:t>Tipos de búsqueda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Secuencial (No ordenada)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Secuencial (ordenada)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Secuencial indexada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Binaria</a:t>
            </a:r>
            <a:endParaRPr lang="es-ES" altLang="es-P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60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/>
              <a:t>La búsqueda permite </a:t>
            </a:r>
            <a:r>
              <a:rPr lang="es-PE" altLang="es-PE" dirty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>
                <a:cs typeface="Times New Roman" pitchFamily="18" charset="0"/>
              </a:rPr>
              <a:t> ordenados o no.</a:t>
            </a: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/>
              <a:t>La búsqueda permite </a:t>
            </a:r>
            <a:r>
              <a:rPr lang="es-PE" altLang="es-PE" dirty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>
                <a:cs typeface="Times New Roman" pitchFamily="18" charset="0"/>
              </a:rPr>
              <a:t> ordenados o no.</a:t>
            </a: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/>
              <a:t>La búsqueda permite </a:t>
            </a:r>
            <a:r>
              <a:rPr lang="es-PE" altLang="es-PE" dirty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>
                <a:cs typeface="Times New Roman" pitchFamily="18" charset="0"/>
              </a:rPr>
              <a:t> ordenados o no.</a:t>
            </a: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/>
              <a:t>La búsqueda permite </a:t>
            </a:r>
            <a:r>
              <a:rPr lang="es-PE" altLang="es-PE" dirty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>
                <a:cs typeface="Times New Roman" pitchFamily="18" charset="0"/>
              </a:rPr>
              <a:t> ordenados o no.</a:t>
            </a: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/>
              <a:t>La búsqueda permite </a:t>
            </a:r>
            <a:r>
              <a:rPr lang="es-PE" altLang="es-PE" dirty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>
                <a:cs typeface="Times New Roman" pitchFamily="18" charset="0"/>
              </a:rPr>
              <a:t> ordenados o no.</a:t>
            </a: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/>
              <a:t>La búsqueda permite </a:t>
            </a:r>
            <a:r>
              <a:rPr lang="es-PE" altLang="es-PE" dirty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>
                <a:cs typeface="Times New Roman" pitchFamily="18" charset="0"/>
              </a:rPr>
              <a:t> ordenados o no.</a:t>
            </a: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/>
              <a:t>La búsqueda permite </a:t>
            </a:r>
            <a:r>
              <a:rPr lang="es-PE" altLang="es-PE" dirty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>
                <a:cs typeface="Times New Roman" pitchFamily="18" charset="0"/>
              </a:rPr>
              <a:t> ordenados o no.</a:t>
            </a:r>
            <a:endParaRPr lang="es-ES" altLang="es-E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0FF-D984-4145-BD69-52F779856F00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E46EE-3527-480B-A97A-63B9656F451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059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E265A-77C3-407F-9D19-F752DE7BD0FA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49CC5-E0CB-4EEA-8ECB-BD2036A28EF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70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826F-71B7-4CD9-B6E1-CFDC27B039F5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7894D-2B83-4E65-BE49-138F0F126E9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7059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0706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62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8856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003023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44BF-51B8-42A2-9236-6146CE7743BE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942B2-12DE-4DD4-9836-B20BC8F5093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627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7B09A-9FFA-485A-8C77-722C3AD90A77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C8BA5-9AD7-4C69-80AF-760157DD6B4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156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049C3-51EE-4648-B7EA-25F38808D6EC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0B777-6037-4490-8856-52B078EF021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76858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017-7B20-492E-8820-E1605DC7FB2C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DDFDA-A205-4ACE-BFA2-44DD0EDE66A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511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3785-D217-41F7-8071-B9B2F4671EE6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5B44C-C7AF-40DD-8CEC-7A4CBBE7DD0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62092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9134-9543-433C-A4CD-D35AE735D7EB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6C1D3-1FBE-4F94-8A8C-E7649925A79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703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D6490-31D2-416A-B6C4-F8D5E32E074D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AFC89-E50C-46CE-98D3-CC637699D44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942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EE333-42C2-4751-A99E-C3EAF1719DBD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37AD5-4BA2-40BA-9033-1C27967CAF4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289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5A286-53B9-46BA-BE9E-00060FE79142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FDA31-8071-4245-98DF-DCE201859A2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971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55D616-7050-49F5-BA9F-4ED05B25A5B6}" type="datetimeFigureOut">
              <a:rPr lang="es-ES"/>
              <a:pPr>
                <a:defRPr/>
              </a:pPr>
              <a:t>21/4/21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3AF69AB-C555-4F5F-AF7E-0B8DA44F8B33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5" r:id="rId12"/>
    <p:sldLayoutId id="2147484086" r:id="rId13"/>
    <p:sldLayoutId id="2147484087" r:id="rId14"/>
    <p:sldLayoutId id="2147484088" r:id="rId15"/>
    <p:sldLayoutId id="2147484082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sz="3200" dirty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ORDENAMIENTO</a:t>
            </a:r>
            <a:endParaRPr lang="es-ES" sz="32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Ordenamiento por selección directa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PE" sz="2800" dirty="0"/>
              <a:t>Proceso: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/>
              <a:t>Se selecciona el menor elemento del arreglo.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/>
              <a:t>Se intercambia por el primer elemento 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/>
              <a:t>Se repite el proceso hasta que esté ordenado.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/>
              <a:t>No es recomendable cuando N es medio o grande.</a:t>
            </a:r>
          </a:p>
        </p:txBody>
      </p:sp>
    </p:spTree>
    <p:extLst>
      <p:ext uri="{BB962C8B-B14F-4D97-AF65-F5344CB8AC3E}">
        <p14:creationId xmlns:p14="http://schemas.microsoft.com/office/powerpoint/2010/main" val="337125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Ordenamiento por intercambio directo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5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También conocido como </a:t>
            </a:r>
            <a:r>
              <a:rPr lang="es-ES_tradnl" altLang="es-PE" sz="2800" b="1" dirty="0"/>
              <a:t>burbuja</a:t>
            </a:r>
            <a:r>
              <a:rPr lang="es-ES_tradnl" altLang="es-PE" sz="28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Se llevan los elementos mas pequeños hacia la izquierda o los elementos mas grandes hacia la derecha. 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Se compara un par de elementos adyacentes y se intercambian si el primero es mayor que el segundo.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Se realiza (n-1) pasadas.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800" dirty="0"/>
              <a:t>El orden de ejecución de este métodos es de O(n</a:t>
            </a:r>
            <a:r>
              <a:rPr lang="es-ES_tradnl" altLang="es-PE" sz="2800" baseline="30000" dirty="0"/>
              <a:t>2</a:t>
            </a:r>
            <a:r>
              <a:rPr lang="es-ES_tradnl" altLang="es-PE" sz="28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800" b="1" dirty="0" err="1"/>
              <a:t>Shaker</a:t>
            </a:r>
            <a:r>
              <a:rPr lang="es-ES_tradnl" altLang="es-PE" sz="2800" b="1" dirty="0"/>
              <a:t> </a:t>
            </a:r>
            <a:r>
              <a:rPr lang="es-ES_tradnl" altLang="es-PE" sz="2800" b="1" dirty="0" err="1"/>
              <a:t>Sort</a:t>
            </a:r>
            <a:r>
              <a:rPr lang="es-ES_tradnl" altLang="es-PE" sz="2800" b="1" dirty="0"/>
              <a:t>.- Es una optimización del método de intercambio directo.</a:t>
            </a:r>
            <a:r>
              <a:rPr lang="es-ES_tradnl" altLang="es-PE" sz="2800" b="1" u="sng" dirty="0"/>
              <a:t> </a:t>
            </a:r>
            <a:endParaRPr lang="es-ES_tradnl" alt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330896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Conclusiones</a:t>
            </a: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Esta presentación permite conocer el ordenamiento y como funcionan algunos de estos métodos. </a:t>
            </a:r>
          </a:p>
          <a:p>
            <a:pPr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CAIRO </a:t>
            </a:r>
            <a:r>
              <a:rPr lang="es-ES" sz="240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O. </a:t>
            </a: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196850" lvl="2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b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Agenda</a:t>
            </a: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647700" y="1341438"/>
            <a:ext cx="7775575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>
                <a:latin typeface="Calibri" panose="020F0502020204030204" pitchFamily="34" charset="0"/>
              </a:rPr>
              <a:t>Definición.</a:t>
            </a:r>
          </a:p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>
                <a:latin typeface="Calibri" panose="020F0502020204030204" pitchFamily="34" charset="0"/>
              </a:rPr>
              <a:t>Tipos de ordenamiento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Inserción Directa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Selección Directa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Intercambio Directo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Heap</a:t>
            </a: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altLang="es-PE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Sort</a:t>
            </a:r>
            <a:endParaRPr lang="es-ES" altLang="es-P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5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PE" sz="2800" dirty="0"/>
              <a:t>Objetivo: Resolver el problema de ordenar un conjunto de elementos.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 dirty="0"/>
              <a:t>Supuestos: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 dirty="0"/>
              <a:t>Los datos son enteros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 dirty="0"/>
              <a:t>La ordenación se puede ejecutar en la memoria (pocos datos)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 dirty="0"/>
              <a:t>Los datos se encuentran en un arreglo en memoria principal y en general el índice varía de 0 a  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 dirty="0"/>
              <a:t>El arreglo contiene los datos en desorden y el resultado estará en el mismo arreglo con los datos ordenados.</a:t>
            </a:r>
          </a:p>
        </p:txBody>
      </p:sp>
    </p:spTree>
    <p:extLst>
      <p:ext uri="{BB962C8B-B14F-4D97-AF65-F5344CB8AC3E}">
        <p14:creationId xmlns:p14="http://schemas.microsoft.com/office/powerpoint/2010/main" val="101883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PE" sz="2400" dirty="0"/>
              <a:t>Ordenar.- Significa reorganizar o reagrupar un conjunto de datos u objetos en una secuencia específica.</a:t>
            </a:r>
          </a:p>
          <a:p>
            <a:pPr eaLnBrk="1" hangingPunct="1">
              <a:lnSpc>
                <a:spcPct val="90000"/>
              </a:lnSpc>
            </a:pPr>
            <a:endParaRPr lang="es-ES_tradnl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ES_tradnl" altLang="es-PE" sz="2400" dirty="0"/>
              <a:t>Es permutar los elementos de tal manera que los mismos queden en un orden preestablecido: Ascendente o descendente.</a:t>
            </a:r>
          </a:p>
          <a:p>
            <a:pPr eaLnBrk="1" hangingPunct="1">
              <a:lnSpc>
                <a:spcPct val="90000"/>
              </a:lnSpc>
            </a:pPr>
            <a:endParaRPr lang="es-ES_tradnl" altLang="es-PE" sz="2400" dirty="0"/>
          </a:p>
          <a:p>
            <a:pPr eaLnBrk="1" hangingPunct="1">
              <a:lnSpc>
                <a:spcPct val="90000"/>
              </a:lnSpc>
            </a:pPr>
            <a:r>
              <a:rPr lang="es-ES_tradnl" altLang="es-PE" sz="2400" dirty="0"/>
              <a:t>Los métodos de Ordenación se clasifican en: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000" dirty="0"/>
              <a:t>Internos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000" dirty="0"/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74316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PE" dirty="0"/>
              <a:t>Internos.- Todos los datos se encuentran en memoria principal, siendo posible aprovechar la capacidad de acceso aleatorio.</a:t>
            </a:r>
          </a:p>
          <a:p>
            <a:pPr eaLnBrk="1" hangingPunct="1"/>
            <a:r>
              <a:rPr lang="es-ES_tradnl" altLang="es-PE" dirty="0"/>
              <a:t>Se clasifican en dos tipos:</a:t>
            </a:r>
          </a:p>
          <a:p>
            <a:pPr lvl="1" eaLnBrk="1" hangingPunct="1"/>
            <a:r>
              <a:rPr lang="es-ES_tradnl" altLang="es-PE" dirty="0"/>
              <a:t>Métodos directos </a:t>
            </a:r>
          </a:p>
          <a:p>
            <a:pPr lvl="1" eaLnBrk="1" hangingPunct="1"/>
            <a:r>
              <a:rPr lang="es-ES_tradnl" altLang="es-PE" dirty="0"/>
              <a:t>Métodos Logarítmicos</a:t>
            </a:r>
          </a:p>
        </p:txBody>
      </p:sp>
    </p:spTree>
    <p:extLst>
      <p:ext uri="{BB962C8B-B14F-4D97-AF65-F5344CB8AC3E}">
        <p14:creationId xmlns:p14="http://schemas.microsoft.com/office/powerpoint/2010/main" val="321564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_tradnl" altLang="es-PE" sz="2400" dirty="0"/>
              <a:t>Los métodos directos.- Son métodos cortos, de fácil comprensión, pero ineficientes cuando N es mediano o grande.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PE" sz="2400" dirty="0"/>
              <a:t>Los métodos logarítmicos.- Son mas complejos, su comprensión es mas sofisticada.</a:t>
            </a:r>
          </a:p>
          <a:p>
            <a:pPr eaLnBrk="1" hangingPunct="1">
              <a:lnSpc>
                <a:spcPct val="80000"/>
              </a:lnSpc>
            </a:pPr>
            <a:endParaRPr lang="es-ES_tradnl" altLang="es-PE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PE" sz="2400" dirty="0"/>
              <a:t>Cuando N es pequeño es conveniente utilizar métodos directos.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PE" sz="2400" dirty="0"/>
              <a:t>Cuando N es mediano o grande es conveniente utilizar métodos logarítmicos. </a:t>
            </a:r>
          </a:p>
        </p:txBody>
      </p:sp>
    </p:spTree>
    <p:extLst>
      <p:ext uri="{BB962C8B-B14F-4D97-AF65-F5344CB8AC3E}">
        <p14:creationId xmlns:p14="http://schemas.microsoft.com/office/powerpoint/2010/main" val="321564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es-ES_tradnl" altLang="es-PE" sz="3200" dirty="0"/>
              <a:t>Los métodos internos más usados son:</a:t>
            </a:r>
          </a:p>
          <a:p>
            <a:pPr lvl="2" eaLnBrk="1" hangingPunct="1"/>
            <a:r>
              <a:rPr lang="es-ES_tradnl" altLang="es-PE" dirty="0"/>
              <a:t>Por inserción directa</a:t>
            </a:r>
          </a:p>
          <a:p>
            <a:pPr lvl="2" eaLnBrk="1" hangingPunct="1"/>
            <a:r>
              <a:rPr lang="es-ES_tradnl" altLang="es-PE" dirty="0"/>
              <a:t>Por Selección directa</a:t>
            </a:r>
          </a:p>
          <a:p>
            <a:pPr lvl="2" eaLnBrk="1" hangingPunct="1"/>
            <a:r>
              <a:rPr lang="es-ES_tradnl" altLang="es-PE" dirty="0"/>
              <a:t>Intercambio directo (Burbuja,  </a:t>
            </a:r>
            <a:r>
              <a:rPr lang="es-ES_tradnl" altLang="es-PE" dirty="0" err="1"/>
              <a:t>Shake</a:t>
            </a:r>
            <a:r>
              <a:rPr lang="es-ES_tradnl" altLang="es-PE" dirty="0"/>
              <a:t>)</a:t>
            </a:r>
          </a:p>
          <a:p>
            <a:pPr lvl="2" eaLnBrk="1" hangingPunct="1"/>
            <a:r>
              <a:rPr lang="es-ES_tradnl" altLang="es-PE" dirty="0"/>
              <a:t>Montículos (</a:t>
            </a:r>
            <a:r>
              <a:rPr lang="es-ES_tradnl" altLang="es-PE" dirty="0" err="1"/>
              <a:t>heap</a:t>
            </a:r>
            <a:r>
              <a:rPr lang="es-ES_tradnl" altLang="es-PE" dirty="0"/>
              <a:t> </a:t>
            </a:r>
            <a:r>
              <a:rPr lang="es-ES_tradnl" altLang="es-PE" dirty="0" err="1"/>
              <a:t>sort</a:t>
            </a:r>
            <a:r>
              <a:rPr lang="es-ES_tradnl" altLang="es-PE" dirty="0"/>
              <a:t>)</a:t>
            </a:r>
          </a:p>
          <a:p>
            <a:pPr lvl="2" eaLnBrk="1" hangingPunct="1"/>
            <a:r>
              <a:rPr lang="es-ES_tradnl" altLang="es-PE" dirty="0"/>
              <a:t>Inserción con disminución (Shell)</a:t>
            </a:r>
          </a:p>
          <a:p>
            <a:pPr lvl="2" eaLnBrk="1" hangingPunct="1"/>
            <a:r>
              <a:rPr lang="es-ES_tradnl" altLang="es-PE" dirty="0"/>
              <a:t>Rápida (</a:t>
            </a:r>
            <a:r>
              <a:rPr lang="es-ES_tradnl" altLang="es-PE" dirty="0" err="1"/>
              <a:t>quicksort</a:t>
            </a:r>
            <a:r>
              <a:rPr lang="es-ES_tradnl" alt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85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Ordenamiento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PE" sz="2800" dirty="0"/>
              <a:t>Externo.- Es necesario cuando el número de datos a ordenar es demasiado grande para estar en memoria principal.  </a:t>
            </a:r>
          </a:p>
          <a:p>
            <a:pPr eaLnBrk="1" hangingPunct="1"/>
            <a:r>
              <a:rPr lang="es-ES_tradnl" altLang="es-PE" sz="2800" dirty="0"/>
              <a:t>El método externo más usado es:</a:t>
            </a:r>
          </a:p>
          <a:p>
            <a:pPr lvl="1" eaLnBrk="1" hangingPunct="1"/>
            <a:r>
              <a:rPr lang="es-ES_tradnl" altLang="es-PE" dirty="0"/>
              <a:t>Intercalación</a:t>
            </a:r>
          </a:p>
        </p:txBody>
      </p:sp>
    </p:spTree>
    <p:extLst>
      <p:ext uri="{BB962C8B-B14F-4D97-AF65-F5344CB8AC3E}">
        <p14:creationId xmlns:p14="http://schemas.microsoft.com/office/powerpoint/2010/main" val="424854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Ordenamiento por inserción directa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5446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PE" sz="2800" dirty="0"/>
              <a:t>Se inserta un elemento del arreglo en la parte izquierda del mismo (que ya se encuentra ordenado) 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38" y="3284984"/>
            <a:ext cx="7365362" cy="23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514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7747</TotalTime>
  <Words>674</Words>
  <Application>Microsoft Macintosh PowerPoint</Application>
  <PresentationFormat>Presentación en pantalla (4:3)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Impact</vt:lpstr>
      <vt:lpstr>Trade Gothic LT Std Bold</vt:lpstr>
      <vt:lpstr>Verdana</vt:lpstr>
      <vt:lpstr>Tema de Office</vt:lpstr>
      <vt:lpstr>Presentación de PowerPoint</vt:lpstr>
      <vt:lpstr>Agenda</vt:lpstr>
      <vt:lpstr>Ordenamiento</vt:lpstr>
      <vt:lpstr>Ordenamiento</vt:lpstr>
      <vt:lpstr>Ordenamiento</vt:lpstr>
      <vt:lpstr>Ordenamiento</vt:lpstr>
      <vt:lpstr>Ordenamiento</vt:lpstr>
      <vt:lpstr>Ordenamiento</vt:lpstr>
      <vt:lpstr>Ordenamiento por inserción directa</vt:lpstr>
      <vt:lpstr>Ordenamiento por selección directa</vt:lpstr>
      <vt:lpstr>Ordenamiento por intercambio directo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pcisainj (Injoque Vicente, Alfredo Oswaldo)</cp:lastModifiedBy>
  <cp:revision>713</cp:revision>
  <dcterms:created xsi:type="dcterms:W3CDTF">2013-09-18T10:42:08Z</dcterms:created>
  <dcterms:modified xsi:type="dcterms:W3CDTF">2021-04-23T23:36:50Z</dcterms:modified>
</cp:coreProperties>
</file>