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1" r:id="rId2"/>
    <p:sldId id="713" r:id="rId3"/>
    <p:sldId id="714" r:id="rId4"/>
    <p:sldId id="715" r:id="rId5"/>
    <p:sldId id="716" r:id="rId6"/>
    <p:sldId id="717" r:id="rId7"/>
    <p:sldId id="718" r:id="rId8"/>
    <p:sldId id="719" r:id="rId9"/>
    <p:sldId id="720" r:id="rId10"/>
    <p:sldId id="732" r:id="rId11"/>
    <p:sldId id="733" r:id="rId12"/>
    <p:sldId id="407" r:id="rId13"/>
  </p:sldIdLst>
  <p:sldSz cx="9144000" cy="6858000" type="screen4x3"/>
  <p:notesSz cx="6858000" cy="9144000"/>
  <p:custDataLst>
    <p:tags r:id="rId15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3861">
          <p15:clr>
            <a:srgbClr val="A4A3A4"/>
          </p15:clr>
        </p15:guide>
        <p15:guide id="4" orient="horz" pos="1616">
          <p15:clr>
            <a:srgbClr val="A4A3A4"/>
          </p15:clr>
        </p15:guide>
        <p15:guide id="5" pos="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B42"/>
    <a:srgbClr val="FF0000"/>
    <a:srgbClr val="000000"/>
    <a:srgbClr val="007DC2"/>
    <a:srgbClr val="7A68AE"/>
    <a:srgbClr val="00BBE3"/>
    <a:srgbClr val="FFFFFF"/>
    <a:srgbClr val="006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86721" autoAdjust="0"/>
  </p:normalViewPr>
  <p:slideViewPr>
    <p:cSldViewPr snapToObjects="1">
      <p:cViewPr varScale="1">
        <p:scale>
          <a:sx n="61" d="100"/>
          <a:sy n="61" d="100"/>
        </p:scale>
        <p:origin x="936" y="60"/>
      </p:cViewPr>
      <p:guideLst>
        <p:guide orient="horz" pos="232"/>
        <p:guide orient="horz" pos="3884"/>
        <p:guide orient="horz" pos="3861"/>
        <p:guide orient="horz" pos="1616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3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15DFA4-7495-4C8C-AAD0-50E9CCD3EDC1}" type="datetimeFigureOut">
              <a:rPr lang="es-ES"/>
              <a:pPr>
                <a:defRPr/>
              </a:pPr>
              <a:t>04/08/2020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F0BD0B-C077-49EB-948E-3E23D361D5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6936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PE" smtClean="0"/>
          </a:p>
        </p:txBody>
      </p:sp>
      <p:sp>
        <p:nvSpPr>
          <p:cNvPr id="225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F2067C-4FDD-4BB3-ABE2-355A89A207FD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957776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Esta presentación permite entender y lo que son las listas enlazadas y su forma de programación.</a:t>
            </a:r>
          </a:p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Además de presentarlo como una alternativa al uso de los arreglos como medio de almacenamiento de datos en memoria principal.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47EE8F-0076-415F-88DF-A5BAC3D4CBEC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640387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792E1B-5ABC-435F-B57A-76A79131D1D5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294879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8384DC-C1E3-46C6-AF30-43A5A99C3D55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60574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A continuación, presentamos los temas a tratar en la</a:t>
            </a:r>
            <a:r>
              <a:rPr lang="es-ES" altLang="es-ES" baseline="0" dirty="0" smtClean="0"/>
              <a:t> sesión:</a:t>
            </a:r>
          </a:p>
          <a:p>
            <a:pPr marL="2857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PE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Punteros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PE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Definición de listas enlazadas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PE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Operaciones elementales en una lista enlazada 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14206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F437C-739B-4906-8470-A40F8A84C58E}" type="datetimeFigureOut">
              <a:rPr lang="es-ES"/>
              <a:pPr>
                <a:defRPr/>
              </a:pPr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B4EA0-5B20-4C31-9A26-96C6C6B14D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14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EF555-E919-462A-B06E-99C760639732}" type="datetimeFigureOut">
              <a:rPr lang="es-ES"/>
              <a:pPr>
                <a:defRPr/>
              </a:pPr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4CFD6-1376-4F7A-918D-8625764CD8B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89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0E274-0733-497F-942B-ECC74CC49781}" type="datetimeFigureOut">
              <a:rPr lang="es-ES"/>
              <a:pPr>
                <a:defRPr/>
              </a:pPr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07ADB-F6F8-4A16-9480-A036972AAC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20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FOTO +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.2 Logotipo Variante - Vertica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1" t="23073" r="25690" b="22174"/>
          <a:stretch>
            <a:fillRect/>
          </a:stretch>
        </p:blipFill>
        <p:spPr bwMode="auto">
          <a:xfrm>
            <a:off x="7200900" y="188913"/>
            <a:ext cx="1943100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36552"/>
            <a:ext cx="6409871" cy="33972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9572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.1 Logotipo Variante – Horizonta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" t="23019" r="6712" b="22458"/>
          <a:stretch>
            <a:fillRect/>
          </a:stretch>
        </p:blipFill>
        <p:spPr bwMode="auto">
          <a:xfrm>
            <a:off x="2124075" y="2189163"/>
            <a:ext cx="50038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349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 de texto 15"/>
          <p:cNvSpPr txBox="1">
            <a:spLocks noChangeArrowheads="1"/>
          </p:cNvSpPr>
          <p:nvPr userDrawn="1"/>
        </p:nvSpPr>
        <p:spPr bwMode="auto">
          <a:xfrm>
            <a:off x="3455988" y="6421438"/>
            <a:ext cx="2582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ES" sz="1100">
                <a:latin typeface="Calibri" pitchFamily="34" charset="0"/>
              </a:rPr>
              <a:t>© UPC. Todos los derechos reservados.</a:t>
            </a:r>
            <a:endParaRPr lang="es-ES" sz="1400">
              <a:latin typeface="Trade Gothic LT Std Bold"/>
            </a:endParaRPr>
          </a:p>
        </p:txBody>
      </p:sp>
      <p:pic>
        <p:nvPicPr>
          <p:cNvPr id="4" name="Picture 2" descr="1.1 Logotipo – Positiv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3" t="24892" r="27309" b="29070"/>
          <a:stretch>
            <a:fillRect/>
          </a:stretch>
        </p:blipFill>
        <p:spPr bwMode="auto">
          <a:xfrm>
            <a:off x="7775575" y="368300"/>
            <a:ext cx="725488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36552"/>
            <a:ext cx="6409871" cy="33972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022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5"/>
          <p:cNvSpPr txBox="1">
            <a:spLocks noChangeArrowheads="1"/>
          </p:cNvSpPr>
          <p:nvPr userDrawn="1"/>
        </p:nvSpPr>
        <p:spPr bwMode="auto">
          <a:xfrm>
            <a:off x="3455988" y="6421438"/>
            <a:ext cx="2582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ES" sz="1100">
                <a:latin typeface="Calibri" pitchFamily="34" charset="0"/>
              </a:rPr>
              <a:t>© UPC. Todos los derechos reservados.</a:t>
            </a:r>
            <a:endParaRPr lang="es-ES" sz="1400">
              <a:latin typeface="Trade Gothic LT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1504389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2C14F-1386-4322-96E9-6DC375CC48B8}" type="datetimeFigureOut">
              <a:rPr lang="es-ES"/>
              <a:pPr>
                <a:defRPr/>
              </a:pPr>
              <a:t>04/08/2020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28BD3-D9E0-4A13-A91A-012743A31E7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21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CA28E-D20F-4D3A-AB82-B36D7E6B9365}" type="datetimeFigureOut">
              <a:rPr lang="es-ES"/>
              <a:pPr>
                <a:defRPr/>
              </a:pPr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9ACA7-5B44-475A-ACE4-4BB9DE41980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7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0F6AA-8B7B-49E5-A49D-FA3400327756}" type="datetimeFigureOut">
              <a:rPr lang="es-ES"/>
              <a:pPr>
                <a:defRPr/>
              </a:pPr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70552-F7A4-4FA4-BD4D-9287DA4D2A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3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4652-23FD-4FF9-8E03-9C1874C28917}" type="datetimeFigureOut">
              <a:rPr lang="es-ES"/>
              <a:pPr>
                <a:defRPr/>
              </a:pPr>
              <a:t>04/08/2020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68728-2EF4-418D-A05B-2301F369D30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6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2FA74-000A-4367-A004-052BA33EE705}" type="datetimeFigureOut">
              <a:rPr lang="es-ES"/>
              <a:pPr>
                <a:defRPr/>
              </a:pPr>
              <a:t>04/08/2020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D7699-F3D3-43CA-8784-A314C2276A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55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AD36E-FDFA-41C7-B351-64DDCB721A56}" type="datetimeFigureOut">
              <a:rPr lang="es-ES"/>
              <a:pPr>
                <a:defRPr/>
              </a:pPr>
              <a:t>04/08/2020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44CDC-C569-469F-9B26-39B40494AC7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81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1223-8C7E-41C1-9981-5239A959BDA4}" type="datetimeFigureOut">
              <a:rPr lang="es-ES"/>
              <a:pPr>
                <a:defRPr/>
              </a:pPr>
              <a:t>04/08/2020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2003B-DE32-4C3D-997E-EE25E856207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70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F2D40-4EBF-4388-A898-23C2EA84D5D8}" type="datetimeFigureOut">
              <a:rPr lang="es-ES"/>
              <a:pPr>
                <a:defRPr/>
              </a:pPr>
              <a:t>04/08/2020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99AB8-6358-4C39-8650-984E0A88A6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17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A49A1-2188-463C-9649-F4E39D4A87B3}" type="datetimeFigureOut">
              <a:rPr lang="es-ES"/>
              <a:pPr>
                <a:defRPr/>
              </a:pPr>
              <a:t>04/08/2020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1E9E3-326C-471E-AE1D-FC5FE8CECBF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20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texto del patrón</a:t>
            </a:r>
          </a:p>
          <a:p>
            <a:pPr lvl="1"/>
            <a:r>
              <a:rPr lang="es-ES" altLang="es-PE" smtClean="0"/>
              <a:t>Segundo nivel</a:t>
            </a:r>
          </a:p>
          <a:p>
            <a:pPr lvl="2"/>
            <a:r>
              <a:rPr lang="es-ES" altLang="es-PE" smtClean="0"/>
              <a:t>Tercer nivel</a:t>
            </a:r>
          </a:p>
          <a:p>
            <a:pPr lvl="3"/>
            <a:r>
              <a:rPr lang="es-ES" altLang="es-PE" smtClean="0"/>
              <a:t>Cuarto nivel</a:t>
            </a:r>
          </a:p>
          <a:p>
            <a:pPr lvl="4"/>
            <a:r>
              <a:rPr lang="es-ES" altLang="es-PE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A2A59-0B9B-418B-B07A-991D1119F472}" type="datetimeFigureOut">
              <a:rPr lang="es-ES"/>
              <a:pPr>
                <a:defRPr/>
              </a:pPr>
              <a:t>04/08/2020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5A014D-9E21-4FDF-AB73-262EA02168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5" r:id="rId12"/>
    <p:sldLayoutId id="2147484086" r:id="rId13"/>
    <p:sldLayoutId id="2147484087" r:id="rId14"/>
    <p:sldLayoutId id="2147484088" r:id="rId15"/>
    <p:sldLayoutId id="2147484082" r:id="rId1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5637213" y="2828925"/>
            <a:ext cx="3392487" cy="1304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364163" y="2555875"/>
            <a:ext cx="3421062" cy="1736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PE" altLang="es-PE" sz="3200" dirty="0" smtClean="0">
                <a:solidFill>
                  <a:srgbClr val="FF0000"/>
                </a:solidFill>
                <a:latin typeface="Impact" pitchFamily="34" charset="0"/>
                <a:ea typeface="ＭＳ Ｐゴシック" pitchFamily="34" charset="-128"/>
                <a:cs typeface="+mj-cs"/>
              </a:rPr>
              <a:t>Algoritmos </a:t>
            </a:r>
            <a:r>
              <a:rPr lang="es-PE" altLang="es-PE" sz="3200" dirty="0">
                <a:solidFill>
                  <a:srgbClr val="FF0000"/>
                </a:solidFill>
                <a:latin typeface="Impact" pitchFamily="34" charset="0"/>
                <a:ea typeface="ＭＳ Ｐゴシック" pitchFamily="34" charset="-128"/>
                <a:cs typeface="+mj-cs"/>
              </a:rPr>
              <a:t>- Arreglos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solidFill>
                <a:srgbClr val="FF0000"/>
              </a:solidFill>
              <a:latin typeface="Impact" pitchFamily="34" charset="0"/>
              <a:ea typeface="ＭＳ Ｐゴシック" pitchFamily="34" charset="-128"/>
              <a:cs typeface="+mj-cs"/>
            </a:endParaRP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4105275"/>
            <a:ext cx="15557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4" cstate="print"/>
          <a:srcRect r="33037"/>
          <a:stretch>
            <a:fillRect/>
          </a:stretch>
        </p:blipFill>
        <p:spPr bwMode="auto">
          <a:xfrm>
            <a:off x="0" y="-23384"/>
            <a:ext cx="4608004" cy="6881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Conclusiones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14" name="6 Rectángulo"/>
          <p:cNvSpPr>
            <a:spLocks noChangeArrowheads="1"/>
          </p:cNvSpPr>
          <p:nvPr/>
        </p:nvSpPr>
        <p:spPr bwMode="auto">
          <a:xfrm>
            <a:off x="358775" y="1593850"/>
            <a:ext cx="8389938" cy="4605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Esta </a:t>
            </a:r>
            <a:r>
              <a:rPr lang="es-E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presentación permite entender </a:t>
            </a:r>
            <a:r>
              <a:rPr lang="es-E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 introducción a los algoritmos y estructuras de datos. </a:t>
            </a: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>
            <a:spLocks noChangeArrowheads="1"/>
          </p:cNvSpPr>
          <p:nvPr/>
        </p:nvSpPr>
        <p:spPr bwMode="auto">
          <a:xfrm>
            <a:off x="320675" y="1343025"/>
            <a:ext cx="8643938" cy="4176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482600" lvl="2" indent="-285750" algn="just" eaLnBrk="0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CAIRO O</a:t>
            </a:r>
            <a:r>
              <a:rPr lang="es-E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(2013). Estructuras de Datos. México: Mc Graw Hill.</a:t>
            </a:r>
          </a:p>
          <a:p>
            <a:pPr marL="482600" lvl="2" indent="-285750" algn="just" eaLnBrk="0" fontAlgn="auto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" descr="\\cadmo4\proyectos_activos\UPC\TXXXX_Produccion_3_materias_blended\0_MATERIAL BASE\5. Iconografía\BIBLIOGRAFIA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52400"/>
            <a:ext cx="866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187450" y="152400"/>
            <a:ext cx="46815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+mj-ea"/>
                <a:cs typeface="+mj-cs"/>
              </a:rPr>
              <a:t>Referencias bibliográficas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70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Agenda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9223" name="16 CuadroTexto"/>
          <p:cNvSpPr txBox="1">
            <a:spLocks noChangeArrowheads="1"/>
          </p:cNvSpPr>
          <p:nvPr/>
        </p:nvSpPr>
        <p:spPr bwMode="auto">
          <a:xfrm>
            <a:off x="647700" y="1341438"/>
            <a:ext cx="777557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Presentación del curso</a:t>
            </a:r>
            <a:endParaRPr lang="es-PE" sz="16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Algoritmos 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_tradnl" alt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Estructura de datos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_tradnl" alt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Listas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Arreglos </a:t>
            </a:r>
          </a:p>
          <a:p>
            <a:pPr eaLnBrk="1" hangingPunct="1"/>
            <a:r>
              <a:rPr lang="es-ES_tradnl" alt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endParaRPr lang="es-ES_tradnl" altLang="es-PE" dirty="0" smtClean="0"/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s-PE" sz="16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Presentación del curso 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Monotype Sorts" charset="2"/>
              <a:buNone/>
            </a:pPr>
            <a:r>
              <a:rPr lang="es-PE" altLang="es-PE" sz="2800" dirty="0" smtClean="0">
                <a:cs typeface="Times New Roman" pitchFamily="18" charset="0"/>
              </a:rPr>
              <a:t>Al </a:t>
            </a:r>
            <a:r>
              <a:rPr lang="es-PE" altLang="es-PE" sz="2800" dirty="0">
                <a:cs typeface="Times New Roman" pitchFamily="18" charset="0"/>
              </a:rPr>
              <a:t>finalizar el curso el estudiante debe ser capaz de:</a:t>
            </a:r>
            <a:endParaRPr lang="es-ES" altLang="es-PE" sz="2800" dirty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</a:pPr>
            <a:r>
              <a:rPr lang="es-ES" altLang="es-PE" sz="2800" dirty="0">
                <a:cs typeface="Times New Roman" pitchFamily="18" charset="0"/>
              </a:rPr>
              <a:t>Elegir e implementar </a:t>
            </a:r>
            <a:r>
              <a:rPr lang="es-ES" altLang="es-PE" sz="2800" dirty="0" smtClean="0">
                <a:cs typeface="Times New Roman" pitchFamily="18" charset="0"/>
              </a:rPr>
              <a:t>la </a:t>
            </a:r>
            <a:r>
              <a:rPr lang="es-ES" altLang="es-PE" sz="2800" dirty="0">
                <a:cs typeface="Times New Roman" pitchFamily="18" charset="0"/>
              </a:rPr>
              <a:t>estructura de datos, tipos, operaciones y forma de representación en memoria más adecuados para solucionar una situación concreta.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</a:pPr>
            <a:r>
              <a:rPr lang="es-ES" altLang="es-PE" sz="2800" dirty="0">
                <a:cs typeface="Times New Roman" pitchFamily="18" charset="0"/>
              </a:rPr>
              <a:t>Elegir e implementar el algoritmo de búsqueda, ordenamiento y técnica de recursividad más apropiados para optimizar el tiempo de ejecución y el consumo de memoria de las estructuras de datos más adecuadas.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endParaRPr lang="es-ES" altLang="es-PE" dirty="0" smtClean="0"/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335260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Presentación del curso 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1"/>
              </a:buClr>
              <a:buNone/>
            </a:pPr>
            <a:r>
              <a:rPr lang="es-PE" altLang="es-PE" sz="2800" dirty="0"/>
              <a:t>Preguntas</a:t>
            </a:r>
          </a:p>
          <a:p>
            <a:pPr eaLnBrk="1" hangingPunct="1">
              <a:buClr>
                <a:schemeClr val="tx1"/>
              </a:buClr>
            </a:pPr>
            <a:r>
              <a:rPr lang="es-PE" altLang="es-PE" sz="2800" dirty="0" smtClean="0"/>
              <a:t>¿</a:t>
            </a:r>
            <a:r>
              <a:rPr lang="es-PE" altLang="es-PE" sz="2800" dirty="0"/>
              <a:t>Cuántos trabajan programando?</a:t>
            </a:r>
          </a:p>
          <a:p>
            <a:pPr eaLnBrk="1" hangingPunct="1">
              <a:buClr>
                <a:schemeClr val="tx1"/>
              </a:buClr>
            </a:pPr>
            <a:endParaRPr lang="es-PE" altLang="es-PE" sz="2800" dirty="0"/>
          </a:p>
          <a:p>
            <a:pPr eaLnBrk="1" hangingPunct="1">
              <a:buClr>
                <a:schemeClr val="tx1"/>
              </a:buClr>
            </a:pPr>
            <a:r>
              <a:rPr lang="es-PE" altLang="es-PE" sz="2800" dirty="0"/>
              <a:t>¿Qué lenguajes de programación conocen?</a:t>
            </a:r>
          </a:p>
          <a:p>
            <a:pPr eaLnBrk="1" hangingPunct="1">
              <a:buClr>
                <a:schemeClr val="tx1"/>
              </a:buClr>
            </a:pPr>
            <a:endParaRPr lang="es-PE" altLang="es-PE" sz="2800" dirty="0"/>
          </a:p>
          <a:p>
            <a:pPr eaLnBrk="1" hangingPunct="1">
              <a:buClr>
                <a:schemeClr val="tx1"/>
              </a:buClr>
            </a:pPr>
            <a:r>
              <a:rPr lang="es-PE" altLang="es-PE" sz="2800" dirty="0"/>
              <a:t>¿Qué tipo de aplicaciones ha programado?</a:t>
            </a:r>
          </a:p>
          <a:p>
            <a:pPr eaLnBrk="1" hangingPunct="1">
              <a:buClr>
                <a:schemeClr val="tx1"/>
              </a:buClr>
            </a:pPr>
            <a:endParaRPr lang="es-PE" altLang="es-PE" sz="2800" dirty="0"/>
          </a:p>
          <a:p>
            <a:pPr eaLnBrk="1" hangingPunct="1">
              <a:buClr>
                <a:schemeClr val="tx1"/>
              </a:buClr>
            </a:pPr>
            <a:r>
              <a:rPr lang="es-PE" altLang="es-PE" sz="2800" dirty="0"/>
              <a:t>¿Quiénes no saben programar?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endParaRPr lang="es-ES" altLang="es-PE" dirty="0" smtClean="0"/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8877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Definiciones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es-PE" altLang="es-PE" sz="2800" dirty="0"/>
              <a:t>Algoritmo:  Es la especificación de una forma de resolver un problema. Contiene una serie de pasos precisos, definidos y finitos.</a:t>
            </a:r>
          </a:p>
          <a:p>
            <a:pPr eaLnBrk="1" hangingPunct="1">
              <a:buClr>
                <a:schemeClr val="tx1"/>
              </a:buClr>
            </a:pPr>
            <a:endParaRPr lang="es-PE" altLang="es-PE" sz="2800" dirty="0"/>
          </a:p>
          <a:p>
            <a:pPr eaLnBrk="1" hangingPunct="1">
              <a:buClr>
                <a:schemeClr val="tx1"/>
              </a:buClr>
            </a:pPr>
            <a:r>
              <a:rPr lang="es-PE" altLang="es-PE" sz="2800" dirty="0"/>
              <a:t>Estructura de datos: Disposición en memoria de los datos e información.</a:t>
            </a:r>
          </a:p>
          <a:p>
            <a:pPr eaLnBrk="1" hangingPunct="1">
              <a:buClr>
                <a:schemeClr val="tx1"/>
              </a:buClr>
            </a:pPr>
            <a:endParaRPr lang="es-PE" altLang="es-PE" sz="2800" dirty="0"/>
          </a:p>
          <a:p>
            <a:pPr eaLnBrk="1" hangingPunct="1"/>
            <a:r>
              <a:rPr lang="es-ES_tradnl" altLang="es-PE" sz="2800" dirty="0"/>
              <a:t>Programa: Algoritmos + Estructuras de datos</a:t>
            </a:r>
            <a:endParaRPr lang="es-ES" altLang="es-PE" dirty="0" smtClean="0"/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153531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Algoritmo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Preciso</a:t>
            </a:r>
            <a:r>
              <a:rPr lang="es-PE" altLang="es-PE" sz="2800" b="1" i="1" dirty="0">
                <a:solidFill>
                  <a:srgbClr val="0000FF"/>
                </a:solidFill>
              </a:rPr>
              <a:t>.-</a:t>
            </a:r>
            <a:r>
              <a:rPr lang="es-PE" altLang="es-PE" sz="2800" dirty="0"/>
              <a:t> Indica el orden de realización de cada paso</a:t>
            </a:r>
            <a:r>
              <a:rPr lang="es-PE" altLang="es-PE" sz="2800" dirty="0" smtClean="0"/>
              <a:t>.</a:t>
            </a:r>
          </a:p>
          <a:p>
            <a:pPr algn="just" eaLnBrk="1" hangingPunct="1">
              <a:buClr>
                <a:schemeClr val="tx1"/>
              </a:buClr>
            </a:pPr>
            <a:endParaRPr lang="es-PE" altLang="es-PE" sz="2800" dirty="0"/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Definido.- Si se sigue dos veces, obtiene el mismo resultado cada vez</a:t>
            </a:r>
            <a:r>
              <a:rPr lang="es-PE" altLang="es-PE" sz="2800" dirty="0" smtClean="0"/>
              <a:t>.</a:t>
            </a:r>
          </a:p>
          <a:p>
            <a:pPr algn="just" eaLnBrk="1" hangingPunct="1">
              <a:buClr>
                <a:schemeClr val="tx1"/>
              </a:buClr>
            </a:pPr>
            <a:endParaRPr lang="es-PE" altLang="es-PE" sz="2800" dirty="0"/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Finito.- Tiene un fin; un número determinado de pasos.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42052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Estructura </a:t>
            </a:r>
            <a:r>
              <a:rPr lang="es-PE" alt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de Datos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" altLang="es-PE" sz="2800" dirty="0"/>
              <a:t>Una estructura de datos es una clase de datos que se caracteriza por su organización y por las operaciones definidas sobre ellas. </a:t>
            </a:r>
            <a:endParaRPr lang="es-ES" altLang="es-PE" sz="2800" dirty="0" smtClean="0"/>
          </a:p>
          <a:p>
            <a:pPr eaLnBrk="1" hangingPunct="1">
              <a:lnSpc>
                <a:spcPct val="90000"/>
              </a:lnSpc>
            </a:pPr>
            <a:endParaRPr lang="es-ES" altLang="es-PE" sz="2800" dirty="0"/>
          </a:p>
          <a:p>
            <a:pPr eaLnBrk="1" hangingPunct="1">
              <a:lnSpc>
                <a:spcPct val="90000"/>
              </a:lnSpc>
            </a:pPr>
            <a:r>
              <a:rPr lang="es-ES" altLang="es-PE" sz="2800" dirty="0"/>
              <a:t>Es una forma de organizar un conjunto de datos </a:t>
            </a:r>
            <a:r>
              <a:rPr lang="es-ES" altLang="es-PE" sz="2800" dirty="0" smtClean="0"/>
              <a:t>elementales</a:t>
            </a:r>
          </a:p>
          <a:p>
            <a:pPr eaLnBrk="1" hangingPunct="1">
              <a:lnSpc>
                <a:spcPct val="90000"/>
              </a:lnSpc>
            </a:pPr>
            <a:endParaRPr lang="es-ES" altLang="es-PE" sz="2800" dirty="0"/>
          </a:p>
          <a:p>
            <a:pPr eaLnBrk="1" hangingPunct="1">
              <a:lnSpc>
                <a:spcPct val="90000"/>
              </a:lnSpc>
            </a:pPr>
            <a:r>
              <a:rPr lang="es-ES" altLang="es-PE" sz="2800" dirty="0"/>
              <a:t>Toda variable que utilizamos en un programa pertenece a una estructura de datos.</a:t>
            </a:r>
            <a:endParaRPr lang="es-PE" altLang="es-PE" sz="2800" dirty="0"/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247486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Estructura </a:t>
            </a:r>
            <a:r>
              <a:rPr lang="es-PE" alt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de Datos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" altLang="es-PE" sz="2800" dirty="0" smtClean="0"/>
              <a:t>Toda estructura </a:t>
            </a:r>
            <a:r>
              <a:rPr lang="es-ES" altLang="es-PE" sz="2800" dirty="0"/>
              <a:t>de datos </a:t>
            </a:r>
            <a:r>
              <a:rPr lang="es-ES" altLang="es-PE" sz="2800" dirty="0" smtClean="0"/>
              <a:t>tiene un tipo de datos definido.  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PE" sz="2800" dirty="0" smtClean="0"/>
              <a:t>Los tipos de datos representan información numérica, de caracteres, lógicos, etc. (Tipos de datos simples)</a:t>
            </a:r>
            <a:endParaRPr lang="es-ES" altLang="es-PE" sz="2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s-PE" altLang="es-PE" sz="2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s-PE" altLang="es-PE" sz="2800" dirty="0" smtClean="0"/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90982"/>
              </p:ext>
            </p:extLst>
          </p:nvPr>
        </p:nvGraphicFramePr>
        <p:xfrm>
          <a:off x="780256" y="3969060"/>
          <a:ext cx="7673181" cy="2270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472"/>
                <a:gridCol w="3312368"/>
                <a:gridCol w="3017341"/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Arial Narrow" pitchFamily="34" charset="0"/>
                        </a:rPr>
                        <a:t>NOMBRE</a:t>
                      </a:r>
                      <a:endParaRPr kumimoji="0" lang="es-ES" altLang="es-P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Arial Narrow" pitchFamily="34" charset="0"/>
                        </a:rPr>
                        <a:t>CONJUNTO DE VALORES</a:t>
                      </a:r>
                      <a:endParaRPr kumimoji="0" lang="es-ES" altLang="es-P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Arial Narrow" pitchFamily="34" charset="0"/>
                        </a:rPr>
                        <a:t>OPERACIONES</a:t>
                      </a:r>
                      <a:endParaRPr kumimoji="0" lang="es-ES" altLang="es-P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7" marB="45727" horzOverflow="overflow"/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Enteros</a:t>
                      </a: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Negativos y positivos sin decimal</a:t>
                      </a: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Sumar, restar, dividir, multiplicar, residuo</a:t>
                      </a: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Reales</a:t>
                      </a: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Negativos y positivos, con decimal</a:t>
                      </a: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Sumar, restar, dividir, multiplicar</a:t>
                      </a: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Lógicos</a:t>
                      </a: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Verdadero o Falso(1 o 0)</a:t>
                      </a: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And, </a:t>
                      </a:r>
                      <a:r>
                        <a:rPr kumimoji="0" lang="es-ES" altLang="es-P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kumimoji="0" lang="es-ES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s-ES" altLang="es-P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Caracteres</a:t>
                      </a: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Letras, números, especiales, juntos forman una cadena</a:t>
                      </a: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Concatenar </a:t>
                      </a:r>
                      <a:endParaRPr kumimoji="0" lang="es-ES" alt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3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Estructura </a:t>
            </a:r>
            <a:r>
              <a:rPr lang="es-PE" alt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de Datos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" altLang="es-PE" sz="2800" dirty="0"/>
              <a:t>Tipos de datos </a:t>
            </a:r>
            <a:r>
              <a:rPr lang="es-ES" altLang="es-PE" sz="2800" dirty="0" smtClean="0"/>
              <a:t>compuestos </a:t>
            </a:r>
            <a:endParaRPr lang="es-ES" altLang="es-PE" sz="2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s-PE" altLang="es-PE" sz="2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s-PE" altLang="es-PE" sz="2800" dirty="0" smtClean="0"/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61538"/>
              </p:ext>
            </p:extLst>
          </p:nvPr>
        </p:nvGraphicFramePr>
        <p:xfrm>
          <a:off x="692150" y="2833666"/>
          <a:ext cx="7227888" cy="2323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884"/>
                <a:gridCol w="3664004"/>
              </a:tblGrid>
              <a:tr h="46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Lineales</a:t>
                      </a:r>
                      <a:endParaRPr kumimoji="0" lang="es-ES" altLang="es-P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No lineales</a:t>
                      </a:r>
                      <a:endParaRPr kumimoji="0" lang="es-ES" altLang="es-P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</a:tr>
              <a:tr h="46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Arreglos</a:t>
                      </a:r>
                      <a:endParaRPr kumimoji="0" lang="es-ES" altLang="es-P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Grafos</a:t>
                      </a:r>
                      <a:endParaRPr kumimoji="0" lang="es-ES" altLang="es-P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</a:tr>
              <a:tr h="46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Listas Enlazadas</a:t>
                      </a:r>
                      <a:endParaRPr kumimoji="0" lang="es-ES" altLang="es-P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Arboles</a:t>
                      </a:r>
                      <a:endParaRPr kumimoji="0" lang="es-ES" altLang="es-P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</a:tr>
              <a:tr h="46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Pilas</a:t>
                      </a: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s-ES" altLang="es-P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</a:tr>
              <a:tr h="464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alt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850"/>
                          </a:solidFill>
                          <a:effectLst/>
                          <a:latin typeface="Calibri" panose="020F0502020204030204" pitchFamily="34" charset="0"/>
                        </a:rPr>
                        <a:t>Colas</a:t>
                      </a:r>
                      <a:endParaRPr kumimoji="0" lang="es-ES" altLang="es-P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66FF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defRPr i="1">
                          <a:solidFill>
                            <a:srgbClr val="002850"/>
                          </a:solidFill>
                          <a:latin typeface="Arial Narrow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s-ES" altLang="es-P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8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45727" marB="4572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5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e70d81c47b9c26faf46977527bb12e6b6c3430"/>
  <p:tag name="MMPROD_UIDATA" val="&lt;database version=&quot;10.0&quot;&gt;&lt;object type=&quot;1&quot; unique_id=&quot;10001&quot;&gt;&lt;object type=&quot;2&quot; unique_id=&quot;30466&quot;&gt;&lt;object type=&quot;3&quot; unique_id=&quot;30467&quot;&gt;&lt;property id=&quot;20148&quot; value=&quot;5&quot;/&gt;&lt;property id=&quot;20300&quot; value=&quot;Diapositiva 1&quot;/&gt;&lt;property id=&quot;20307&quot; value=&quot;281&quot;/&gt;&lt;/object&gt;&lt;object type=&quot;3&quot; unique_id=&quot;30468&quot;&gt;&lt;property id=&quot;20148&quot; value=&quot;5&quot;/&gt;&lt;property id=&quot;20300&quot; value=&quot;Diapositiva 2 - &amp;quot;Introducción&amp;quot;&quot;/&gt;&lt;property id=&quot;20307&quot; value=&quot;409&quot;/&gt;&lt;/object&gt;&lt;object type=&quot;3&quot; unique_id=&quot;30469&quot;&gt;&lt;property id=&quot;20148&quot; value=&quot;5&quot;/&gt;&lt;property id=&quot;20300&quot; value=&quot;Diapositiva 3 - &amp;quot;Titulo del recurso&amp;quot;&quot;/&gt;&lt;property id=&quot;20307&quot; value=&quot;711&quot;/&gt;&lt;/object&gt;&lt;object type=&quot;3&quot; unique_id=&quot;30470&quot;&gt;&lt;property id=&quot;20148&quot; value=&quot;5&quot;/&gt;&lt;property id=&quot;20300&quot; value=&quot;Diapositiva 4 - &amp;quot;Pantalla de texto con imagen vertical&amp;quot;&quot;/&gt;&lt;property id=&quot;20307&quot; value=&quot;668&quot;/&gt;&lt;/object&gt;&lt;object type=&quot;3&quot; unique_id=&quot;30471&quot;&gt;&lt;property id=&quot;20148&quot; value=&quot;5&quot;/&gt;&lt;property id=&quot;20300&quot; value=&quot;Diapositiva 5 - &amp;quot;Rollover&amp;quot;&quot;/&gt;&lt;property id=&quot;20307&quot; value=&quot;669&quot;/&gt;&lt;/object&gt;&lt;object type=&quot;3&quot; unique_id=&quot;30472&quot;&gt;&lt;property id=&quot;20148&quot; value=&quot;5&quot;/&gt;&lt;property id=&quot;20300&quot; value=&quot;Diapositiva 6&quot;/&gt;&lt;property id=&quot;20307&quot; value=&quot;670&quot;/&gt;&lt;/object&gt;&lt;object type=&quot;3&quot; unique_id=&quot;30473&quot;&gt;&lt;property id=&quot;20148&quot; value=&quot;5&quot;/&gt;&lt;property id=&quot;20300&quot; value=&quot;Diapositiva 7 - &amp;quot;Pestañas&amp;quot;&quot;/&gt;&lt;property id=&quot;20307&quot; value=&quot;674&quot;/&gt;&lt;/object&gt;&lt;object type=&quot;3&quot; unique_id=&quot;30474&quot;&gt;&lt;property id=&quot;20148&quot; value=&quot;5&quot;/&gt;&lt;property id=&quot;20300&quot; value=&quot;Diapositiva 8&quot;/&gt;&lt;property id=&quot;20307&quot; value=&quot;685&quot;/&gt;&lt;/object&gt;&lt;object type=&quot;3&quot; unique_id=&quot;30475&quot;&gt;&lt;property id=&quot;20148&quot; value=&quot;5&quot;/&gt;&lt;property id=&quot;20300&quot; value=&quot;Diapositiva 9 - &amp;quot;Proceso&amp;quot;&quot;/&gt;&lt;property id=&quot;20307&quot; value=&quot;691&quot;/&gt;&lt;/object&gt;&lt;object type=&quot;3&quot; unique_id=&quot;30476&quot;&gt;&lt;property id=&quot;20148&quot; value=&quot;5&quot;/&gt;&lt;property id=&quot;20300&quot; value=&quot;Diapositiva 10 - &amp;quot;Reflexiona&amp;quot;&quot;/&gt;&lt;property id=&quot;20307&quot; value=&quot;700&quot;/&gt;&lt;/object&gt;&lt;object type=&quot;3&quot; unique_id=&quot;30477&quot;&gt;&lt;property id=&quot;20148&quot; value=&quot;5&quot;/&gt;&lt;property id=&quot;20300&quot; value=&quot;Diapositiva 11 - &amp;quot;Más ejemplos de cajas y recuadros&amp;quot;&quot;/&gt;&lt;property id=&quot;20307&quot; value=&quot;625&quot;/&gt;&lt;/object&gt;&lt;object type=&quot;3&quot; unique_id=&quot;30478&quot;&gt;&lt;property id=&quot;20148&quot; value=&quot;5&quot;/&gt;&lt;property id=&quot;20300&quot; value=&quot;Diapositiva 12&quot;/&gt;&lt;property id=&quot;20307&quot; value=&quot;485&quot;/&gt;&lt;/object&gt;&lt;object type=&quot;3&quot; unique_id=&quot;30479&quot;&gt;&lt;property id=&quot;20148&quot; value=&quot;5&quot;/&gt;&lt;property id=&quot;20300&quot; value=&quot;Diapositiva 13 - &amp;quot;Resumen&amp;quot;&quot;/&gt;&lt;property id=&quot;20307&quot; value=&quot;712&quot;/&gt;&lt;/object&gt;&lt;object type=&quot;3&quot; unique_id=&quot;30480&quot;&gt;&lt;property id=&quot;20148&quot; value=&quot;5&quot;/&gt;&lt;property id=&quot;20300&quot; value=&quot;Diapositiva 14 - &amp;quot;Créditos&amp;quot;&quot;/&gt;&lt;property id=&quot;20307&quot; value=&quot;713&quot;/&gt;&lt;/object&gt;&lt;object type=&quot;3&quot; unique_id=&quot;30481&quot;&gt;&lt;property id=&quot;20148&quot; value=&quot;5&quot;/&gt;&lt;property id=&quot;20300&quot; value=&quot;Diapositiva 15&quot;/&gt;&lt;property id=&quot;20307&quot; value=&quot;407&quot;/&gt;&lt;/object&gt;&lt;/object&gt;&lt;object type=&quot;8&quot; unique_id=&quot;30498&quot;&gt;&lt;/object&gt;&lt;/object&gt;&lt;/database&gt;"/>
  <p:tag name="MMPROD_NEXTUNIQUEID" val="10016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4852</TotalTime>
  <Words>642</Words>
  <Application>Microsoft Office PowerPoint</Application>
  <PresentationFormat>Presentación en pantalla (4:3)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3" baseType="lpstr">
      <vt:lpstr>ＭＳ Ｐゴシック</vt:lpstr>
      <vt:lpstr>Arial</vt:lpstr>
      <vt:lpstr>Arial Narrow</vt:lpstr>
      <vt:lpstr>Calibri</vt:lpstr>
      <vt:lpstr>Impact</vt:lpstr>
      <vt:lpstr>Monotype Sorts</vt:lpstr>
      <vt:lpstr>Times New Roman</vt:lpstr>
      <vt:lpstr>Trade Gothic LT Std Bold</vt:lpstr>
      <vt:lpstr>Verdana</vt:lpstr>
      <vt:lpstr>Wingdings</vt:lpstr>
      <vt:lpstr>Tema de Office</vt:lpstr>
      <vt:lpstr>Presentación de PowerPoint</vt:lpstr>
      <vt:lpstr>Agenda</vt:lpstr>
      <vt:lpstr>Presentación del curso </vt:lpstr>
      <vt:lpstr>Presentación del curso </vt:lpstr>
      <vt:lpstr>Definiciones</vt:lpstr>
      <vt:lpstr>Algoritmo</vt:lpstr>
      <vt:lpstr>Estructura de Datos</vt:lpstr>
      <vt:lpstr>Estructura de Datos</vt:lpstr>
      <vt:lpstr>Estructura de Datos</vt:lpstr>
      <vt:lpstr>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nruiz</dc:creator>
  <cp:lastModifiedBy>Lizardo</cp:lastModifiedBy>
  <cp:revision>707</cp:revision>
  <dcterms:created xsi:type="dcterms:W3CDTF">2013-09-18T10:42:08Z</dcterms:created>
  <dcterms:modified xsi:type="dcterms:W3CDTF">2020-08-05T04:58:59Z</dcterms:modified>
</cp:coreProperties>
</file>