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75" r:id="rId3"/>
    <p:sldId id="324" r:id="rId4"/>
    <p:sldId id="325" r:id="rId5"/>
    <p:sldId id="326" r:id="rId6"/>
    <p:sldId id="327" r:id="rId7"/>
    <p:sldId id="335" r:id="rId8"/>
    <p:sldId id="339" r:id="rId9"/>
    <p:sldId id="340" r:id="rId10"/>
    <p:sldId id="328" r:id="rId11"/>
    <p:sldId id="329" r:id="rId12"/>
    <p:sldId id="333" r:id="rId13"/>
    <p:sldId id="330" r:id="rId14"/>
    <p:sldId id="33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300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429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284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6182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A87D259-EB8B-412B-90EA-C65A1E11A1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57200" y="2582863"/>
            <a:ext cx="77724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s-PE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89500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3123F85A-7F5C-42B0-B38F-3EE6DED8A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71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719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56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61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48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7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269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091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F901-A355-41A2-8DC9-6B806221C0AC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916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F901-A355-41A2-8DC9-6B806221C0AC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6959-DF98-4A54-81B9-832C1CECE9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29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rBh2165Kj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82EC85AB-FA66-4274-8CA8-79D21E87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381000"/>
            <a:ext cx="7704137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PE" altLang="es-PE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PROGRAMACIÓN</a:t>
            </a:r>
            <a:endParaRPr lang="es-PE" altLang="es-PE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PE" altLang="es-PE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PE" altLang="es-PE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SESIÓN 1 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PE" altLang="es-PE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INTRODUCCIÓN A LA PROGRAMACIÓN</a:t>
            </a:r>
            <a:endParaRPr lang="es-PE" altLang="es-PE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171" name="Imagen 2">
            <a:extLst>
              <a:ext uri="{FF2B5EF4-FFF2-40B4-BE49-F238E27FC236}">
                <a16:creationId xmlns="" xmlns:a16="http://schemas.microsoft.com/office/drawing/2014/main" id="{64F2082C-06BD-4F43-A15F-4EE739658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4824413"/>
            <a:ext cx="3135313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39569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/>
              <a:t>¿Qué es un algoritmo?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="" xmlns:a16="http://schemas.microsoft.com/office/drawing/2014/main" id="{EC03C131-E795-414B-A056-0A6F120F513C}"/>
              </a:ext>
            </a:extLst>
          </p:cNvPr>
          <p:cNvSpPr txBox="1">
            <a:spLocks/>
          </p:cNvSpPr>
          <p:nvPr/>
        </p:nvSpPr>
        <p:spPr>
          <a:xfrm>
            <a:off x="6553200" y="6248400"/>
            <a:ext cx="1901825" cy="454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2E7169C-7436-42B8-AB0F-2643E0D0DD4B}" type="slidenum">
              <a:rPr lang="en-GB" altLang="es-PE" smtClean="0"/>
              <a:pPr>
                <a:defRPr/>
              </a:pPr>
              <a:t>10</a:t>
            </a:fld>
            <a:endParaRPr lang="en-GB" altLang="es-PE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189BAC8E-F5C9-4FFC-BE38-F151B3478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2349500"/>
            <a:ext cx="2238375" cy="267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FE54265B-D6DC-4464-852E-2DC00C2E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5" y="2951163"/>
            <a:ext cx="14620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17BFA6E4-C635-4DF8-AEC3-B2A35FBE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36838"/>
            <a:ext cx="131445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4A87BF5B-A813-49A3-A81A-AA0ED049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24400"/>
            <a:ext cx="1600200" cy="4333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32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s-PE" altLang="es-PE" sz="2400" b="1">
                <a:solidFill>
                  <a:schemeClr val="tx1"/>
                </a:solidFill>
                <a:latin typeface="Times New Roman" panose="02020603050405020304" pitchFamily="18" charset="0"/>
              </a:rPr>
              <a:t>Entrada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07708455-9B43-47E6-AAA0-D1E3AF64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3" y="4652963"/>
            <a:ext cx="16002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32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s-PE" altLang="es-PE" sz="2400" b="1">
                <a:solidFill>
                  <a:schemeClr val="tx1"/>
                </a:solidFill>
                <a:latin typeface="Times New Roman" panose="02020603050405020304" pitchFamily="18" charset="0"/>
              </a:rPr>
              <a:t>Salida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="" xmlns:a16="http://schemas.microsoft.com/office/drawing/2014/main" id="{6D0DCF2F-2923-4B52-8B34-359B6BB82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3398838"/>
            <a:ext cx="576262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32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s-PE" altLang="es-PE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="" xmlns:a16="http://schemas.microsoft.com/office/drawing/2014/main" id="{A377394D-1C94-4FB3-9F9A-635898D5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574675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32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s-PE" altLang="es-PE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="" xmlns:a16="http://schemas.microsoft.com/office/drawing/2014/main" id="{93E95226-AF48-487D-94B0-686742235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5203825"/>
            <a:ext cx="1600200" cy="8429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32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s-PE" altLang="es-PE" sz="2400" b="1">
                <a:solidFill>
                  <a:schemeClr val="tx1"/>
                </a:solidFill>
                <a:latin typeface="Times New Roman" panose="02020603050405020304" pitchFamily="18" charset="0"/>
              </a:rPr>
              <a:t>Secuencia de Pasos</a:t>
            </a:r>
          </a:p>
        </p:txBody>
      </p:sp>
    </p:spTree>
    <p:extLst>
      <p:ext uri="{BB962C8B-B14F-4D97-AF65-F5344CB8AC3E}">
        <p14:creationId xmlns:p14="http://schemas.microsoft.com/office/powerpoint/2010/main" val="73740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39569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/>
              <a:t>¿Qué es un algoritmo?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E89848DD-6F4D-4280-8C2E-12E76A470135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752600"/>
            <a:ext cx="7918450" cy="4284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s-PE" altLang="es-PE" sz="2400" dirty="0"/>
              <a:t>Componentes: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s-PE" altLang="es-PE" b="1" dirty="0"/>
              <a:t>Entrada: </a:t>
            </a:r>
            <a:r>
              <a:rPr lang="es-PE" altLang="es-PE" dirty="0"/>
              <a:t>datos del problema a resolver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s-PE" altLang="es-PE" b="1" dirty="0"/>
              <a:t>Proceso: </a:t>
            </a:r>
            <a:r>
              <a:rPr lang="es-PE" altLang="es-PE" dirty="0"/>
              <a:t>pasos a seguir para la resolución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s-PE" altLang="es-PE" b="1" dirty="0"/>
              <a:t>Salida:</a:t>
            </a:r>
            <a:r>
              <a:rPr lang="es-PE" altLang="es-PE" dirty="0"/>
              <a:t> el resultado de la resolución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s-PE" altLang="es-PE" sz="2400" dirty="0"/>
              <a:t>Propiedades: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s-PE" altLang="es-PE" b="1" dirty="0"/>
              <a:t>Preciso: </a:t>
            </a:r>
            <a:r>
              <a:rPr lang="es-PE" altLang="es-PE" dirty="0"/>
              <a:t>orden estricto + expresiones precisas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s-PE" altLang="es-PE" b="1" dirty="0"/>
              <a:t>Definido:</a:t>
            </a:r>
            <a:r>
              <a:rPr lang="es-PE" altLang="es-PE" dirty="0"/>
              <a:t> con la misma entrada, siempre resulta la misma salida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s-PE" altLang="es-PE" b="1" dirty="0"/>
              <a:t>Finito: </a:t>
            </a:r>
            <a:r>
              <a:rPr lang="es-PE" altLang="es-PE" dirty="0"/>
              <a:t>número finito de pasos</a:t>
            </a:r>
          </a:p>
        </p:txBody>
      </p:sp>
    </p:spTree>
    <p:extLst>
      <p:ext uri="{BB962C8B-B14F-4D97-AF65-F5344CB8AC3E}">
        <p14:creationId xmlns:p14="http://schemas.microsoft.com/office/powerpoint/2010/main" val="188699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57089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/>
              <a:t>¿Qué es un algoritmo? Ejemplo 2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4039E6FF-34FC-418F-83D9-18510F3F748D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828800"/>
            <a:ext cx="7772400" cy="4398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6425" indent="-606425"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400" b="1" dirty="0"/>
              <a:t>Problema:</a:t>
            </a:r>
            <a:r>
              <a:rPr lang="es-PE" altLang="es-PE" sz="2400" dirty="0"/>
              <a:t> hacer una taza de té a la inglesa</a:t>
            </a:r>
          </a:p>
          <a:p>
            <a:pPr marL="606425" indent="-606425"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400" b="1" dirty="0"/>
              <a:t>Solución:</a:t>
            </a:r>
          </a:p>
          <a:p>
            <a:pPr marL="987425" lvl="1" indent="-530225"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b="1" dirty="0"/>
              <a:t>Entrada: </a:t>
            </a:r>
            <a:r>
              <a:rPr lang="es-PE" altLang="es-PE" dirty="0"/>
              <a:t>agua, bolsa de té, leche, tetera, taza, cuchara</a:t>
            </a:r>
          </a:p>
          <a:p>
            <a:pPr marL="987425" lvl="1" indent="-530225"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b="1" dirty="0"/>
              <a:t>Salida: </a:t>
            </a:r>
            <a:r>
              <a:rPr lang="es-PE" altLang="es-PE" dirty="0"/>
              <a:t>una taza de té a la inglesa</a:t>
            </a:r>
          </a:p>
          <a:p>
            <a:pPr marL="987425" lvl="1" indent="-530225"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b="1" dirty="0"/>
              <a:t>Proceso: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dirty="0">
                <a:latin typeface="Arial" panose="020B0604020202020204" pitchFamily="34" charset="0"/>
                <a:cs typeface="Arial" panose="020B0604020202020204" pitchFamily="34" charset="0"/>
              </a:rPr>
              <a:t>Poner la bolsa de té en la taza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dirty="0">
                <a:latin typeface="Arial" panose="020B0604020202020204" pitchFamily="34" charset="0"/>
                <a:cs typeface="Arial" panose="020B0604020202020204" pitchFamily="34" charset="0"/>
              </a:rPr>
              <a:t>Poner el agua a hervir en la tetera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dirty="0">
                <a:latin typeface="Arial" panose="020B0604020202020204" pitchFamily="34" charset="0"/>
                <a:cs typeface="Arial" panose="020B0604020202020204" pitchFamily="34" charset="0"/>
              </a:rPr>
              <a:t>Verter el agua hervida en la taza</a:t>
            </a:r>
            <a:r>
              <a:rPr lang="es-PE" altLang="es-P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dirty="0">
                <a:latin typeface="Arial" panose="020B0604020202020204" pitchFamily="34" charset="0"/>
                <a:cs typeface="Arial" panose="020B0604020202020204" pitchFamily="34" charset="0"/>
              </a:rPr>
              <a:t>Añadir leche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dirty="0">
                <a:latin typeface="Arial" panose="020B0604020202020204" pitchFamily="34" charset="0"/>
                <a:cs typeface="Arial" panose="020B0604020202020204" pitchFamily="34" charset="0"/>
              </a:rPr>
              <a:t>Remover</a:t>
            </a:r>
          </a:p>
          <a:p>
            <a:pPr marL="606425" indent="-606425">
              <a:spcBef>
                <a:spcPts val="500"/>
              </a:spcBef>
              <a:buFont typeface="Arial" panose="020B0604020202020204" pitchFamily="34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endParaRPr lang="es-PE" alt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7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57089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/>
              <a:t>¿Qué es un algoritmo? Ejemplo 1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7ECE668C-CF83-422E-833E-60A329EECF67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773238"/>
            <a:ext cx="7391400" cy="432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400" b="1" dirty="0"/>
              <a:t>Problema:</a:t>
            </a:r>
            <a:r>
              <a:rPr lang="es-PE" altLang="es-PE" sz="2400" dirty="0"/>
              <a:t> Sumar dos números</a:t>
            </a:r>
          </a:p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400" b="1" dirty="0"/>
              <a:t>Solución: </a:t>
            </a:r>
          </a:p>
          <a:p>
            <a:pPr marL="987425" lvl="1" indent="-5302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b="1" dirty="0"/>
              <a:t>Entrada:</a:t>
            </a:r>
            <a:r>
              <a:rPr lang="es-PE" altLang="es-PE" dirty="0"/>
              <a:t> dos números</a:t>
            </a:r>
          </a:p>
          <a:p>
            <a:pPr marL="987425" lvl="1" indent="-5302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b="1" dirty="0"/>
              <a:t>Salida:</a:t>
            </a:r>
            <a:r>
              <a:rPr lang="es-PE" altLang="es-PE" dirty="0"/>
              <a:t> guardar la suma en la memoria y imprimirla por pantalla</a:t>
            </a:r>
          </a:p>
          <a:p>
            <a:pPr marL="987425" lvl="1" indent="-5302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b="1" dirty="0"/>
              <a:t>Proceso:</a:t>
            </a:r>
            <a:r>
              <a:rPr lang="es-PE" altLang="es-PE" dirty="0"/>
              <a:t> </a:t>
            </a:r>
          </a:p>
          <a:p>
            <a:pPr marL="1371600" lvl="2" indent="-457200">
              <a:lnSpc>
                <a:spcPct val="100000"/>
              </a:lnSpc>
              <a:buFont typeface="Tahoma" panose="020B0604030504040204" pitchFamily="34" charset="0"/>
              <a:buAutoNum type="arabicParenR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dirty="0"/>
              <a:t>Añadir los dos números </a:t>
            </a:r>
          </a:p>
          <a:p>
            <a:pPr marL="1371600" lvl="2" indent="-457200">
              <a:lnSpc>
                <a:spcPct val="100000"/>
              </a:lnSpc>
              <a:buFont typeface="Tahoma" panose="020B0604030504040204" pitchFamily="34" charset="0"/>
              <a:buAutoNum type="arabicParenR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dirty="0"/>
              <a:t>Guardar el resultado en la memoria</a:t>
            </a:r>
          </a:p>
          <a:p>
            <a:pPr marL="1371600" lvl="2" indent="-457200">
              <a:lnSpc>
                <a:spcPct val="100000"/>
              </a:lnSpc>
              <a:buFont typeface="Tahoma" panose="020B0604030504040204" pitchFamily="34" charset="0"/>
              <a:buAutoNum type="arabicParenR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dirty="0"/>
              <a:t>Imprimir el resultado por pantalla</a:t>
            </a:r>
          </a:p>
        </p:txBody>
      </p:sp>
    </p:spTree>
    <p:extLst>
      <p:ext uri="{BB962C8B-B14F-4D97-AF65-F5344CB8AC3E}">
        <p14:creationId xmlns:p14="http://schemas.microsoft.com/office/powerpoint/2010/main" val="61212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94030" y="0"/>
            <a:ext cx="5589094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/>
              <a:t>¿Qué es un algoritmo? </a:t>
            </a:r>
          </a:p>
          <a:p>
            <a:pPr>
              <a:defRPr/>
            </a:pPr>
            <a:r>
              <a:rPr lang="es-ES" altLang="es-PE" sz="3200" i="1" dirty="0"/>
              <a:t>Representación de un algoritmo.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="" xmlns:a16="http://schemas.microsoft.com/office/drawing/2014/main" id="{42EE8D3A-7715-431C-BB1B-63B0E50AD3ED}"/>
              </a:ext>
            </a:extLst>
          </p:cNvPr>
          <p:cNvGraphicFramePr>
            <a:graphicFrameLocks noGrp="1"/>
          </p:cNvGraphicFramePr>
          <p:nvPr/>
        </p:nvGraphicFramePr>
        <p:xfrm>
          <a:off x="99486" y="1366434"/>
          <a:ext cx="8964612" cy="5322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2959">
                  <a:extLst>
                    <a:ext uri="{9D8B030D-6E8A-4147-A177-3AD203B41FA5}">
                      <a16:colId xmlns="" xmlns:a16="http://schemas.microsoft.com/office/drawing/2014/main" val="3161057164"/>
                    </a:ext>
                  </a:extLst>
                </a:gridCol>
                <a:gridCol w="2443518">
                  <a:extLst>
                    <a:ext uri="{9D8B030D-6E8A-4147-A177-3AD203B41FA5}">
                      <a16:colId xmlns="" xmlns:a16="http://schemas.microsoft.com/office/drawing/2014/main" val="3796932847"/>
                    </a:ext>
                  </a:extLst>
                </a:gridCol>
                <a:gridCol w="2629153">
                  <a:extLst>
                    <a:ext uri="{9D8B030D-6E8A-4147-A177-3AD203B41FA5}">
                      <a16:colId xmlns="" xmlns:a16="http://schemas.microsoft.com/office/drawing/2014/main" val="929357028"/>
                    </a:ext>
                  </a:extLst>
                </a:gridCol>
                <a:gridCol w="2518982">
                  <a:extLst>
                    <a:ext uri="{9D8B030D-6E8A-4147-A177-3AD203B41FA5}">
                      <a16:colId xmlns="" xmlns:a16="http://schemas.microsoft.com/office/drawing/2014/main" val="1429307764"/>
                    </a:ext>
                  </a:extLst>
                </a:gridCol>
              </a:tblGrid>
              <a:tr h="914369">
                <a:tc>
                  <a:txBody>
                    <a:bodyPr/>
                    <a:lstStyle/>
                    <a:p>
                      <a:pPr algn="ctr"/>
                      <a:r>
                        <a:rPr lang="es-ES" altLang="es-PE" sz="1800" b="1" dirty="0"/>
                        <a:t>Lenguaje natural. </a:t>
                      </a:r>
                      <a:endParaRPr lang="es-ES" altLang="es-PE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es-PE" sz="1800" b="1" dirty="0"/>
                        <a:t>Diagramas de flujo. </a:t>
                      </a:r>
                      <a:endParaRPr lang="es-PE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es-PE" sz="1800" b="1" dirty="0"/>
                        <a:t>Seudo código. </a:t>
                      </a:r>
                      <a:endParaRPr lang="es-PE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13" marB="4571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es-PE" sz="1800" b="1" dirty="0"/>
                        <a:t>Sentencias de algún lenguaje de programación. </a:t>
                      </a:r>
                      <a:endParaRPr lang="es-PE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13" marB="45713"/>
                </a:tc>
                <a:extLst>
                  <a:ext uri="{0D108BD9-81ED-4DB2-BD59-A6C34878D82A}">
                    <a16:rowId xmlns="" xmlns:a16="http://schemas.microsoft.com/office/drawing/2014/main" val="274344652"/>
                  </a:ext>
                </a:extLst>
              </a:tr>
              <a:tr h="3289374">
                <a:tc>
                  <a:txBody>
                    <a:bodyPr/>
                    <a:lstStyle/>
                    <a:p>
                      <a:pPr marL="176213" lvl="2" indent="-1762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AutoNum type="arabicPeriod"/>
                        <a:tabLst>
                          <a:tab pos="720725" algn="l"/>
                          <a:tab pos="1177925" algn="l"/>
                          <a:tab pos="1635125" algn="l"/>
                          <a:tab pos="2092325" algn="l"/>
                          <a:tab pos="2549525" algn="l"/>
                          <a:tab pos="3006725" algn="l"/>
                          <a:tab pos="3463925" algn="l"/>
                          <a:tab pos="3921125" algn="l"/>
                          <a:tab pos="4378325" algn="l"/>
                          <a:tab pos="4835525" algn="l"/>
                          <a:tab pos="5292725" algn="l"/>
                          <a:tab pos="5749925" algn="l"/>
                          <a:tab pos="6207125" algn="l"/>
                          <a:tab pos="6664325" algn="l"/>
                          <a:tab pos="7121525" algn="l"/>
                          <a:tab pos="7578725" algn="l"/>
                          <a:tab pos="8035925" algn="l"/>
                          <a:tab pos="8493125" algn="l"/>
                          <a:tab pos="8950325" algn="l"/>
                          <a:tab pos="9407525" algn="l"/>
                        </a:tabLst>
                      </a:pPr>
                      <a:r>
                        <a:rPr lang="en-GB" altLang="es-PE" sz="1200" dirty="0" err="1"/>
                        <a:t>Poner</a:t>
                      </a:r>
                      <a:r>
                        <a:rPr lang="en-GB" altLang="es-PE" sz="1200" dirty="0"/>
                        <a:t> la </a:t>
                      </a:r>
                      <a:r>
                        <a:rPr lang="en-GB" altLang="es-PE" sz="1200" dirty="0" err="1"/>
                        <a:t>bolsa</a:t>
                      </a:r>
                      <a:r>
                        <a:rPr lang="en-GB" altLang="es-PE" sz="1200" dirty="0"/>
                        <a:t> de </a:t>
                      </a:r>
                      <a:r>
                        <a:rPr lang="en-GB" altLang="es-PE" sz="1200" dirty="0" err="1"/>
                        <a:t>té</a:t>
                      </a:r>
                      <a:r>
                        <a:rPr lang="en-GB" altLang="es-PE" sz="1200" dirty="0"/>
                        <a:t> </a:t>
                      </a:r>
                      <a:r>
                        <a:rPr lang="en-GB" altLang="es-PE" sz="1200" dirty="0" err="1"/>
                        <a:t>en</a:t>
                      </a:r>
                      <a:r>
                        <a:rPr lang="en-GB" altLang="es-PE" sz="1200" dirty="0"/>
                        <a:t> la </a:t>
                      </a:r>
                      <a:r>
                        <a:rPr lang="en-GB" altLang="es-PE" sz="1200" dirty="0" err="1"/>
                        <a:t>taza</a:t>
                      </a:r>
                      <a:endParaRPr lang="en-GB" altLang="es-PE" sz="1200" dirty="0"/>
                    </a:p>
                    <a:p>
                      <a:pPr marL="176213" lvl="2" indent="-1762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AutoNum type="arabicPeriod"/>
                        <a:tabLst>
                          <a:tab pos="720725" algn="l"/>
                          <a:tab pos="1177925" algn="l"/>
                          <a:tab pos="1635125" algn="l"/>
                          <a:tab pos="2092325" algn="l"/>
                          <a:tab pos="2549525" algn="l"/>
                          <a:tab pos="3006725" algn="l"/>
                          <a:tab pos="3463925" algn="l"/>
                          <a:tab pos="3921125" algn="l"/>
                          <a:tab pos="4378325" algn="l"/>
                          <a:tab pos="4835525" algn="l"/>
                          <a:tab pos="5292725" algn="l"/>
                          <a:tab pos="5749925" algn="l"/>
                          <a:tab pos="6207125" algn="l"/>
                          <a:tab pos="6664325" algn="l"/>
                          <a:tab pos="7121525" algn="l"/>
                          <a:tab pos="7578725" algn="l"/>
                          <a:tab pos="8035925" algn="l"/>
                          <a:tab pos="8493125" algn="l"/>
                          <a:tab pos="8950325" algn="l"/>
                          <a:tab pos="9407525" algn="l"/>
                        </a:tabLst>
                      </a:pPr>
                      <a:r>
                        <a:rPr lang="en-GB" altLang="es-PE" sz="1200" dirty="0" err="1"/>
                        <a:t>Poner</a:t>
                      </a:r>
                      <a:r>
                        <a:rPr lang="en-GB" altLang="es-PE" sz="1200" dirty="0"/>
                        <a:t> el </a:t>
                      </a:r>
                      <a:r>
                        <a:rPr lang="en-GB" altLang="es-PE" sz="1200" dirty="0" err="1"/>
                        <a:t>agua</a:t>
                      </a:r>
                      <a:r>
                        <a:rPr lang="en-GB" altLang="es-PE" sz="1200" dirty="0"/>
                        <a:t> a </a:t>
                      </a:r>
                      <a:r>
                        <a:rPr lang="en-GB" altLang="es-PE" sz="1200" dirty="0" err="1"/>
                        <a:t>hervir</a:t>
                      </a:r>
                      <a:r>
                        <a:rPr lang="en-GB" altLang="es-PE" sz="1200" dirty="0"/>
                        <a:t> </a:t>
                      </a:r>
                      <a:r>
                        <a:rPr lang="en-GB" altLang="es-PE" sz="1200" dirty="0" err="1"/>
                        <a:t>en</a:t>
                      </a:r>
                      <a:r>
                        <a:rPr lang="en-GB" altLang="es-PE" sz="1200" dirty="0"/>
                        <a:t> la </a:t>
                      </a:r>
                      <a:r>
                        <a:rPr lang="en-GB" altLang="es-PE" sz="1200" dirty="0" err="1"/>
                        <a:t>tetera</a:t>
                      </a:r>
                      <a:endParaRPr lang="en-GB" altLang="es-PE" sz="1200" dirty="0"/>
                    </a:p>
                    <a:p>
                      <a:pPr marL="176213" lvl="2" indent="-1762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AutoNum type="arabicPeriod"/>
                        <a:tabLst>
                          <a:tab pos="720725" algn="l"/>
                          <a:tab pos="1177925" algn="l"/>
                          <a:tab pos="1635125" algn="l"/>
                          <a:tab pos="2092325" algn="l"/>
                          <a:tab pos="2549525" algn="l"/>
                          <a:tab pos="3006725" algn="l"/>
                          <a:tab pos="3463925" algn="l"/>
                          <a:tab pos="3921125" algn="l"/>
                          <a:tab pos="4378325" algn="l"/>
                          <a:tab pos="4835525" algn="l"/>
                          <a:tab pos="5292725" algn="l"/>
                          <a:tab pos="5749925" algn="l"/>
                          <a:tab pos="6207125" algn="l"/>
                          <a:tab pos="6664325" algn="l"/>
                          <a:tab pos="7121525" algn="l"/>
                          <a:tab pos="7578725" algn="l"/>
                          <a:tab pos="8035925" algn="l"/>
                          <a:tab pos="8493125" algn="l"/>
                          <a:tab pos="8950325" algn="l"/>
                          <a:tab pos="9407525" algn="l"/>
                        </a:tabLst>
                      </a:pPr>
                      <a:r>
                        <a:rPr lang="en-GB" altLang="es-PE" sz="1200" dirty="0" err="1"/>
                        <a:t>Verter</a:t>
                      </a:r>
                      <a:r>
                        <a:rPr lang="en-GB" altLang="es-PE" sz="1200" dirty="0"/>
                        <a:t> el </a:t>
                      </a:r>
                      <a:r>
                        <a:rPr lang="en-GB" altLang="es-PE" sz="1200" dirty="0" err="1"/>
                        <a:t>agua</a:t>
                      </a:r>
                      <a:r>
                        <a:rPr lang="en-GB" altLang="es-PE" sz="1200" dirty="0"/>
                        <a:t> </a:t>
                      </a:r>
                      <a:r>
                        <a:rPr lang="en-GB" altLang="es-PE" sz="1200" dirty="0" err="1"/>
                        <a:t>hervida</a:t>
                      </a:r>
                      <a:r>
                        <a:rPr lang="en-GB" altLang="es-PE" sz="1200" dirty="0"/>
                        <a:t> </a:t>
                      </a:r>
                      <a:r>
                        <a:rPr lang="en-GB" altLang="es-PE" sz="1200" dirty="0" err="1"/>
                        <a:t>en</a:t>
                      </a:r>
                      <a:r>
                        <a:rPr lang="en-GB" altLang="es-PE" sz="1200" dirty="0"/>
                        <a:t> la </a:t>
                      </a:r>
                      <a:r>
                        <a:rPr lang="en-GB" altLang="es-PE" sz="1200" dirty="0" err="1"/>
                        <a:t>taza</a:t>
                      </a:r>
                      <a:r>
                        <a:rPr lang="en-GB" altLang="es-PE" sz="1200" dirty="0"/>
                        <a:t> </a:t>
                      </a:r>
                    </a:p>
                    <a:p>
                      <a:pPr marL="176213" lvl="2" indent="-1762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AutoNum type="arabicPeriod"/>
                        <a:tabLst>
                          <a:tab pos="720725" algn="l"/>
                          <a:tab pos="1177925" algn="l"/>
                          <a:tab pos="1635125" algn="l"/>
                          <a:tab pos="2092325" algn="l"/>
                          <a:tab pos="2549525" algn="l"/>
                          <a:tab pos="3006725" algn="l"/>
                          <a:tab pos="3463925" algn="l"/>
                          <a:tab pos="3921125" algn="l"/>
                          <a:tab pos="4378325" algn="l"/>
                          <a:tab pos="4835525" algn="l"/>
                          <a:tab pos="5292725" algn="l"/>
                          <a:tab pos="5749925" algn="l"/>
                          <a:tab pos="6207125" algn="l"/>
                          <a:tab pos="6664325" algn="l"/>
                          <a:tab pos="7121525" algn="l"/>
                          <a:tab pos="7578725" algn="l"/>
                          <a:tab pos="8035925" algn="l"/>
                          <a:tab pos="8493125" algn="l"/>
                          <a:tab pos="8950325" algn="l"/>
                          <a:tab pos="9407525" algn="l"/>
                        </a:tabLst>
                      </a:pPr>
                      <a:r>
                        <a:rPr lang="en-GB" altLang="es-PE" sz="1200" dirty="0" err="1"/>
                        <a:t>Añadir</a:t>
                      </a:r>
                      <a:r>
                        <a:rPr lang="en-GB" altLang="es-PE" sz="1200" dirty="0"/>
                        <a:t> </a:t>
                      </a:r>
                      <a:r>
                        <a:rPr lang="en-GB" altLang="es-PE" sz="1200" dirty="0" err="1"/>
                        <a:t>leche</a:t>
                      </a:r>
                      <a:endParaRPr lang="en-GB" altLang="es-PE" sz="1200" dirty="0"/>
                    </a:p>
                    <a:p>
                      <a:pPr marL="176213" lvl="2" indent="-1762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AutoNum type="arabicPeriod"/>
                        <a:tabLst>
                          <a:tab pos="720725" algn="l"/>
                          <a:tab pos="1177925" algn="l"/>
                          <a:tab pos="1635125" algn="l"/>
                          <a:tab pos="2092325" algn="l"/>
                          <a:tab pos="2549525" algn="l"/>
                          <a:tab pos="3006725" algn="l"/>
                          <a:tab pos="3463925" algn="l"/>
                          <a:tab pos="3921125" algn="l"/>
                          <a:tab pos="4378325" algn="l"/>
                          <a:tab pos="4835525" algn="l"/>
                          <a:tab pos="5292725" algn="l"/>
                          <a:tab pos="5749925" algn="l"/>
                          <a:tab pos="6207125" algn="l"/>
                          <a:tab pos="6664325" algn="l"/>
                          <a:tab pos="7121525" algn="l"/>
                          <a:tab pos="7578725" algn="l"/>
                          <a:tab pos="8035925" algn="l"/>
                          <a:tab pos="8493125" algn="l"/>
                          <a:tab pos="8950325" algn="l"/>
                          <a:tab pos="9407525" algn="l"/>
                        </a:tabLst>
                      </a:pPr>
                      <a:r>
                        <a:rPr lang="en-GB" altLang="es-PE" sz="1200" dirty="0"/>
                        <a:t>Remover</a:t>
                      </a:r>
                      <a:endParaRPr lang="en-GB" altLang="es-P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13" marB="45713"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1" marR="91441" marT="45713" marB="45713"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1" marR="91441" marT="45713" marB="45713"/>
                </a:tc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 marL="91441" marR="91441" marT="45713" marB="45713"/>
                </a:tc>
                <a:extLst>
                  <a:ext uri="{0D108BD9-81ED-4DB2-BD59-A6C34878D82A}">
                    <a16:rowId xmlns="" xmlns:a16="http://schemas.microsoft.com/office/drawing/2014/main" val="597145175"/>
                  </a:ext>
                </a:extLst>
              </a:tr>
              <a:tr h="1119144">
                <a:tc>
                  <a:txBody>
                    <a:bodyPr/>
                    <a:lstStyle/>
                    <a:p>
                      <a:pPr marL="0" lvl="2" inden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None/>
                        <a:tabLst>
                          <a:tab pos="720725" algn="l"/>
                          <a:tab pos="1177925" algn="l"/>
                          <a:tab pos="1635125" algn="l"/>
                          <a:tab pos="2092325" algn="l"/>
                          <a:tab pos="2549525" algn="l"/>
                          <a:tab pos="3006725" algn="l"/>
                          <a:tab pos="3463925" algn="l"/>
                          <a:tab pos="3921125" algn="l"/>
                          <a:tab pos="4378325" algn="l"/>
                          <a:tab pos="4835525" algn="l"/>
                          <a:tab pos="5292725" algn="l"/>
                          <a:tab pos="5749925" algn="l"/>
                          <a:tab pos="6207125" algn="l"/>
                          <a:tab pos="6664325" algn="l"/>
                          <a:tab pos="7121525" algn="l"/>
                          <a:tab pos="7578725" algn="l"/>
                          <a:tab pos="8035925" algn="l"/>
                          <a:tab pos="8493125" algn="l"/>
                          <a:tab pos="8950325" algn="l"/>
                          <a:tab pos="9407525" algn="l"/>
                        </a:tabLst>
                      </a:pPr>
                      <a:r>
                        <a:rPr lang="es-ES" altLang="es-PE" sz="1600" dirty="0"/>
                        <a:t>Puede ser ambiguo.</a:t>
                      </a:r>
                      <a:endParaRPr lang="en-GB" alt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es-PE" sz="1600" dirty="0"/>
                        <a:t>Comprensibles.</a:t>
                      </a:r>
                      <a:endParaRPr lang="es-ES" altLang="es-PE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es-PE" sz="1600" dirty="0"/>
                        <a:t>Fáciles de entender.</a:t>
                      </a:r>
                      <a:endParaRPr lang="es-ES" altLang="es-PE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es-PE" sz="1600" dirty="0"/>
                        <a:t>Depende del lenguaje particular.</a:t>
                      </a:r>
                      <a:endParaRPr lang="es-ES" altLang="es-PE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13" marB="45713"/>
                </a:tc>
                <a:extLst>
                  <a:ext uri="{0D108BD9-81ED-4DB2-BD59-A6C34878D82A}">
                    <a16:rowId xmlns="" xmlns:a16="http://schemas.microsoft.com/office/drawing/2014/main" val="1114741827"/>
                  </a:ext>
                </a:extLst>
              </a:tr>
            </a:tbl>
          </a:graphicData>
        </a:graphic>
      </p:graphicFrame>
      <p:pic>
        <p:nvPicPr>
          <p:cNvPr id="6" name="Picture 5" descr="diagramaFlujo2">
            <a:extLst>
              <a:ext uri="{FF2B5EF4-FFF2-40B4-BE49-F238E27FC236}">
                <a16:creationId xmlns="" xmlns:a16="http://schemas.microsoft.com/office/drawing/2014/main" id="{9EB5C59F-59C0-44D7-91A0-2D601A8D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73" y="2244321"/>
            <a:ext cx="21891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disenarFunciones">
            <a:extLst>
              <a:ext uri="{FF2B5EF4-FFF2-40B4-BE49-F238E27FC236}">
                <a16:creationId xmlns="" xmlns:a16="http://schemas.microsoft.com/office/drawing/2014/main" id="{22C653FB-1C4B-4593-ACCA-9633421CC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5907"/>
          <a:stretch>
            <a:fillRect/>
          </a:stretch>
        </p:blipFill>
        <p:spPr bwMode="auto">
          <a:xfrm>
            <a:off x="6724123" y="2422121"/>
            <a:ext cx="2132013" cy="220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7282A81E-D6F9-4651-98F4-C1D74F50F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73" y="2695171"/>
            <a:ext cx="24574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51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676275" y="420688"/>
            <a:ext cx="14706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Agenda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F6F04C0E-E8F4-4E05-A009-4E9BE1F91B33}"/>
              </a:ext>
            </a:extLst>
          </p:cNvPr>
          <p:cNvSpPr txBox="1">
            <a:spLocks noChangeArrowheads="1"/>
          </p:cNvSpPr>
          <p:nvPr/>
        </p:nvSpPr>
        <p:spPr>
          <a:xfrm>
            <a:off x="822036" y="1979115"/>
            <a:ext cx="713970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altLang="es-PE" sz="2400" dirty="0"/>
              <a:t>¿Qué es un Programa?</a:t>
            </a:r>
          </a:p>
          <a:p>
            <a:pPr marL="1063625" lvl="1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altLang="es-PE" dirty="0"/>
              <a:t>Lenguaje de Programación</a:t>
            </a:r>
          </a:p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Clasificación de los Lenguajes de Programación</a:t>
            </a:r>
          </a:p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Fases de Elaboración de un Programa</a:t>
            </a:r>
          </a:p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¿Qué es un algoritmo?</a:t>
            </a:r>
            <a:endParaRPr lang="es-PE" altLang="es-PE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39575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¿Qué es un programa?</a:t>
            </a:r>
            <a:endParaRPr lang="es-PE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B33F8F8-CC5B-4F6C-9B96-017E28CD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81" y="4379352"/>
            <a:ext cx="6191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5E97F6"/>
                </a:solidFill>
                <a:effectLst/>
                <a:latin typeface="Arial" panose="020B0604020202020204" pitchFamily="34" charset="0"/>
                <a:hlinkClick r:id="rId2"/>
              </a:rPr>
              <a:t>https://www.youtube.com/watch?v=HrBh2165KjE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900D5953-6B28-452E-9C9B-A5916A55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90" y="1963647"/>
            <a:ext cx="58293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39575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/>
              <a:t>¿Qué es un programa?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Imagen 1">
            <a:extLst>
              <a:ext uri="{FF2B5EF4-FFF2-40B4-BE49-F238E27FC236}">
                <a16:creationId xmlns="" xmlns:a16="http://schemas.microsoft.com/office/drawing/2014/main" id="{7B37077A-CC69-4F3D-A88C-9754F002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1963"/>
            <a:ext cx="3149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echa: a la derecha 5">
            <a:extLst>
              <a:ext uri="{FF2B5EF4-FFF2-40B4-BE49-F238E27FC236}">
                <a16:creationId xmlns="" xmlns:a16="http://schemas.microsoft.com/office/drawing/2014/main" id="{EF0AFC46-098F-4C98-BDB6-4A9E7E54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997200"/>
            <a:ext cx="1368425" cy="792163"/>
          </a:xfrm>
          <a:prstGeom prst="rightArrow">
            <a:avLst>
              <a:gd name="adj1" fmla="val 50000"/>
              <a:gd name="adj2" fmla="val 5000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32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s-PE" altLang="es-PE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9D180492-AC0A-4F0C-B348-5FA77DCD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992313"/>
            <a:ext cx="24003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A4C37270-3398-4D00-87FE-5BC8FCB8E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4919663"/>
            <a:ext cx="2874963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32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s-PE" altLang="es-PE" sz="1800" b="1">
                <a:solidFill>
                  <a:schemeClr val="tx1"/>
                </a:solidFill>
                <a:latin typeface="Times New Roman" panose="02020603050405020304" pitchFamily="18" charset="0"/>
              </a:rPr>
              <a:t>1. -Avanzar X Centímetros.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s-PE" altLang="es-PE" sz="1800" b="1">
                <a:solidFill>
                  <a:schemeClr val="tx1"/>
                </a:solidFill>
                <a:latin typeface="Times New Roman" panose="02020603050405020304" pitchFamily="18" charset="0"/>
              </a:rPr>
              <a:t>2.- Girar X Grados.</a:t>
            </a:r>
          </a:p>
        </p:txBody>
      </p:sp>
    </p:spTree>
    <p:extLst>
      <p:ext uri="{BB962C8B-B14F-4D97-AF65-F5344CB8AC3E}">
        <p14:creationId xmlns:p14="http://schemas.microsoft.com/office/powerpoint/2010/main" val="41424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39575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/>
              <a:t>¿Qué es un programa?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="" xmlns:a16="http://schemas.microsoft.com/office/drawing/2014/main" id="{A8511B43-29A9-47EE-AD66-4549607FE2CE}"/>
              </a:ext>
            </a:extLst>
          </p:cNvPr>
          <p:cNvGrpSpPr/>
          <p:nvPr/>
        </p:nvGrpSpPr>
        <p:grpSpPr>
          <a:xfrm>
            <a:off x="832344" y="1183704"/>
            <a:ext cx="7479311" cy="4978400"/>
            <a:chOff x="832344" y="1183704"/>
            <a:chExt cx="7479311" cy="4978400"/>
          </a:xfrm>
        </p:grpSpPr>
        <p:pic>
          <p:nvPicPr>
            <p:cNvPr id="2" name="Imagen 1">
              <a:extLst>
                <a:ext uri="{FF2B5EF4-FFF2-40B4-BE49-F238E27FC236}">
                  <a16:creationId xmlns="" xmlns:a16="http://schemas.microsoft.com/office/drawing/2014/main" id="{99C07ED2-5ED1-47A8-A4AE-9FDFC7739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344" y="1363092"/>
              <a:ext cx="7479311" cy="4799012"/>
            </a:xfrm>
            <a:prstGeom prst="rect">
              <a:avLst/>
            </a:prstGeom>
          </p:spPr>
        </p:pic>
        <p:sp>
          <p:nvSpPr>
            <p:cNvPr id="14" name="Rectángulo 3">
              <a:extLst>
                <a:ext uri="{FF2B5EF4-FFF2-40B4-BE49-F238E27FC236}">
                  <a16:creationId xmlns="" xmlns:a16="http://schemas.microsoft.com/office/drawing/2014/main" id="{D74F62D1-EFAC-4C11-8428-C3E9C55EA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862" y="1183704"/>
              <a:ext cx="936625" cy="3587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Char char="•"/>
                <a:defRPr sz="32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Char char="–"/>
                <a:defRPr sz="28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95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Char char="»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anose="020B0604030504040204" pitchFamily="34" charset="0"/>
                <a:buChar char="»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anose="020B0604030504040204" pitchFamily="34" charset="0"/>
                <a:buChar char="»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anose="020B0604030504040204" pitchFamily="34" charset="0"/>
                <a:buChar char="»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anose="020B0604030504040204" pitchFamily="34" charset="0"/>
                <a:buChar char="»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s-PE" altLang="es-PE" sz="1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Robot</a:t>
              </a:r>
            </a:p>
          </p:txBody>
        </p:sp>
        <p:pic>
          <p:nvPicPr>
            <p:cNvPr id="15" name="Imagen 7">
              <a:extLst>
                <a:ext uri="{FF2B5EF4-FFF2-40B4-BE49-F238E27FC236}">
                  <a16:creationId xmlns="" xmlns:a16="http://schemas.microsoft.com/office/drawing/2014/main" id="{960EABF2-AE4D-4307-9838-4ECBDD86A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944" y="1588037"/>
              <a:ext cx="413231" cy="551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ángulo 9">
              <a:extLst>
                <a:ext uri="{FF2B5EF4-FFF2-40B4-BE49-F238E27FC236}">
                  <a16:creationId xmlns="" xmlns:a16="http://schemas.microsoft.com/office/drawing/2014/main" id="{E9B402A7-E6F5-4869-850D-1176FFB0D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859" y="4675136"/>
              <a:ext cx="900112" cy="3603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Char char="•"/>
                <a:defRPr sz="32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Char char="–"/>
                <a:defRPr sz="28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95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Char char="»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anose="020B0604030504040204" pitchFamily="34" charset="0"/>
                <a:buChar char="»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anose="020B0604030504040204" pitchFamily="34" charset="0"/>
                <a:buChar char="»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anose="020B0604030504040204" pitchFamily="34" charset="0"/>
                <a:buChar char="»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anose="020B0604030504040204" pitchFamily="34" charset="0"/>
                <a:buChar char="»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s-PE" altLang="es-PE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Salida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="" xmlns:a16="http://schemas.microsoft.com/office/drawing/2014/main" id="{D7B008BF-3057-4F4C-A505-AA601CF8C68E}"/>
              </a:ext>
            </a:extLst>
          </p:cNvPr>
          <p:cNvGrpSpPr/>
          <p:nvPr/>
        </p:nvGrpSpPr>
        <p:grpSpPr>
          <a:xfrm>
            <a:off x="2592280" y="2230515"/>
            <a:ext cx="473893" cy="2359240"/>
            <a:chOff x="2592280" y="2230515"/>
            <a:chExt cx="473893" cy="2359240"/>
          </a:xfrm>
        </p:grpSpPr>
        <p:cxnSp>
          <p:nvCxnSpPr>
            <p:cNvPr id="20" name="Conector recto 19">
              <a:extLst>
                <a:ext uri="{FF2B5EF4-FFF2-40B4-BE49-F238E27FC236}">
                  <a16:creationId xmlns="" xmlns:a16="http://schemas.microsoft.com/office/drawing/2014/main" id="{D6840EBE-B972-4B98-BEA6-F86EB14874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7319" y="2230515"/>
              <a:ext cx="0" cy="1684483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3003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>
              <a:extLst>
                <a:ext uri="{FF2B5EF4-FFF2-40B4-BE49-F238E27FC236}">
                  <a16:creationId xmlns="" xmlns:a16="http://schemas.microsoft.com/office/drawing/2014/main" id="{D06DAE45-F6AE-4802-BA83-B2ED08A972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2280" y="3914998"/>
              <a:ext cx="473893" cy="0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3003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>
              <a:extLst>
                <a:ext uri="{FF2B5EF4-FFF2-40B4-BE49-F238E27FC236}">
                  <a16:creationId xmlns="" xmlns:a16="http://schemas.microsoft.com/office/drawing/2014/main" id="{947CA60D-570C-41E3-BBD2-620C8470616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2280" y="3914999"/>
              <a:ext cx="0" cy="674756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3003D3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6386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39575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/>
              <a:t>¿Qué es un programa?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C61D8490-AD66-4CFB-9EB7-53C12C34868E}"/>
              </a:ext>
            </a:extLst>
          </p:cNvPr>
          <p:cNvSpPr txBox="1">
            <a:spLocks noChangeArrowheads="1"/>
          </p:cNvSpPr>
          <p:nvPr/>
        </p:nvSpPr>
        <p:spPr>
          <a:xfrm>
            <a:off x="709613" y="1752600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altLang="es-PE" sz="2400" dirty="0"/>
              <a:t>Un programa es una secuencia de instrucciones para una computadora.</a:t>
            </a:r>
          </a:p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altLang="es-PE" sz="2400" dirty="0"/>
              <a:t>Trabaja con </a:t>
            </a:r>
            <a:r>
              <a:rPr lang="es-PE" altLang="es-PE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algoritmos.</a:t>
            </a:r>
          </a:p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altLang="es-PE" sz="2400" dirty="0"/>
              <a:t>Ejemplos de instrucciones:</a:t>
            </a:r>
          </a:p>
          <a:p>
            <a:pPr marL="987425" lvl="1" indent="-530225">
              <a:lnSpc>
                <a:spcPct val="100000"/>
              </a:lnSpc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altLang="es-PE" sz="2000" dirty="0"/>
              <a:t>Leer un dato del teclado</a:t>
            </a:r>
          </a:p>
          <a:p>
            <a:pPr marL="987425" lvl="1" indent="-530225">
              <a:lnSpc>
                <a:spcPct val="100000"/>
              </a:lnSpc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altLang="es-PE" sz="2000" dirty="0"/>
              <a:t>Guardar un dato en la memoria</a:t>
            </a:r>
          </a:p>
          <a:p>
            <a:pPr marL="987425" lvl="1" indent="-530225">
              <a:lnSpc>
                <a:spcPct val="100000"/>
              </a:lnSpc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altLang="es-PE" sz="2000" dirty="0"/>
              <a:t>Ejecutar una operación sobre dos datos</a:t>
            </a:r>
          </a:p>
          <a:p>
            <a:pPr marL="987425" lvl="1" indent="-530225">
              <a:lnSpc>
                <a:spcPct val="100000"/>
              </a:lnSpc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altLang="es-PE" sz="2000" dirty="0"/>
              <a:t>Mostrar un dato en la pantalla</a:t>
            </a:r>
          </a:p>
          <a:p>
            <a:pPr marL="987425" lvl="1" indent="-530225">
              <a:lnSpc>
                <a:spcPct val="100000"/>
              </a:lnSpc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altLang="es-PE" sz="2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982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460837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/>
              <a:t>Lenguaje de Programación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4039E6FF-34FC-418F-83D9-18510F3F748D}"/>
              </a:ext>
            </a:extLst>
          </p:cNvPr>
          <p:cNvSpPr txBox="1">
            <a:spLocks noChangeArrowheads="1"/>
          </p:cNvSpPr>
          <p:nvPr/>
        </p:nvSpPr>
        <p:spPr>
          <a:xfrm>
            <a:off x="348448" y="2095131"/>
            <a:ext cx="3513338" cy="3231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ES" altLang="es-PE" sz="2400" dirty="0"/>
              <a:t>Los </a:t>
            </a:r>
            <a:r>
              <a:rPr lang="es-ES" altLang="es-PE" sz="2400" b="1" dirty="0"/>
              <a:t>programas</a:t>
            </a:r>
            <a:r>
              <a:rPr lang="es-ES" altLang="es-PE" sz="2400" dirty="0"/>
              <a:t> son escrito en algún lenguaje de programación, comprensible para ser humano y luego son traducidos mediante un proceso de </a:t>
            </a:r>
            <a:r>
              <a:rPr lang="es-ES" altLang="es-PE" sz="2400" b="1" dirty="0"/>
              <a:t>compilación</a:t>
            </a:r>
            <a:r>
              <a:rPr lang="es-ES" altLang="es-PE" sz="2400" dirty="0"/>
              <a:t> o </a:t>
            </a:r>
            <a:r>
              <a:rPr lang="es-ES" altLang="es-PE" sz="2400" b="1" dirty="0"/>
              <a:t>interpretación</a:t>
            </a:r>
            <a:r>
              <a:rPr lang="es-ES" altLang="es-PE" sz="2400" dirty="0"/>
              <a:t> hacia el sistema</a:t>
            </a:r>
          </a:p>
          <a:p>
            <a:pPr marL="606425" indent="-606425">
              <a:spcBef>
                <a:spcPts val="500"/>
              </a:spcBef>
              <a:buFont typeface="Arial" panose="020B0604020202020204" pitchFamily="34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endParaRPr lang="es-PE" alt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FE3E294-93A6-4690-ACA8-C0099280765A}"/>
              </a:ext>
            </a:extLst>
          </p:cNvPr>
          <p:cNvSpPr txBox="1">
            <a:spLocks noChangeArrowheads="1"/>
          </p:cNvSpPr>
          <p:nvPr/>
        </p:nvSpPr>
        <p:spPr>
          <a:xfrm>
            <a:off x="4806518" y="1386397"/>
            <a:ext cx="3513338" cy="1828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ES" altLang="es-PE" sz="2400" b="1" dirty="0"/>
              <a:t>Compilación</a:t>
            </a:r>
            <a:r>
              <a:rPr lang="es-ES" altLang="es-PE" sz="2400" dirty="0"/>
              <a:t>: Proceso por el cuál el código del programa es convertido a un lenguaje compresible por el sistema operativo.</a:t>
            </a:r>
          </a:p>
          <a:p>
            <a:pPr marL="606425" indent="-606425">
              <a:spcBef>
                <a:spcPts val="500"/>
              </a:spcBef>
              <a:buFont typeface="Arial" panose="020B0604020202020204" pitchFamily="34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endParaRPr lang="es-PE" alt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EF4E6A3B-BBAD-4B1B-8688-6EBADBC335C1}"/>
              </a:ext>
            </a:extLst>
          </p:cNvPr>
          <p:cNvSpPr txBox="1">
            <a:spLocks noChangeArrowheads="1"/>
          </p:cNvSpPr>
          <p:nvPr/>
        </p:nvSpPr>
        <p:spPr>
          <a:xfrm>
            <a:off x="4806518" y="3924809"/>
            <a:ext cx="3513338" cy="18282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ES" altLang="es-PE" sz="2400" b="1" dirty="0"/>
              <a:t>Interpretación</a:t>
            </a:r>
            <a:r>
              <a:rPr lang="es-ES" altLang="es-PE" sz="2400" dirty="0"/>
              <a:t>: Proceso por el cuál el código del programa es interpretado línea a línea cada vez que se ejecuta.</a:t>
            </a:r>
          </a:p>
          <a:p>
            <a:pPr marL="606425" indent="-606425">
              <a:spcBef>
                <a:spcPts val="500"/>
              </a:spcBef>
              <a:buFont typeface="Arial" panose="020B0604020202020204" pitchFamily="34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endParaRPr lang="es-PE" alt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="" xmlns:a16="http://schemas.microsoft.com/office/drawing/2014/main" id="{BB5F22C6-1C8D-46B8-A0BC-2A0861E174B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861786" y="2300543"/>
            <a:ext cx="944732" cy="141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="" xmlns:a16="http://schemas.microsoft.com/office/drawing/2014/main" id="{492C68A3-CC36-4493-A833-68E03A08988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861786" y="3710867"/>
            <a:ext cx="944732" cy="112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63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460837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/>
              <a:t>Lenguaje de Programación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4039E6FF-34FC-418F-83D9-18510F3F748D}"/>
              </a:ext>
            </a:extLst>
          </p:cNvPr>
          <p:cNvSpPr txBox="1">
            <a:spLocks noChangeArrowheads="1"/>
          </p:cNvSpPr>
          <p:nvPr/>
        </p:nvSpPr>
        <p:spPr>
          <a:xfrm>
            <a:off x="348448" y="1713392"/>
            <a:ext cx="3513338" cy="38440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PE" sz="2400" dirty="0"/>
              <a:t>Un lenguaje de programación es un conjunto de símbolos y reglas </a:t>
            </a:r>
            <a:r>
              <a:rPr lang="es-ES" altLang="es-PE" sz="2400" b="1" dirty="0"/>
              <a:t>sintácticas</a:t>
            </a:r>
            <a:r>
              <a:rPr lang="es-ES" altLang="es-PE" sz="2400" dirty="0"/>
              <a:t> y </a:t>
            </a:r>
            <a:r>
              <a:rPr lang="es-ES" altLang="es-PE" sz="2400" b="1" dirty="0"/>
              <a:t>semánticas</a:t>
            </a:r>
            <a:r>
              <a:rPr lang="es-ES" altLang="es-PE" sz="2400" dirty="0"/>
              <a:t> que definen su estructura y el significado de sus elementos y expresiones. Es utilizado para controlar el comportamiento físico y lógico de una máquina.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FE3E294-93A6-4690-ACA8-C0099280765A}"/>
              </a:ext>
            </a:extLst>
          </p:cNvPr>
          <p:cNvSpPr txBox="1">
            <a:spLocks noChangeArrowheads="1"/>
          </p:cNvSpPr>
          <p:nvPr/>
        </p:nvSpPr>
        <p:spPr>
          <a:xfrm>
            <a:off x="4806517" y="1386397"/>
            <a:ext cx="3653901" cy="2042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s-PE" altLang="es-PE" sz="2400" b="1" dirty="0"/>
              <a:t>Sintaxis (gramática):</a:t>
            </a:r>
            <a:r>
              <a:rPr lang="es-PE" altLang="es-PE" sz="2400" dirty="0"/>
              <a:t> reglas que determinan de manera estricta el vocabulario, orden y formato de las instrucciones permitidas</a:t>
            </a:r>
            <a:endParaRPr lang="es-PE" altLang="es-PE" sz="2400" b="1" dirty="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EF4E6A3B-BBAD-4B1B-8688-6EBADBC335C1}"/>
              </a:ext>
            </a:extLst>
          </p:cNvPr>
          <p:cNvSpPr txBox="1">
            <a:spLocks noChangeArrowheads="1"/>
          </p:cNvSpPr>
          <p:nvPr/>
        </p:nvSpPr>
        <p:spPr>
          <a:xfrm>
            <a:off x="4806518" y="3924809"/>
            <a:ext cx="3653900" cy="18282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s-PE" altLang="es-PE" sz="2400" b="1" dirty="0"/>
              <a:t>Semántica (sentido):</a:t>
            </a:r>
            <a:r>
              <a:rPr lang="es-PE" altLang="es-PE" sz="2400" dirty="0"/>
              <a:t> el programa, al ejecutarlo, produce el resultado correcto que uno quiere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="" xmlns:a16="http://schemas.microsoft.com/office/drawing/2014/main" id="{BB5F22C6-1C8D-46B8-A0BC-2A0861E174B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861786" y="2407699"/>
            <a:ext cx="944731" cy="122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="" xmlns:a16="http://schemas.microsoft.com/office/drawing/2014/main" id="{492C68A3-CC36-4493-A833-68E03A08988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861786" y="3635407"/>
            <a:ext cx="944732" cy="120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534496-05C4-4C1F-B6EB-A3FB71687DD1}"/>
              </a:ext>
            </a:extLst>
          </p:cNvPr>
          <p:cNvSpPr txBox="1"/>
          <p:nvPr/>
        </p:nvSpPr>
        <p:spPr>
          <a:xfrm>
            <a:off x="303412" y="379737"/>
            <a:ext cx="799212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/>
              <a:t>Clasificación de los Lenguajes de Programación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4039E6FF-34FC-418F-83D9-18510F3F748D}"/>
              </a:ext>
            </a:extLst>
          </p:cNvPr>
          <p:cNvSpPr txBox="1">
            <a:spLocks noChangeArrowheads="1"/>
          </p:cNvSpPr>
          <p:nvPr/>
        </p:nvSpPr>
        <p:spPr>
          <a:xfrm>
            <a:off x="2671762" y="1528762"/>
            <a:ext cx="5072063" cy="4908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6425" indent="-606425">
              <a:spcBef>
                <a:spcPts val="500"/>
              </a:spcBef>
              <a:buFont typeface="Arial" panose="020B0604020202020204" pitchFamily="34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Según su nivel de abstracción</a:t>
            </a:r>
          </a:p>
          <a:p>
            <a:pPr>
              <a:spcBef>
                <a:spcPts val="5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Lenguajes de bajo nivel</a:t>
            </a:r>
          </a:p>
          <a:p>
            <a:pPr>
              <a:spcBef>
                <a:spcPts val="5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Lenguajes de medio nivel</a:t>
            </a:r>
          </a:p>
          <a:p>
            <a:pPr>
              <a:spcBef>
                <a:spcPts val="5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Lenguajes de alto nivel</a:t>
            </a:r>
          </a:p>
          <a:p>
            <a:pPr marL="606425" indent="-606425">
              <a:spcBef>
                <a:spcPts val="500"/>
              </a:spcBef>
              <a:buFont typeface="Arial" panose="020B0604020202020204" pitchFamily="34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Según la forma de ejecución</a:t>
            </a:r>
          </a:p>
          <a:p>
            <a:pPr>
              <a:spcBef>
                <a:spcPts val="5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Lenguajes compilados</a:t>
            </a:r>
          </a:p>
          <a:p>
            <a:pPr>
              <a:spcBef>
                <a:spcPts val="5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Lenguajes interpretados</a:t>
            </a:r>
          </a:p>
          <a:p>
            <a:pPr marL="606425" indent="-606425">
              <a:spcBef>
                <a:spcPts val="500"/>
              </a:spcBef>
              <a:buFont typeface="Arial" panose="020B0604020202020204" pitchFamily="34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Según el paradigma de programación</a:t>
            </a:r>
          </a:p>
          <a:p>
            <a:pPr>
              <a:spcBef>
                <a:spcPts val="5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Lenguajes imperativos</a:t>
            </a:r>
          </a:p>
          <a:p>
            <a:pPr>
              <a:spcBef>
                <a:spcPts val="5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Lenguajes declarativos</a:t>
            </a:r>
          </a:p>
          <a:p>
            <a:pPr>
              <a:spcBef>
                <a:spcPts val="5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Lenguajes estructurados</a:t>
            </a:r>
          </a:p>
          <a:p>
            <a:pPr>
              <a:spcBef>
                <a:spcPts val="5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Lenguajes Funcionales</a:t>
            </a:r>
          </a:p>
          <a:p>
            <a:pPr>
              <a:spcBef>
                <a:spcPts val="5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Lenguajes Lógicos</a:t>
            </a:r>
          </a:p>
          <a:p>
            <a:pPr>
              <a:spcBef>
                <a:spcPts val="5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s-PE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Lenguajes orientados a objetos</a:t>
            </a:r>
          </a:p>
        </p:txBody>
      </p:sp>
    </p:spTree>
    <p:extLst>
      <p:ext uri="{BB962C8B-B14F-4D97-AF65-F5344CB8AC3E}">
        <p14:creationId xmlns:p14="http://schemas.microsoft.com/office/powerpoint/2010/main" val="423211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583</Words>
  <Application>Microsoft Office PowerPoint</Application>
  <PresentationFormat>Presentación en pantalla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Calibri</vt:lpstr>
      <vt:lpstr>Calibri Light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Agustín Fajardo Montes</dc:creator>
  <cp:lastModifiedBy>Lizardo</cp:lastModifiedBy>
  <cp:revision>17</cp:revision>
  <dcterms:created xsi:type="dcterms:W3CDTF">2020-06-11T21:43:40Z</dcterms:created>
  <dcterms:modified xsi:type="dcterms:W3CDTF">2020-08-05T04:49:22Z</dcterms:modified>
</cp:coreProperties>
</file>