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77" r:id="rId2"/>
    <p:sldId id="278" r:id="rId3"/>
    <p:sldId id="256" r:id="rId4"/>
    <p:sldId id="257" r:id="rId5"/>
    <p:sldId id="260" r:id="rId6"/>
    <p:sldId id="258" r:id="rId7"/>
    <p:sldId id="259" r:id="rId8"/>
    <p:sldId id="261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B8005"/>
    <a:srgbClr val="E2AC00"/>
    <a:srgbClr val="2A1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1924-BB7D-40D8-8BD7-B3824522CBB8}" type="datetimeFigureOut">
              <a:rPr lang="es-PE" smtClean="0"/>
              <a:t>4/05/2020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17C47-FAB5-42B1-B1B0-064EB28693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448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79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38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98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0040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5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164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605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588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978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8346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‹Nº›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4425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5/4/2020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‹Nº›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4164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>
            <a:spLocks noChangeArrowheads="1"/>
          </p:cNvSpPr>
          <p:nvPr/>
        </p:nvSpPr>
        <p:spPr bwMode="auto">
          <a:xfrm>
            <a:off x="428377" y="2348880"/>
            <a:ext cx="8459788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PE" altLang="es-PE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Oración subordinada  </a:t>
            </a:r>
            <a:endParaRPr lang="es-PE" altLang="es-PE" sz="3200" b="1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Resultado de imagen para redacciÃ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94" y="3041650"/>
            <a:ext cx="3810000" cy="2381250"/>
          </a:xfrm>
          <a:prstGeom prst="rect">
            <a:avLst/>
          </a:prstGeom>
        </p:spPr>
      </p:pic>
      <p:pic>
        <p:nvPicPr>
          <p:cNvPr id="5" name="4 Imagen" descr="Descripción: C:\Users\gpadilla\AppData\Local\Microsoft\Windows\Temporary Internet Files\Content.Outlook\96TE15TJ\LOGO_CMYK JPG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90" y="991568"/>
            <a:ext cx="1872208" cy="135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27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n para redacciÃ³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335996"/>
            <a:ext cx="3096344" cy="4729916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851920" y="1190030"/>
            <a:ext cx="2741613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dirty="0">
                <a:latin typeface="Rockwell" panose="02060603020205020403" pitchFamily="18" charset="0"/>
                <a:cs typeface="Leelawadee" pitchFamily="34" charset="-34"/>
              </a:rPr>
              <a:t>Principal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2555776" y="5157192"/>
            <a:ext cx="2741613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dirty="0">
                <a:latin typeface="Rockwell" panose="02060603020205020403" pitchFamily="18" charset="0"/>
                <a:cs typeface="Leelawadee" pitchFamily="34" charset="-34"/>
              </a:rPr>
              <a:t>Subordinado</a:t>
            </a:r>
          </a:p>
        </p:txBody>
      </p:sp>
      <p:sp>
        <p:nvSpPr>
          <p:cNvPr id="7" name="6 Llamada ovalada"/>
          <p:cNvSpPr/>
          <p:nvPr/>
        </p:nvSpPr>
        <p:spPr>
          <a:xfrm>
            <a:off x="6196849" y="1772816"/>
            <a:ext cx="2623623" cy="1008112"/>
          </a:xfrm>
          <a:prstGeom prst="wedgeEllipseCallout">
            <a:avLst>
              <a:gd name="adj1" fmla="val -75477"/>
              <a:gd name="adj2" fmla="val 343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Somos un equipo. Me sigue, ¿por favor?</a:t>
            </a:r>
          </a:p>
        </p:txBody>
      </p:sp>
      <p:sp>
        <p:nvSpPr>
          <p:cNvPr id="11" name="10 Llamada ovalada"/>
          <p:cNvSpPr/>
          <p:nvPr/>
        </p:nvSpPr>
        <p:spPr>
          <a:xfrm>
            <a:off x="971600" y="3196898"/>
            <a:ext cx="2047559" cy="1008112"/>
          </a:xfrm>
          <a:prstGeom prst="wedgeEllipseCallout">
            <a:avLst>
              <a:gd name="adj1" fmla="val 76544"/>
              <a:gd name="adj2" fmla="val 2333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Seguiré sus indicaciones, mi líder.</a:t>
            </a:r>
          </a:p>
        </p:txBody>
      </p:sp>
      <p:pic>
        <p:nvPicPr>
          <p:cNvPr id="12" name="Picture 2" descr="http://www.michaelshouse.com/wp-content/uploads/2010/10/alcoholism-warning-sig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4387"/>
            <a:ext cx="1249238" cy="10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1259632" y="476672"/>
            <a:ext cx="7560840" cy="578882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PE" altLang="en-US" sz="2800" b="1" dirty="0">
                <a:solidFill>
                  <a:srgbClr val="FF0000"/>
                </a:solidFill>
                <a:latin typeface="Rockwell" panose="02060603020205020403" pitchFamily="18" charset="0"/>
                <a:cs typeface="Times New Roman" pitchFamily="18" charset="0"/>
              </a:rPr>
              <a:t>¿Qué le sugiere la siguiente situación?</a:t>
            </a:r>
            <a:endParaRPr lang="es-PE" altLang="en-US" sz="4400" b="1" dirty="0">
              <a:solidFill>
                <a:srgbClr val="FF0000"/>
              </a:solidFill>
              <a:latin typeface="Rockwell" panose="020606030202050204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6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9828" y="1651447"/>
            <a:ext cx="8784976" cy="7694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>
                <a:solidFill>
                  <a:schemeClr val="bg1"/>
                </a:solidFill>
                <a:latin typeface="Rockwell" panose="02060603020205020403" pitchFamily="18" charset="0"/>
              </a:rPr>
              <a:t>ESTRUCTURA</a:t>
            </a:r>
            <a:endParaRPr lang="es-PE" sz="2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39553" y="3284984"/>
            <a:ext cx="2880319" cy="9194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Verbo principal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(conjugado)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580112" y="3225908"/>
            <a:ext cx="3017031" cy="9194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Verbo subordinado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(conjugado)</a:t>
            </a:r>
          </a:p>
        </p:txBody>
      </p:sp>
      <p:sp>
        <p:nvSpPr>
          <p:cNvPr id="6" name="5 Estrella de 10 puntas"/>
          <p:cNvSpPr/>
          <p:nvPr/>
        </p:nvSpPr>
        <p:spPr>
          <a:xfrm>
            <a:off x="3419872" y="3080006"/>
            <a:ext cx="2160240" cy="1211204"/>
          </a:xfrm>
          <a:prstGeom prst="star10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1" dirty="0">
                <a:solidFill>
                  <a:schemeClr val="accent1">
                    <a:lumMod val="75000"/>
                  </a:schemeClr>
                </a:solidFill>
              </a:rPr>
              <a:t>Elemento subordinante</a:t>
            </a:r>
          </a:p>
        </p:txBody>
      </p:sp>
      <p:sp>
        <p:nvSpPr>
          <p:cNvPr id="7" name="6 Flecha curvada hacia abajo"/>
          <p:cNvSpPr/>
          <p:nvPr/>
        </p:nvSpPr>
        <p:spPr>
          <a:xfrm>
            <a:off x="4716016" y="2636912"/>
            <a:ext cx="2520280" cy="504056"/>
          </a:xfrm>
          <a:prstGeom prst="curvedDownArrow">
            <a:avLst>
              <a:gd name="adj1" fmla="val 25000"/>
              <a:gd name="adj2" fmla="val 117741"/>
              <a:gd name="adj3" fmla="val 25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 rot="5400000">
            <a:off x="1835696" y="4437112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9 Flecha derecha"/>
          <p:cNvSpPr/>
          <p:nvPr/>
        </p:nvSpPr>
        <p:spPr>
          <a:xfrm rot="5400000">
            <a:off x="6800595" y="4386735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10 CuadroTexto"/>
          <p:cNvSpPr txBox="1"/>
          <p:nvPr/>
        </p:nvSpPr>
        <p:spPr>
          <a:xfrm>
            <a:off x="691953" y="5229200"/>
            <a:ext cx="2880319" cy="510778"/>
          </a:xfrm>
          <a:prstGeom prst="round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dirty="0">
                <a:latin typeface="Rockwell" panose="02060603020205020403" pitchFamily="18" charset="0"/>
                <a:cs typeface="Leelawadee" pitchFamily="34" charset="-34"/>
              </a:rPr>
              <a:t>Prometió…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597415" y="5229200"/>
            <a:ext cx="2880319" cy="510778"/>
          </a:xfrm>
          <a:prstGeom prst="roundRect">
            <a:avLst/>
          </a:prstGeom>
          <a:noFill/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dirty="0">
                <a:latin typeface="Rockwell" panose="02060603020205020403" pitchFamily="18" charset="0"/>
                <a:cs typeface="Leelawadee" pitchFamily="34" charset="-34"/>
              </a:rPr>
              <a:t>…vendría. </a:t>
            </a:r>
          </a:p>
        </p:txBody>
      </p:sp>
      <p:sp>
        <p:nvSpPr>
          <p:cNvPr id="13" name="12 Estrella de 16 puntas"/>
          <p:cNvSpPr/>
          <p:nvPr/>
        </p:nvSpPr>
        <p:spPr>
          <a:xfrm>
            <a:off x="3707904" y="4941168"/>
            <a:ext cx="1728192" cy="1152128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rgbClr val="FF0000"/>
                </a:solidFill>
              </a:rPr>
              <a:t>que</a:t>
            </a:r>
          </a:p>
        </p:txBody>
      </p:sp>
      <p:sp>
        <p:nvSpPr>
          <p:cNvPr id="14" name="13 Flecha derecha"/>
          <p:cNvSpPr/>
          <p:nvPr/>
        </p:nvSpPr>
        <p:spPr>
          <a:xfrm rot="5400000">
            <a:off x="4283968" y="4437112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2 CuadroTexto"/>
          <p:cNvSpPr txBox="1">
            <a:spLocks noChangeArrowheads="1"/>
          </p:cNvSpPr>
          <p:nvPr/>
        </p:nvSpPr>
        <p:spPr bwMode="auto">
          <a:xfrm>
            <a:off x="428377" y="620688"/>
            <a:ext cx="8459788" cy="585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uFillTx/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PE" altLang="es-PE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ORACIÓN SUBORDINADA  </a:t>
            </a:r>
            <a:endParaRPr lang="es-PE" altLang="es-PE" sz="3200" b="1" dirty="0">
              <a:solidFill>
                <a:srgbClr val="C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8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Llamada de nube"/>
          <p:cNvSpPr/>
          <p:nvPr/>
        </p:nvSpPr>
        <p:spPr>
          <a:xfrm>
            <a:off x="1511215" y="1436961"/>
            <a:ext cx="5976664" cy="2269702"/>
          </a:xfrm>
          <a:prstGeom prst="cloudCallout">
            <a:avLst>
              <a:gd name="adj1" fmla="val -33119"/>
              <a:gd name="adj2" fmla="val 69215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Cada verbo representa una idea: el verbo principal contiene la idea más importante.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807803" y="476672"/>
            <a:ext cx="3505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000" b="1" dirty="0">
                <a:solidFill>
                  <a:srgbClr val="FF0000"/>
                </a:solidFill>
                <a:latin typeface="Rockwell" panose="02060603020205020403" pitchFamily="18" charset="0"/>
              </a:rPr>
              <a:t>Recordemos.</a:t>
            </a:r>
            <a:endParaRPr lang="es-PE" sz="2000" b="1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13234"/>
            <a:ext cx="2062941" cy="28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4919663" y="1501487"/>
            <a:ext cx="3684785" cy="9194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que, quien, como, cuando, donde, cuyo(a)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924921" y="3410029"/>
            <a:ext cx="3679527" cy="91940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qué, quién, cuánto, cuándo, dónde, cómo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4932363" y="5301208"/>
            <a:ext cx="3672085" cy="919401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porque, pues, aunque, así, si, para que, … </a:t>
            </a:r>
          </a:p>
        </p:txBody>
      </p:sp>
      <p:sp>
        <p:nvSpPr>
          <p:cNvPr id="12" name="1 CuadroTexto"/>
          <p:cNvSpPr txBox="1">
            <a:spLocks noChangeArrowheads="1"/>
          </p:cNvSpPr>
          <p:nvPr/>
        </p:nvSpPr>
        <p:spPr bwMode="auto">
          <a:xfrm>
            <a:off x="251520" y="457508"/>
            <a:ext cx="871296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7F7F7F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Courier New" pitchFamily="49" charset="0"/>
              <a:buChar char="o"/>
              <a:defRPr sz="1600">
                <a:solidFill>
                  <a:srgbClr val="7F7F7F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7F7F7F"/>
                </a:solidFill>
                <a:latin typeface="Century Gothic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PE" sz="2800" b="1" spc="-150" dirty="0">
                <a:solidFill>
                  <a:srgbClr val="FF0000"/>
                </a:solidFill>
                <a:latin typeface="Rockwell" panose="02060603020205020403" pitchFamily="18" charset="0"/>
                <a:cs typeface="Leelawadee" pitchFamily="34" charset="-34"/>
              </a:rPr>
              <a:t>Enlaces subordinantes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198554" y="3333531"/>
            <a:ext cx="2573338" cy="919401"/>
          </a:xfrm>
          <a:prstGeom prst="roundRect">
            <a:avLst/>
          </a:prstGeom>
          <a:solidFill>
            <a:schemeClr val="bg2">
              <a:lumMod val="50000"/>
            </a:schemeClr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dirty="0">
                <a:latin typeface="Rockwell" panose="02060603020205020403" pitchFamily="18" charset="0"/>
                <a:cs typeface="Leelawadee" pitchFamily="34" charset="-34"/>
              </a:rPr>
              <a:t>Palabras más usuales</a:t>
            </a:r>
          </a:p>
        </p:txBody>
      </p:sp>
      <p:sp>
        <p:nvSpPr>
          <p:cNvPr id="14" name="13 Abrir llave"/>
          <p:cNvSpPr/>
          <p:nvPr/>
        </p:nvSpPr>
        <p:spPr>
          <a:xfrm>
            <a:off x="3954463" y="1795463"/>
            <a:ext cx="939800" cy="3995539"/>
          </a:xfrm>
          <a:prstGeom prst="leftBrace">
            <a:avLst>
              <a:gd name="adj1" fmla="val 8333"/>
              <a:gd name="adj2" fmla="val 49414"/>
            </a:avLst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70526" y="188640"/>
            <a:ext cx="8501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Rockwell" panose="02060603020205020403" pitchFamily="18" charset="0"/>
              </a:rPr>
              <a:t>Entonces, la estructura de la oración subordinada quedaría así</a:t>
            </a:r>
          </a:p>
        </p:txBody>
      </p:sp>
      <p:sp>
        <p:nvSpPr>
          <p:cNvPr id="7" name="6 Cerrar llave"/>
          <p:cNvSpPr/>
          <p:nvPr/>
        </p:nvSpPr>
        <p:spPr>
          <a:xfrm rot="5400000">
            <a:off x="1391487" y="1080024"/>
            <a:ext cx="863600" cy="28849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dirty="0"/>
          </a:p>
        </p:txBody>
      </p:sp>
      <p:sp>
        <p:nvSpPr>
          <p:cNvPr id="8" name="7 Cerrar llave"/>
          <p:cNvSpPr/>
          <p:nvPr/>
        </p:nvSpPr>
        <p:spPr>
          <a:xfrm rot="5400000">
            <a:off x="6900019" y="985763"/>
            <a:ext cx="863600" cy="30734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dirty="0"/>
          </a:p>
        </p:txBody>
      </p:sp>
      <p:sp>
        <p:nvSpPr>
          <p:cNvPr id="9" name="8 Cerrar llave"/>
          <p:cNvSpPr/>
          <p:nvPr/>
        </p:nvSpPr>
        <p:spPr>
          <a:xfrm rot="5400000">
            <a:off x="1174759" y="4636721"/>
            <a:ext cx="635256" cy="1838745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745475" y="2971491"/>
            <a:ext cx="2130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s-PE" altLang="es-PE" sz="2000" b="1" dirty="0">
                <a:solidFill>
                  <a:srgbClr val="FF0000"/>
                </a:solidFill>
                <a:latin typeface="Rockwell" pitchFamily="18" charset="0"/>
              </a:rPr>
              <a:t>verbo principal</a:t>
            </a:r>
            <a:endParaRPr lang="es-PE" altLang="es-PE" sz="16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6140627" y="2970994"/>
            <a:ext cx="2544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s-PE" altLang="es-PE" sz="2000" b="1" dirty="0">
                <a:solidFill>
                  <a:srgbClr val="0070C0"/>
                </a:solidFill>
                <a:latin typeface="Rockwell" pitchFamily="18" charset="0"/>
              </a:rPr>
              <a:t>verbo subordinado</a:t>
            </a:r>
            <a:endParaRPr lang="es-PE" altLang="es-PE" sz="1600" b="1" dirty="0">
              <a:solidFill>
                <a:srgbClr val="0070C0"/>
              </a:solidFill>
              <a:latin typeface="Rockwell" pitchFamily="18" charset="0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806648" y="5890919"/>
            <a:ext cx="1517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s-PE" altLang="es-PE" sz="1600" b="1" dirty="0">
                <a:solidFill>
                  <a:srgbClr val="00B050"/>
                </a:solidFill>
                <a:latin typeface="Rockwell" pitchFamily="18" charset="0"/>
              </a:rPr>
              <a:t>Nexo subordinante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298711" y="1412776"/>
            <a:ext cx="3049153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i="1" dirty="0">
                <a:latin typeface="Rockwell" panose="02060603020205020403" pitchFamily="18" charset="0"/>
                <a:cs typeface="Leelawadee" pitchFamily="34" charset="-34"/>
              </a:rPr>
              <a:t>Tu padre </a:t>
            </a: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trabaja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516644" y="4685779"/>
            <a:ext cx="3207484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estampan </a:t>
            </a:r>
            <a:r>
              <a:rPr lang="es-PE" sz="2400" i="1" dirty="0">
                <a:latin typeface="Rockwell" panose="02060603020205020403" pitchFamily="18" charset="0"/>
                <a:cs typeface="Leelawadee" pitchFamily="34" charset="-34"/>
              </a:rPr>
              <a:t>camisetas,</a:t>
            </a: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 </a:t>
            </a:r>
          </a:p>
        </p:txBody>
      </p:sp>
      <p:sp>
        <p:nvSpPr>
          <p:cNvPr id="15" name="14 Estrella de 16 puntas"/>
          <p:cNvSpPr/>
          <p:nvPr/>
        </p:nvSpPr>
        <p:spPr>
          <a:xfrm>
            <a:off x="3544614" y="1271699"/>
            <a:ext cx="1944215" cy="1152128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rgbClr val="FF0000"/>
                </a:solidFill>
              </a:rPr>
              <a:t>donde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843327" y="4671537"/>
            <a:ext cx="3049153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i="1" dirty="0">
                <a:latin typeface="Rockwell" panose="02060603020205020403" pitchFamily="18" charset="0"/>
                <a:cs typeface="Leelawadee" pitchFamily="34" charset="-34"/>
              </a:rPr>
              <a:t>tu padre </a:t>
            </a: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trabaja. </a:t>
            </a:r>
          </a:p>
        </p:txBody>
      </p:sp>
      <p:sp>
        <p:nvSpPr>
          <p:cNvPr id="17" name="16 Estrella de 16 puntas"/>
          <p:cNvSpPr/>
          <p:nvPr/>
        </p:nvSpPr>
        <p:spPr>
          <a:xfrm>
            <a:off x="540407" y="4365104"/>
            <a:ext cx="1944215" cy="1152128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rgbClr val="FF0000"/>
                </a:solidFill>
              </a:rPr>
              <a:t>Donde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5728077" y="1412776"/>
            <a:ext cx="3207484" cy="51077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estampan </a:t>
            </a:r>
            <a:r>
              <a:rPr lang="es-PE" sz="2400" i="1" dirty="0">
                <a:latin typeface="Rockwell" panose="02060603020205020403" pitchFamily="18" charset="0"/>
                <a:cs typeface="Leelawadee" pitchFamily="34" charset="-34"/>
              </a:rPr>
              <a:t>camisetas.</a:t>
            </a:r>
            <a:r>
              <a:rPr lang="es-PE" sz="2400" b="1" i="1" dirty="0">
                <a:latin typeface="Rockwell" panose="02060603020205020403" pitchFamily="18" charset="0"/>
                <a:cs typeface="Leelawadee" pitchFamily="34" charset="-34"/>
              </a:rPr>
              <a:t> </a:t>
            </a:r>
          </a:p>
        </p:txBody>
      </p:sp>
      <p:sp>
        <p:nvSpPr>
          <p:cNvPr id="19" name="18 Cerrar llave"/>
          <p:cNvSpPr/>
          <p:nvPr/>
        </p:nvSpPr>
        <p:spPr>
          <a:xfrm rot="5400000">
            <a:off x="4212754" y="1603120"/>
            <a:ext cx="635256" cy="1838745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/>
          </a:p>
        </p:txBody>
      </p:sp>
      <p:sp>
        <p:nvSpPr>
          <p:cNvPr id="20" name="19 CuadroTexto"/>
          <p:cNvSpPr txBox="1">
            <a:spLocks noChangeArrowheads="1"/>
          </p:cNvSpPr>
          <p:nvPr/>
        </p:nvSpPr>
        <p:spPr bwMode="auto">
          <a:xfrm>
            <a:off x="3844643" y="2857318"/>
            <a:ext cx="15172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s-PE" altLang="es-PE" sz="1600" b="1" dirty="0">
                <a:solidFill>
                  <a:srgbClr val="00B050"/>
                </a:solidFill>
                <a:latin typeface="Rockwell" pitchFamily="18" charset="0"/>
              </a:rPr>
              <a:t>Nexo subordinante</a:t>
            </a:r>
          </a:p>
        </p:txBody>
      </p:sp>
      <p:sp>
        <p:nvSpPr>
          <p:cNvPr id="21" name="20 Cerrar llave"/>
          <p:cNvSpPr/>
          <p:nvPr/>
        </p:nvSpPr>
        <p:spPr>
          <a:xfrm rot="5400000">
            <a:off x="6936103" y="4218532"/>
            <a:ext cx="863600" cy="288493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dirty="0"/>
          </a:p>
        </p:txBody>
      </p:sp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6290091" y="6109999"/>
            <a:ext cx="21307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s-PE" altLang="es-PE" sz="2000" b="1" dirty="0">
                <a:solidFill>
                  <a:srgbClr val="FF0000"/>
                </a:solidFill>
                <a:latin typeface="Rockwell" pitchFamily="18" charset="0"/>
              </a:rPr>
              <a:t>verbo principal</a:t>
            </a:r>
            <a:endParaRPr lang="es-PE" altLang="es-PE" sz="1600" b="1" dirty="0">
              <a:solidFill>
                <a:srgbClr val="FF0000"/>
              </a:solidFill>
              <a:latin typeface="Rockwell" pitchFamily="18" charset="0"/>
            </a:endParaRPr>
          </a:p>
        </p:txBody>
      </p:sp>
      <p:sp>
        <p:nvSpPr>
          <p:cNvPr id="23" name="22 Cerrar llave"/>
          <p:cNvSpPr/>
          <p:nvPr/>
        </p:nvSpPr>
        <p:spPr>
          <a:xfrm rot="5400000">
            <a:off x="3688586" y="4112409"/>
            <a:ext cx="863600" cy="3073456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PE" dirty="0"/>
          </a:p>
        </p:txBody>
      </p:sp>
      <p:sp>
        <p:nvSpPr>
          <p:cNvPr id="24" name="23 CuadroTexto"/>
          <p:cNvSpPr txBox="1">
            <a:spLocks noChangeArrowheads="1"/>
          </p:cNvSpPr>
          <p:nvPr/>
        </p:nvSpPr>
        <p:spPr bwMode="auto">
          <a:xfrm>
            <a:off x="2929194" y="6097640"/>
            <a:ext cx="2544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eaLnBrk="0" fontAlgn="base" hangingPunct="0"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r>
              <a:rPr lang="es-PE" altLang="es-PE" sz="2000" b="1" dirty="0">
                <a:solidFill>
                  <a:srgbClr val="0070C0"/>
                </a:solidFill>
                <a:latin typeface="Rockwell" pitchFamily="18" charset="0"/>
              </a:rPr>
              <a:t>verbo subordinado</a:t>
            </a:r>
            <a:endParaRPr lang="es-PE" altLang="es-PE" sz="1600" b="1" dirty="0">
              <a:solidFill>
                <a:srgbClr val="0070C0"/>
              </a:solidFill>
              <a:latin typeface="Rockwell" pitchFamily="18" charset="0"/>
            </a:endParaRPr>
          </a:p>
        </p:txBody>
      </p:sp>
      <p:sp>
        <p:nvSpPr>
          <p:cNvPr id="2" name="1 Nube"/>
          <p:cNvSpPr/>
          <p:nvPr/>
        </p:nvSpPr>
        <p:spPr>
          <a:xfrm>
            <a:off x="380819" y="3645024"/>
            <a:ext cx="8429552" cy="57606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Puede alternarse el orden de las ideas </a:t>
            </a:r>
          </a:p>
        </p:txBody>
      </p:sp>
    </p:spTree>
    <p:extLst>
      <p:ext uri="{BB962C8B-B14F-4D97-AF65-F5344CB8AC3E}">
        <p14:creationId xmlns:p14="http://schemas.microsoft.com/office/powerpoint/2010/main" val="39070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>
            <a:spLocks noChangeArrowheads="1"/>
          </p:cNvSpPr>
          <p:nvPr/>
        </p:nvSpPr>
        <p:spPr bwMode="auto">
          <a:xfrm>
            <a:off x="323528" y="44624"/>
            <a:ext cx="8496944" cy="10310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lang="es-MX" altLang="es-PE" sz="900" b="1" spc="-150" dirty="0">
              <a:solidFill>
                <a:srgbClr val="FF0000"/>
              </a:solidFill>
              <a:latin typeface="Rockwell" panose="02060603020205020403" pitchFamily="18" charset="0"/>
              <a:cs typeface="Leelawadee" pitchFamily="34" charset="-34"/>
            </a:endParaRPr>
          </a:p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s-MX" altLang="es-PE" sz="2600" b="1" spc="-150" dirty="0">
                <a:solidFill>
                  <a:srgbClr val="FF0000"/>
                </a:solidFill>
                <a:latin typeface="Rockwell" panose="02060603020205020403" pitchFamily="18" charset="0"/>
                <a:cs typeface="Leelawadee" pitchFamily="34" charset="-34"/>
              </a:rPr>
              <a:t>Reconocemos los enlaces subordinantes de las siguientes oraciones   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77943" y="1671191"/>
            <a:ext cx="5354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s-ES" sz="2400" b="1" dirty="0"/>
              <a:t>1.</a:t>
            </a:r>
            <a:r>
              <a:rPr lang="es-ES" sz="2400" i="1" dirty="0"/>
              <a:t> Quien habló ayer sorprendió a muchos</a:t>
            </a:r>
            <a:r>
              <a:rPr lang="es-ES" i="1" dirty="0"/>
              <a:t>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12765" y="2708918"/>
            <a:ext cx="6148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s-ES" sz="2400" b="1" dirty="0"/>
              <a:t>2.</a:t>
            </a:r>
            <a:r>
              <a:rPr lang="es-ES" sz="2400" i="1" dirty="0"/>
              <a:t> Fue muy imprudente que salieras el domingo.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60573" y="3702224"/>
            <a:ext cx="588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s-ES" sz="2400" b="1" dirty="0"/>
              <a:t>3.</a:t>
            </a:r>
            <a:r>
              <a:rPr lang="es-ES" sz="2400" i="1" dirty="0"/>
              <a:t> Manuel no recuerda dónde durmió anoche.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97090" y="4642662"/>
            <a:ext cx="5143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s-ES" sz="2400" b="1" dirty="0"/>
              <a:t>4.</a:t>
            </a:r>
            <a:r>
              <a:rPr lang="es-ES" sz="2400" i="1" dirty="0"/>
              <a:t> En junio sabré si recibió mi obsequio. 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83592" y="5661248"/>
            <a:ext cx="6065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s-ES" sz="2400" b="1" i="1" dirty="0"/>
              <a:t>5. </a:t>
            </a:r>
            <a:r>
              <a:rPr lang="es-ES" sz="2400" i="1" dirty="0"/>
              <a:t>Fumigarán ese local, pues aparecieron ratas.</a:t>
            </a:r>
          </a:p>
        </p:txBody>
      </p:sp>
      <p:sp>
        <p:nvSpPr>
          <p:cNvPr id="11" name="10 Flecha derecha"/>
          <p:cNvSpPr/>
          <p:nvPr/>
        </p:nvSpPr>
        <p:spPr>
          <a:xfrm rot="16200000">
            <a:off x="945407" y="1968993"/>
            <a:ext cx="360040" cy="57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21 Flecha derecha"/>
          <p:cNvSpPr/>
          <p:nvPr/>
        </p:nvSpPr>
        <p:spPr>
          <a:xfrm rot="16200000">
            <a:off x="3383869" y="2960950"/>
            <a:ext cx="360040" cy="57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22 Flecha derecha"/>
          <p:cNvSpPr/>
          <p:nvPr/>
        </p:nvSpPr>
        <p:spPr>
          <a:xfrm rot="16200000">
            <a:off x="3366214" y="3969061"/>
            <a:ext cx="360040" cy="57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23 Flecha derecha"/>
          <p:cNvSpPr/>
          <p:nvPr/>
        </p:nvSpPr>
        <p:spPr>
          <a:xfrm rot="16200000">
            <a:off x="2519771" y="4905165"/>
            <a:ext cx="360040" cy="57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Flecha derecha"/>
          <p:cNvSpPr/>
          <p:nvPr/>
        </p:nvSpPr>
        <p:spPr>
          <a:xfrm rot="16200000">
            <a:off x="3425727" y="5913278"/>
            <a:ext cx="360040" cy="57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 Rectángulo"/>
          <p:cNvSpPr>
            <a:spLocks noChangeArrowheads="1"/>
          </p:cNvSpPr>
          <p:nvPr/>
        </p:nvSpPr>
        <p:spPr bwMode="auto">
          <a:xfrm>
            <a:off x="0" y="180975"/>
            <a:ext cx="9144000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/>
            <a:endParaRPr lang="es-ES" altLang="es-PE" sz="400" dirty="0">
              <a:solidFill>
                <a:srgbClr val="FF0000"/>
              </a:solidFill>
              <a:latin typeface="Rockwell" pitchFamily="18" charset="0"/>
              <a:cs typeface="Leelawadee" pitchFamily="34" charset="-34"/>
            </a:endParaRPr>
          </a:p>
          <a:p>
            <a:pPr algn="ctr"/>
            <a:r>
              <a:rPr lang="es-ES" altLang="es-PE" sz="2800" b="1" dirty="0">
                <a:solidFill>
                  <a:srgbClr val="FF0000"/>
                </a:solidFill>
                <a:latin typeface="Rockwell" pitchFamily="18" charset="0"/>
                <a:cs typeface="Leelawadee" pitchFamily="34" charset="-34"/>
              </a:rPr>
              <a:t> Ahora subrayamos el verbo subordinado de las siguientes oraciones.</a:t>
            </a:r>
            <a:endParaRPr lang="es-ES" altLang="es-PE" sz="900" b="1" dirty="0">
              <a:solidFill>
                <a:srgbClr val="FF0000"/>
              </a:solidFill>
              <a:latin typeface="Rockwell" pitchFamily="18" charset="0"/>
              <a:cs typeface="Leelawadee" pitchFamily="34" charset="-34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395536" y="1484784"/>
            <a:ext cx="7416824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s-ES" sz="1800" b="1" dirty="0"/>
              <a:t>1</a:t>
            </a:r>
            <a:r>
              <a:rPr lang="es-ES" sz="2000" b="1" dirty="0"/>
              <a:t>.</a:t>
            </a:r>
            <a:r>
              <a:rPr lang="es-ES" sz="2000" i="1" dirty="0"/>
              <a:t> Doris esconde el balón donde nadie pueda hallarlo.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dirty="0"/>
              <a:t>2.</a:t>
            </a:r>
            <a:r>
              <a:rPr lang="es-ES" sz="2000" i="1" dirty="0"/>
              <a:t> El dinero que le depositaron ayer no estaba completo.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dirty="0"/>
              <a:t>3.</a:t>
            </a:r>
            <a:r>
              <a:rPr lang="es-ES" sz="2000" i="1" dirty="0"/>
              <a:t> Aunque protesten los gremios, el Estado aprobará esa ley. 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dirty="0"/>
              <a:t>4.</a:t>
            </a:r>
            <a:r>
              <a:rPr lang="es-ES" sz="2000" i="1" dirty="0"/>
              <a:t> Felicité a Virginia, quien trabajará en el banco del norte.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dirty="0"/>
              <a:t>5.</a:t>
            </a:r>
            <a:r>
              <a:rPr lang="es-ES" sz="2000" i="1" dirty="0"/>
              <a:t> Cuando menos lo esperes, recibirás una sorpresa.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dirty="0"/>
              <a:t>6. </a:t>
            </a:r>
            <a:r>
              <a:rPr lang="es-ES" sz="2000" i="1" dirty="0"/>
              <a:t>Esta clase fue tan clara que me siento seguro.  </a:t>
            </a:r>
          </a:p>
          <a:p>
            <a:pPr>
              <a:buFontTx/>
              <a:buNone/>
            </a:pPr>
            <a:endParaRPr lang="es-ES" sz="2000" i="1" dirty="0"/>
          </a:p>
          <a:p>
            <a:pPr>
              <a:buFontTx/>
              <a:buNone/>
            </a:pPr>
            <a:r>
              <a:rPr lang="es-ES" sz="2000" b="1" i="1" dirty="0"/>
              <a:t>7. </a:t>
            </a:r>
            <a:r>
              <a:rPr lang="es-ES" sz="2000" i="1" dirty="0"/>
              <a:t>El gobierno no sabe bien cómo estarán ha afectado el coronavirus.</a:t>
            </a:r>
            <a:r>
              <a:rPr lang="es-ES" sz="2000" b="1" i="1" dirty="0"/>
              <a:t> </a:t>
            </a:r>
            <a:endParaRPr lang="es-PE" sz="2000" b="1" i="1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355976" y="1844824"/>
            <a:ext cx="7200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2339752" y="2564904"/>
            <a:ext cx="1224136" cy="216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1547664" y="3284984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03848" y="4053508"/>
            <a:ext cx="1008112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2555776" y="4797152"/>
            <a:ext cx="86409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923928" y="5517232"/>
            <a:ext cx="72008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6237312"/>
            <a:ext cx="79208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6E4E2EF1-68ED-4B1E-9CC5-EF637B86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sz="3600" dirty="0">
                <a:solidFill>
                  <a:srgbClr val="FF0000"/>
                </a:solidFill>
              </a:rPr>
              <a:t>Bibliografía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AE69532-34B9-4A07-B49A-5390756F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3" y="1600200"/>
            <a:ext cx="7138987" cy="470912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s-PE" sz="2000" dirty="0"/>
              <a:t>CARNEIRO, Miguel (2011) Manual de redacción superior. Lima: San Marcos.</a:t>
            </a:r>
          </a:p>
          <a:p>
            <a:pPr marL="0" indent="0">
              <a:buFont typeface="Arial" charset="0"/>
              <a:buNone/>
              <a:defRPr/>
            </a:pPr>
            <a:r>
              <a:rPr lang="es-PE" sz="2000" dirty="0"/>
              <a:t> </a:t>
            </a:r>
          </a:p>
          <a:p>
            <a:pPr>
              <a:buFont typeface="Arial" charset="0"/>
              <a:buChar char="•"/>
              <a:defRPr/>
            </a:pPr>
            <a:r>
              <a:rPr lang="es-PE" sz="2000" dirty="0"/>
              <a:t>GATTI, Carlos y WIESSE, Jorge (2009) Técnicas de lectura y redacción: lenguaje científico y académico. Lima: Universidad del Pacífico.  </a:t>
            </a:r>
          </a:p>
          <a:p>
            <a:pPr marL="0" indent="0">
              <a:buFont typeface="Arial" charset="0"/>
              <a:buNone/>
              <a:defRPr/>
            </a:pPr>
            <a:endParaRPr lang="es-PE" sz="2000" dirty="0"/>
          </a:p>
          <a:p>
            <a:pPr>
              <a:buFont typeface="Arial" charset="0"/>
              <a:buChar char="•"/>
              <a:defRPr/>
            </a:pPr>
            <a:r>
              <a:rPr lang="es-PE" sz="2000" dirty="0"/>
              <a:t>SERAFINI, María Teresa (2007) Cómo se escribe. Barcelona: Paidós. </a:t>
            </a:r>
          </a:p>
          <a:p>
            <a:pPr marL="0" indent="0">
              <a:buFont typeface="Arial" charset="0"/>
              <a:buNone/>
              <a:defRPr/>
            </a:pPr>
            <a:endParaRPr lang="es-PE" sz="2000" dirty="0"/>
          </a:p>
          <a:p>
            <a:pPr>
              <a:buFont typeface="Arial" charset="0"/>
              <a:buChar char="•"/>
              <a:defRPr/>
            </a:pPr>
            <a:r>
              <a:rPr lang="es-PE" sz="2000" dirty="0"/>
              <a:t>REAL ACADEMIA DE LA LENGUA ESPAÑOLA (RAE) (2010) Ortografía de la lengua española. Madrid: Espasa. </a:t>
            </a:r>
          </a:p>
          <a:p>
            <a:pPr>
              <a:buFont typeface="Arial" charset="0"/>
              <a:buChar char="•"/>
              <a:defRPr/>
            </a:pPr>
            <a:endParaRPr lang="es-PE" sz="2000" dirty="0"/>
          </a:p>
          <a:p>
            <a:pPr>
              <a:buFont typeface="Arial" charset="0"/>
              <a:buChar char="•"/>
              <a:defRPr/>
            </a:pPr>
            <a:r>
              <a:rPr lang="es-PE" sz="2000" dirty="0"/>
              <a:t>UNIVERSIDAD PERUANA DE CIENCIAS APLICADAS (UPC) (2015) Cómo leer en la universidad. Lima: Editorial UPC.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051F7008-1427-4020-B35C-E53ACBD0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0350"/>
            <a:ext cx="130333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</TotalTime>
  <Words>327</Words>
  <Application>Microsoft Office PowerPoint</Application>
  <PresentationFormat>Presentación en pantalla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Rockwell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jomartin</dc:creator>
  <cp:lastModifiedBy>pchuedca (Camasca Carhuapoma, Edwin)</cp:lastModifiedBy>
  <cp:revision>85</cp:revision>
  <dcterms:created xsi:type="dcterms:W3CDTF">2015-05-19T16:30:55Z</dcterms:created>
  <dcterms:modified xsi:type="dcterms:W3CDTF">2020-05-04T22:32:00Z</dcterms:modified>
</cp:coreProperties>
</file>