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4"/>
  </p:sldMasterIdLst>
  <p:notesMasterIdLst>
    <p:notesMasterId r:id="rId14"/>
  </p:notesMasterIdLst>
  <p:sldIdLst>
    <p:sldId id="256" r:id="rId5"/>
    <p:sldId id="286" r:id="rId6"/>
    <p:sldId id="285" r:id="rId7"/>
    <p:sldId id="284" r:id="rId8"/>
    <p:sldId id="289" r:id="rId9"/>
    <p:sldId id="287" r:id="rId10"/>
    <p:sldId id="291" r:id="rId11"/>
    <p:sldId id="292" r:id="rId12"/>
    <p:sldId id="271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>
        <p:scale>
          <a:sx n="118" d="100"/>
          <a:sy n="118" d="100"/>
        </p:scale>
        <p:origin x="-6" y="20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75406-4EDF-4D1C-B91B-9D5AE976D6AE}" type="datetimeFigureOut">
              <a:rPr lang="es-PE" smtClean="0"/>
              <a:pPr/>
              <a:t>06/11/2018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4B568-9470-49EF-9381-793472447EA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41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F136-700F-4998-A1FF-966703A4EC4C}" type="datetimeFigureOut">
              <a:rPr lang="es-PE" smtClean="0"/>
              <a:pPr/>
              <a:t>06/11/2018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F08-670F-48B7-8382-6EC251B1474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79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F136-700F-4998-A1FF-966703A4EC4C}" type="datetimeFigureOut">
              <a:rPr lang="es-PE" smtClean="0"/>
              <a:pPr/>
              <a:t>06/11/2018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F08-670F-48B7-8382-6EC251B1474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389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F136-700F-4998-A1FF-966703A4EC4C}" type="datetimeFigureOut">
              <a:rPr lang="es-PE" smtClean="0"/>
              <a:pPr/>
              <a:t>06/11/2018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F08-670F-48B7-8382-6EC251B1474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98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F136-700F-4998-A1FF-966703A4EC4C}" type="datetimeFigureOut">
              <a:rPr lang="es-PE" smtClean="0"/>
              <a:pPr/>
              <a:t>06/11/2018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F08-670F-48B7-8382-6EC251B1474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040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F136-700F-4998-A1FF-966703A4EC4C}" type="datetimeFigureOut">
              <a:rPr lang="es-PE" smtClean="0"/>
              <a:pPr/>
              <a:t>06/11/2018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F08-670F-48B7-8382-6EC251B1474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0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F136-700F-4998-A1FF-966703A4EC4C}" type="datetimeFigureOut">
              <a:rPr lang="es-PE" smtClean="0"/>
              <a:pPr/>
              <a:t>06/11/2018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F08-670F-48B7-8382-6EC251B1474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64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F136-700F-4998-A1FF-966703A4EC4C}" type="datetimeFigureOut">
              <a:rPr lang="es-PE" smtClean="0"/>
              <a:pPr/>
              <a:t>06/11/2018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F08-670F-48B7-8382-6EC251B1474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605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F136-700F-4998-A1FF-966703A4EC4C}" type="datetimeFigureOut">
              <a:rPr lang="es-PE" smtClean="0"/>
              <a:pPr/>
              <a:t>06/11/2018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F08-670F-48B7-8382-6EC251B1474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889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F136-700F-4998-A1FF-966703A4EC4C}" type="datetimeFigureOut">
              <a:rPr lang="es-PE" smtClean="0"/>
              <a:pPr/>
              <a:t>06/11/2018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F08-670F-48B7-8382-6EC251B1474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978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F136-700F-4998-A1FF-966703A4EC4C}" type="datetimeFigureOut">
              <a:rPr lang="es-PE" smtClean="0"/>
              <a:pPr/>
              <a:t>06/11/2018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F08-670F-48B7-8382-6EC251B1474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34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F136-700F-4998-A1FF-966703A4EC4C}" type="datetimeFigureOut">
              <a:rPr lang="es-PE" smtClean="0"/>
              <a:pPr/>
              <a:t>06/11/2018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F08-670F-48B7-8382-6EC251B1474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425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F136-700F-4998-A1FF-966703A4EC4C}" type="datetimeFigureOut">
              <a:rPr lang="es-PE" smtClean="0"/>
              <a:pPr/>
              <a:t>06/11/2018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0F08-670F-48B7-8382-6EC251B1474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64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5400" b="1" dirty="0" smtClean="0">
                <a:latin typeface="Agency FB" panose="020B0503020202020204" pitchFamily="34" charset="0"/>
              </a:rPr>
              <a:t>Puntuación: usos de la coma</a:t>
            </a:r>
            <a:endParaRPr lang="es-PE" sz="5400" b="1" dirty="0">
              <a:latin typeface="Agency FB" panose="020B05030202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95736" y="4077072"/>
            <a:ext cx="6470536" cy="1752600"/>
          </a:xfrm>
        </p:spPr>
        <p:txBody>
          <a:bodyPr>
            <a:noAutofit/>
          </a:bodyPr>
          <a:lstStyle/>
          <a:p>
            <a:pPr algn="r"/>
            <a:r>
              <a:rPr lang="es-PE" sz="3200" dirty="0" smtClean="0">
                <a:latin typeface="Agency FB" panose="020B0503020202020204" pitchFamily="34" charset="0"/>
              </a:rPr>
              <a:t>Introducción a </a:t>
            </a:r>
            <a:r>
              <a:rPr lang="es-PE" sz="3200" dirty="0" smtClean="0">
                <a:latin typeface="Agency FB" panose="020B0503020202020204" pitchFamily="34" charset="0"/>
              </a:rPr>
              <a:t>la Redacción </a:t>
            </a:r>
            <a:r>
              <a:rPr lang="es-PE" sz="3200" dirty="0" smtClean="0">
                <a:latin typeface="Agency FB" panose="020B0503020202020204" pitchFamily="34" charset="0"/>
              </a:rPr>
              <a:t>(Seminario EPE)</a:t>
            </a:r>
          </a:p>
          <a:p>
            <a:pPr algn="r"/>
            <a:r>
              <a:rPr lang="es-PE" sz="3200" dirty="0" smtClean="0">
                <a:latin typeface="Agency FB" panose="020B0503020202020204" pitchFamily="34" charset="0"/>
              </a:rPr>
              <a:t>2018-2</a:t>
            </a:r>
            <a:endParaRPr lang="es-PE" sz="3200" dirty="0" smtClean="0">
              <a:latin typeface="Agency FB" panose="020B0503020202020204" pitchFamily="34" charset="0"/>
            </a:endParaRPr>
          </a:p>
        </p:txBody>
      </p:sp>
      <p:pic>
        <p:nvPicPr>
          <p:cNvPr id="5" name="4 Imagen" descr="Descripción: C:\Users\gpadilla\AppData\Local\Microsoft\Windows\Temporary Internet Files\Content.Outlook\96TE15TJ\LOGO_CMYK JP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52736"/>
            <a:ext cx="1734233" cy="1224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9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  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marL="0" indent="0" algn="ctr">
              <a:buNone/>
            </a:pPr>
            <a:r>
              <a:rPr lang="es-PE" sz="4400" dirty="0" smtClean="0">
                <a:solidFill>
                  <a:srgbClr val="FF0000"/>
                </a:solidFill>
              </a:rPr>
              <a:t>Logro de la sesión</a:t>
            </a:r>
          </a:p>
          <a:p>
            <a:pPr marL="0" indent="0" algn="ctr">
              <a:buNone/>
            </a:pPr>
            <a:r>
              <a:rPr lang="es-PE" sz="3600" dirty="0" smtClean="0"/>
              <a:t>El alumno reconoce los tres usos más importantes de la coma y los aplica en ejercicios con distintas características.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35917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1371600" y="1447800"/>
            <a:ext cx="77724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 smtClean="0"/>
              <a:t>Lee la siguiente oración:</a:t>
            </a:r>
          </a:p>
          <a:p>
            <a:endParaRPr lang="es-PE" i="1" dirty="0"/>
          </a:p>
          <a:p>
            <a:endParaRPr lang="es-PE" i="1" dirty="0" smtClean="0"/>
          </a:p>
          <a:p>
            <a:r>
              <a:rPr lang="es-PE" i="1" dirty="0" smtClean="0"/>
              <a:t>Si </a:t>
            </a:r>
            <a:r>
              <a:rPr lang="es-PE" i="1" dirty="0"/>
              <a:t>los hombres supieran realmente el valor que tienen las mujeres caminarían incansablemente en su búsqueda</a:t>
            </a:r>
            <a:r>
              <a:rPr lang="es-PE" i="1" dirty="0" smtClean="0"/>
              <a:t>.</a:t>
            </a:r>
          </a:p>
          <a:p>
            <a:endParaRPr lang="es-PE" i="1" dirty="0"/>
          </a:p>
          <a:p>
            <a:pPr marL="0" indent="0">
              <a:buNone/>
            </a:pPr>
            <a:r>
              <a:rPr lang="es-PE" dirty="0" smtClean="0"/>
              <a:t>A esta oración le faltan comas, ¿dónde se las colocarías?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747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FF0000"/>
                </a:solidFill>
              </a:rPr>
              <a:t>Funciones principales de la coma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s-PE" sz="2200" dirty="0" smtClean="0">
                <a:cs typeface="Leelawadee" pitchFamily="34" charset="-34"/>
              </a:rPr>
              <a:t>No es un signo estético o de «respiración». Entre otras funciones, se emplea para disponer la información dentro de la oración de cuatro modos básicos:</a:t>
            </a:r>
            <a:endParaRPr lang="es-PE" sz="2200" dirty="0">
              <a:cs typeface="Leelawadee" pitchFamily="34" charset="-34"/>
            </a:endParaRPr>
          </a:p>
          <a:p>
            <a:pPr algn="ctr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s-PE" sz="2400" b="1" dirty="0">
                <a:cs typeface="Leelawadee" pitchFamily="34" charset="-34"/>
              </a:rPr>
              <a:t>Enumerar</a:t>
            </a:r>
          </a:p>
          <a:p>
            <a:pPr algn="ctr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s-PE" sz="2400" b="1" dirty="0">
                <a:ea typeface="ＭＳ Ｐゴシック" pitchFamily="-112" charset="-128"/>
                <a:cs typeface="Leelawadee" pitchFamily="34" charset="-34"/>
              </a:rPr>
              <a:t>Insertar</a:t>
            </a:r>
          </a:p>
          <a:p>
            <a:pPr algn="ctr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s-PE" sz="2400" b="1" dirty="0">
                <a:ea typeface="ＭＳ Ｐゴシック" pitchFamily="-112" charset="-128"/>
                <a:cs typeface="Leelawadee" pitchFamily="34" charset="-34"/>
              </a:rPr>
              <a:t>Mover</a:t>
            </a:r>
          </a:p>
          <a:p>
            <a:pPr algn="ctr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s-PE" sz="2400" b="1" dirty="0">
                <a:ea typeface="ＭＳ Ｐゴシック" pitchFamily="-112" charset="-128"/>
                <a:cs typeface="Leelawadee" pitchFamily="34" charset="-34"/>
              </a:rPr>
              <a:t>Conectar</a:t>
            </a:r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895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2564904"/>
            <a:ext cx="648072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rgbClr val="FF0000"/>
                </a:solidFill>
              </a:rPr>
              <a:t>Enumeración simple</a:t>
            </a:r>
            <a:r>
              <a:rPr lang="es-PE" sz="2400" b="1" dirty="0" smtClean="0">
                <a:solidFill>
                  <a:srgbClr val="FF0000"/>
                </a:solidFill>
              </a:rPr>
              <a:t>:</a:t>
            </a:r>
          </a:p>
          <a:p>
            <a:endParaRPr lang="es-PE" sz="2800" b="1" dirty="0">
              <a:solidFill>
                <a:srgbClr val="FF0000"/>
              </a:solidFill>
            </a:endParaRPr>
          </a:p>
          <a:p>
            <a:pPr lvl="1" algn="just"/>
            <a:r>
              <a:rPr lang="es-PE" sz="2200" dirty="0" smtClean="0"/>
              <a:t>Variables </a:t>
            </a:r>
            <a:r>
              <a:rPr lang="es-PE" sz="2200" dirty="0"/>
              <a:t>como </a:t>
            </a:r>
            <a:r>
              <a:rPr lang="es-PE" sz="2200" b="1" dirty="0"/>
              <a:t>la pobreza</a:t>
            </a:r>
            <a:r>
              <a:rPr lang="es-PE" sz="2200" b="1" dirty="0">
                <a:solidFill>
                  <a:srgbClr val="FF0000"/>
                </a:solidFill>
              </a:rPr>
              <a:t>,</a:t>
            </a:r>
            <a:r>
              <a:rPr lang="es-PE" sz="2200" b="1" dirty="0"/>
              <a:t> la desigualdad y el desempleo </a:t>
            </a:r>
            <a:r>
              <a:rPr lang="es-PE" sz="2200" dirty="0"/>
              <a:t>no explican por sí mismas la intensidad y la dinámica del delito. </a:t>
            </a:r>
          </a:p>
        </p:txBody>
      </p:sp>
    </p:spTree>
    <p:extLst>
      <p:ext uri="{BB962C8B-B14F-4D97-AF65-F5344CB8AC3E}">
        <p14:creationId xmlns:p14="http://schemas.microsoft.com/office/powerpoint/2010/main" val="155953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2564904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rgbClr val="FF0000"/>
                </a:solidFill>
              </a:rPr>
              <a:t>Elemento explicativo</a:t>
            </a:r>
            <a:r>
              <a:rPr lang="es-PE" sz="2400" b="1" dirty="0" smtClean="0">
                <a:solidFill>
                  <a:srgbClr val="FF0000"/>
                </a:solidFill>
              </a:rPr>
              <a:t>:</a:t>
            </a:r>
          </a:p>
          <a:p>
            <a:endParaRPr lang="es-PE" dirty="0"/>
          </a:p>
          <a:p>
            <a:pPr lvl="1" algn="just"/>
            <a:r>
              <a:rPr lang="es-PE" sz="2200" dirty="0"/>
              <a:t>Las mejoras económicas de la región latinoamericana son necesarias</a:t>
            </a:r>
            <a:r>
              <a:rPr lang="es-PE" sz="2200" b="1" dirty="0">
                <a:solidFill>
                  <a:srgbClr val="FF0000"/>
                </a:solidFill>
              </a:rPr>
              <a:t>,</a:t>
            </a:r>
            <a:r>
              <a:rPr lang="es-PE" sz="2200" b="1" dirty="0"/>
              <a:t> pero no suficientes</a:t>
            </a:r>
            <a:r>
              <a:rPr lang="es-PE" sz="2200" b="1" dirty="0">
                <a:solidFill>
                  <a:srgbClr val="FF0000"/>
                </a:solidFill>
              </a:rPr>
              <a:t>,</a:t>
            </a:r>
            <a:r>
              <a:rPr lang="es-PE" sz="2200" b="1" dirty="0"/>
              <a:t> </a:t>
            </a:r>
            <a:r>
              <a:rPr lang="es-PE" sz="2200" dirty="0"/>
              <a:t>para contener el delito.</a:t>
            </a:r>
          </a:p>
        </p:txBody>
      </p:sp>
    </p:spTree>
    <p:extLst>
      <p:ext uri="{BB962C8B-B14F-4D97-AF65-F5344CB8AC3E}">
        <p14:creationId xmlns:p14="http://schemas.microsoft.com/office/powerpoint/2010/main" val="101057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2564904"/>
            <a:ext cx="64807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rgbClr val="FF0000"/>
                </a:solidFill>
              </a:rPr>
              <a:t>Movimiento de complemento circunstancial</a:t>
            </a:r>
            <a:r>
              <a:rPr lang="es-PE" sz="2400" b="1" dirty="0" smtClean="0">
                <a:solidFill>
                  <a:srgbClr val="FF0000"/>
                </a:solidFill>
              </a:rPr>
              <a:t>:</a:t>
            </a:r>
          </a:p>
          <a:p>
            <a:endParaRPr lang="es-PE" sz="2400" b="1" dirty="0">
              <a:solidFill>
                <a:srgbClr val="FF0000"/>
              </a:solidFill>
            </a:endParaRPr>
          </a:p>
          <a:p>
            <a:pPr lvl="1"/>
            <a:r>
              <a:rPr lang="es-PE" sz="2200" b="1" dirty="0" smtClean="0"/>
              <a:t>En </a:t>
            </a:r>
            <a:r>
              <a:rPr lang="es-PE" sz="2200" b="1" dirty="0"/>
              <a:t>el contexto de un crecimiento económico fundado en el consumo</a:t>
            </a:r>
            <a:r>
              <a:rPr lang="es-PE" sz="2200" b="1" dirty="0">
                <a:solidFill>
                  <a:srgbClr val="FF0000"/>
                </a:solidFill>
              </a:rPr>
              <a:t>,</a:t>
            </a:r>
            <a:r>
              <a:rPr lang="es-PE" sz="2200" b="1" dirty="0"/>
              <a:t> </a:t>
            </a:r>
            <a:r>
              <a:rPr lang="es-PE" sz="2200" dirty="0"/>
              <a:t>surgen individuos o grupos dispuestos a desafiar al orden legítimo y optan por la vía delictiva como forma de vida.</a:t>
            </a:r>
          </a:p>
        </p:txBody>
      </p:sp>
    </p:spTree>
    <p:extLst>
      <p:ext uri="{BB962C8B-B14F-4D97-AF65-F5344CB8AC3E}">
        <p14:creationId xmlns:p14="http://schemas.microsoft.com/office/powerpoint/2010/main" val="202610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2564904"/>
            <a:ext cx="64807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rgbClr val="FF0000"/>
                </a:solidFill>
              </a:rPr>
              <a:t>Omisión de verbo</a:t>
            </a:r>
            <a:r>
              <a:rPr lang="es-PE" sz="2400" b="1" dirty="0" smtClean="0">
                <a:solidFill>
                  <a:srgbClr val="FF0000"/>
                </a:solidFill>
              </a:rPr>
              <a:t>:</a:t>
            </a:r>
          </a:p>
          <a:p>
            <a:endParaRPr lang="es-PE" sz="2400" b="1" dirty="0">
              <a:solidFill>
                <a:srgbClr val="FF0000"/>
              </a:solidFill>
            </a:endParaRPr>
          </a:p>
          <a:p>
            <a:pPr lvl="1" algn="just"/>
            <a:r>
              <a:rPr lang="es-PE" sz="2200" dirty="0"/>
              <a:t>La inseguridad ciudadana en América Latina puede mejorar; </a:t>
            </a:r>
            <a:r>
              <a:rPr lang="es-PE" sz="2200" b="1" dirty="0"/>
              <a:t>los índices de pobreza</a:t>
            </a:r>
            <a:r>
              <a:rPr lang="es-PE" sz="2200" b="1" dirty="0">
                <a:solidFill>
                  <a:srgbClr val="FF0000"/>
                </a:solidFill>
              </a:rPr>
              <a:t>,</a:t>
            </a:r>
            <a:r>
              <a:rPr lang="es-PE" sz="2200" b="1" dirty="0"/>
              <a:t> también</a:t>
            </a:r>
            <a:r>
              <a:rPr lang="es-P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1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98080" cy="520044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0070C0"/>
                </a:solidFill>
              </a:rPr>
              <a:t>¿Para qué se usa la coma?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043608" y="2492896"/>
            <a:ext cx="1379194" cy="7282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COMA</a:t>
            </a:r>
            <a:endParaRPr lang="es-PE" sz="14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2252502" y="1055705"/>
            <a:ext cx="1379194" cy="65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FRASES</a:t>
            </a:r>
            <a:endParaRPr lang="es-PE" sz="14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79484" y="1055705"/>
            <a:ext cx="1379194" cy="61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ORACIONES</a:t>
            </a:r>
            <a:endParaRPr lang="es-PE" sz="1400" dirty="0"/>
          </a:p>
        </p:txBody>
      </p:sp>
      <p:cxnSp>
        <p:nvCxnSpPr>
          <p:cNvPr id="8" name="7 Conector recto de flecha"/>
          <p:cNvCxnSpPr>
            <a:stCxn id="4" idx="0"/>
            <a:endCxn id="5" idx="1"/>
          </p:cNvCxnSpPr>
          <p:nvPr/>
        </p:nvCxnSpPr>
        <p:spPr>
          <a:xfrm flipV="1">
            <a:off x="1733205" y="1383193"/>
            <a:ext cx="519297" cy="1109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475656" y="1825079"/>
            <a:ext cx="91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separa</a:t>
            </a:r>
            <a:endParaRPr lang="es-PE" sz="1400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3635896" y="1346548"/>
            <a:ext cx="10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714387" y="105570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forman</a:t>
            </a:r>
            <a:endParaRPr lang="es-PE" sz="1400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1733205" y="3544459"/>
            <a:ext cx="12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1954115" y="3570548"/>
            <a:ext cx="1048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s</a:t>
            </a:r>
            <a:r>
              <a:rPr lang="es-PE" sz="1400" dirty="0" smtClean="0"/>
              <a:t>e usa en</a:t>
            </a:r>
            <a:endParaRPr lang="es-PE" sz="1400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2942099" y="3139310"/>
            <a:ext cx="1681247" cy="728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ENUMERACIÓN SIMPLE</a:t>
            </a:r>
            <a:endParaRPr lang="es-PE" sz="1400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2957205" y="4003536"/>
            <a:ext cx="1498589" cy="7282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ELEMENTO EXPLICATIVO</a:t>
            </a:r>
            <a:endParaRPr lang="es-PE" sz="1400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2942099" y="4873252"/>
            <a:ext cx="1515770" cy="728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MOVIMIENTO DE C.C.</a:t>
            </a:r>
            <a:endParaRPr lang="es-PE" sz="1400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2942099" y="5869087"/>
            <a:ext cx="1513695" cy="7282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OMISIÓN DE VERBO</a:t>
            </a:r>
            <a:endParaRPr lang="es-PE" sz="1400" dirty="0"/>
          </a:p>
        </p:txBody>
      </p:sp>
      <p:cxnSp>
        <p:nvCxnSpPr>
          <p:cNvPr id="30" name="29 Conector recto de flecha"/>
          <p:cNvCxnSpPr>
            <a:endCxn id="22" idx="1"/>
          </p:cNvCxnSpPr>
          <p:nvPr/>
        </p:nvCxnSpPr>
        <p:spPr>
          <a:xfrm>
            <a:off x="1733205" y="4367668"/>
            <a:ext cx="1224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endCxn id="23" idx="1"/>
          </p:cNvCxnSpPr>
          <p:nvPr/>
        </p:nvCxnSpPr>
        <p:spPr>
          <a:xfrm>
            <a:off x="1733205" y="5237384"/>
            <a:ext cx="120889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1734242" y="6169396"/>
            <a:ext cx="118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1880478" y="4367668"/>
            <a:ext cx="1048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introduce</a:t>
            </a:r>
            <a:endParaRPr lang="es-PE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938976" y="5209455"/>
            <a:ext cx="1048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indica</a:t>
            </a:r>
            <a:endParaRPr lang="es-PE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004292" y="6145559"/>
            <a:ext cx="80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indica</a:t>
            </a:r>
            <a:endParaRPr lang="es-PE" sz="1400" dirty="0"/>
          </a:p>
        </p:txBody>
      </p:sp>
      <p:cxnSp>
        <p:nvCxnSpPr>
          <p:cNvPr id="45" name="44 Conector recto"/>
          <p:cNvCxnSpPr>
            <a:stCxn id="4" idx="2"/>
          </p:cNvCxnSpPr>
          <p:nvPr/>
        </p:nvCxnSpPr>
        <p:spPr>
          <a:xfrm>
            <a:off x="1733205" y="3221161"/>
            <a:ext cx="0" cy="30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21" idx="3"/>
          </p:cNvCxnSpPr>
          <p:nvPr/>
        </p:nvCxnSpPr>
        <p:spPr>
          <a:xfrm>
            <a:off x="4623346" y="3503443"/>
            <a:ext cx="9567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4644008" y="3429000"/>
            <a:ext cx="93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introduce</a:t>
            </a:r>
            <a:endParaRPr lang="es-PE" sz="1400" dirty="0"/>
          </a:p>
        </p:txBody>
      </p:sp>
      <p:sp>
        <p:nvSpPr>
          <p:cNvPr id="53" name="52 Rectángulo redondeado"/>
          <p:cNvSpPr/>
          <p:nvPr/>
        </p:nvSpPr>
        <p:spPr>
          <a:xfrm>
            <a:off x="5580112" y="3046712"/>
            <a:ext cx="1368000" cy="8694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SECUENCIA DE ELEMENTOS</a:t>
            </a:r>
            <a:endParaRPr lang="es-PE" sz="1400" dirty="0"/>
          </a:p>
        </p:txBody>
      </p:sp>
      <p:sp>
        <p:nvSpPr>
          <p:cNvPr id="54" name="53 Rectángulo redondeado"/>
          <p:cNvSpPr/>
          <p:nvPr/>
        </p:nvSpPr>
        <p:spPr>
          <a:xfrm>
            <a:off x="6858892" y="2358742"/>
            <a:ext cx="2052000" cy="68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EQUIVALENTES GRAMATICALMENTE</a:t>
            </a:r>
            <a:endParaRPr lang="es-PE" sz="1400" dirty="0"/>
          </a:p>
        </p:txBody>
      </p:sp>
      <p:cxnSp>
        <p:nvCxnSpPr>
          <p:cNvPr id="57" name="56 Conector angular"/>
          <p:cNvCxnSpPr>
            <a:stCxn id="53" idx="0"/>
            <a:endCxn id="54" idx="1"/>
          </p:cNvCxnSpPr>
          <p:nvPr/>
        </p:nvCxnSpPr>
        <p:spPr>
          <a:xfrm rot="5400000" flipH="1" flipV="1">
            <a:off x="6388517" y="2576337"/>
            <a:ext cx="345970" cy="5947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6192180" y="2420888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deben ser</a:t>
            </a:r>
            <a:endParaRPr lang="es-PE" sz="1400" dirty="0"/>
          </a:p>
        </p:txBody>
      </p:sp>
      <p:sp>
        <p:nvSpPr>
          <p:cNvPr id="59" name="58 Rectángulo redondeado"/>
          <p:cNvSpPr/>
          <p:nvPr/>
        </p:nvSpPr>
        <p:spPr>
          <a:xfrm>
            <a:off x="5570216" y="4058694"/>
            <a:ext cx="1594072" cy="8694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INFORMACIÓN NUEVA</a:t>
            </a:r>
            <a:endParaRPr lang="es-PE" sz="1400" dirty="0"/>
          </a:p>
        </p:txBody>
      </p:sp>
      <p:cxnSp>
        <p:nvCxnSpPr>
          <p:cNvPr id="60" name="59 Conector recto de flecha"/>
          <p:cNvCxnSpPr>
            <a:stCxn id="22" idx="3"/>
          </p:cNvCxnSpPr>
          <p:nvPr/>
        </p:nvCxnSpPr>
        <p:spPr>
          <a:xfrm>
            <a:off x="4455794" y="4367669"/>
            <a:ext cx="111442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4568981" y="4424024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añade</a:t>
            </a:r>
            <a:endParaRPr lang="es-PE" sz="1400" dirty="0"/>
          </a:p>
        </p:txBody>
      </p:sp>
      <p:cxnSp>
        <p:nvCxnSpPr>
          <p:cNvPr id="63" name="62 Conector recto de flecha"/>
          <p:cNvCxnSpPr/>
          <p:nvPr/>
        </p:nvCxnSpPr>
        <p:spPr>
          <a:xfrm flipV="1">
            <a:off x="4455649" y="5237385"/>
            <a:ext cx="150314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4512314" y="5229256"/>
            <a:ext cx="1446479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puede ocurrir en</a:t>
            </a:r>
            <a:endParaRPr lang="es-PE" sz="1400" dirty="0"/>
          </a:p>
        </p:txBody>
      </p:sp>
      <p:cxnSp>
        <p:nvCxnSpPr>
          <p:cNvPr id="67" name="66 Conector recto de flecha"/>
          <p:cNvCxnSpPr/>
          <p:nvPr/>
        </p:nvCxnSpPr>
        <p:spPr>
          <a:xfrm flipV="1">
            <a:off x="4451978" y="6237311"/>
            <a:ext cx="95676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4535996" y="6165304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implica</a:t>
            </a:r>
            <a:endParaRPr lang="es-PE" sz="1400" dirty="0"/>
          </a:p>
        </p:txBody>
      </p:sp>
      <p:sp>
        <p:nvSpPr>
          <p:cNvPr id="69" name="68 Rectángulo redondeado"/>
          <p:cNvSpPr/>
          <p:nvPr/>
        </p:nvSpPr>
        <p:spPr>
          <a:xfrm>
            <a:off x="7812360" y="4365104"/>
            <a:ext cx="1224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ELIMINADA</a:t>
            </a:r>
            <a:endParaRPr lang="es-PE" sz="14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7200292" y="4437168"/>
            <a:ext cx="900100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p</a:t>
            </a:r>
            <a:r>
              <a:rPr lang="es-PE" sz="1400" dirty="0" smtClean="0"/>
              <a:t>uede ser</a:t>
            </a:r>
            <a:endParaRPr lang="es-PE" sz="1400" dirty="0"/>
          </a:p>
        </p:txBody>
      </p:sp>
      <p:sp>
        <p:nvSpPr>
          <p:cNvPr id="83" name="82 Rectángulo redondeado"/>
          <p:cNvSpPr/>
          <p:nvPr/>
        </p:nvSpPr>
        <p:spPr>
          <a:xfrm>
            <a:off x="5760232" y="5193264"/>
            <a:ext cx="2124659" cy="61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CUALQUIER PARTE DE LA ORACIÓN</a:t>
            </a:r>
            <a:endParaRPr lang="es-PE" sz="1400" dirty="0"/>
          </a:p>
        </p:txBody>
      </p:sp>
      <p:sp>
        <p:nvSpPr>
          <p:cNvPr id="84" name="83 Rectángulo redondeado"/>
          <p:cNvSpPr/>
          <p:nvPr/>
        </p:nvSpPr>
        <p:spPr>
          <a:xfrm>
            <a:off x="5436096" y="5985344"/>
            <a:ext cx="1980000" cy="54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VERBO REPETIDO</a:t>
            </a:r>
            <a:endParaRPr lang="es-PE" sz="1400" dirty="0"/>
          </a:p>
        </p:txBody>
      </p:sp>
      <p:cxnSp>
        <p:nvCxnSpPr>
          <p:cNvPr id="86" name="85 Conector angular"/>
          <p:cNvCxnSpPr>
            <a:stCxn id="59" idx="3"/>
            <a:endCxn id="69" idx="1"/>
          </p:cNvCxnSpPr>
          <p:nvPr/>
        </p:nvCxnSpPr>
        <p:spPr>
          <a:xfrm>
            <a:off x="7164288" y="4493397"/>
            <a:ext cx="648072" cy="2317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Rectángulo redondeado"/>
          <p:cNvSpPr/>
          <p:nvPr/>
        </p:nvSpPr>
        <p:spPr>
          <a:xfrm>
            <a:off x="4860232" y="1844824"/>
            <a:ext cx="1800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COMA ANTES DE COORD. (Y, O, NI)</a:t>
            </a:r>
            <a:endParaRPr lang="es-PE" sz="1400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923928" y="2636912"/>
            <a:ext cx="109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se prohíbe</a:t>
            </a:r>
            <a:endParaRPr lang="es-PE" sz="1400" dirty="0"/>
          </a:p>
        </p:txBody>
      </p:sp>
      <p:cxnSp>
        <p:nvCxnSpPr>
          <p:cNvPr id="92" name="91 Conector recto de flecha"/>
          <p:cNvCxnSpPr>
            <a:stCxn id="21" idx="0"/>
          </p:cNvCxnSpPr>
          <p:nvPr/>
        </p:nvCxnSpPr>
        <p:spPr>
          <a:xfrm flipV="1">
            <a:off x="3782723" y="2294912"/>
            <a:ext cx="1077509" cy="844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>
            <a:stCxn id="89" idx="1"/>
            <a:endCxn id="98" idx="3"/>
          </p:cNvCxnSpPr>
          <p:nvPr/>
        </p:nvCxnSpPr>
        <p:spPr>
          <a:xfrm flipH="1">
            <a:off x="3976996" y="2132824"/>
            <a:ext cx="883236" cy="16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CuadroTexto"/>
          <p:cNvSpPr txBox="1"/>
          <p:nvPr/>
        </p:nvSpPr>
        <p:spPr>
          <a:xfrm>
            <a:off x="4029985" y="1772816"/>
            <a:ext cx="88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s</a:t>
            </a:r>
            <a:r>
              <a:rPr lang="es-PE" sz="1200" dirty="0" smtClean="0"/>
              <a:t>e permite para</a:t>
            </a:r>
            <a:endParaRPr lang="es-PE" sz="1200" dirty="0"/>
          </a:p>
        </p:txBody>
      </p:sp>
      <p:sp>
        <p:nvSpPr>
          <p:cNvPr id="98" name="97 Rectángulo redondeado"/>
          <p:cNvSpPr/>
          <p:nvPr/>
        </p:nvSpPr>
        <p:spPr>
          <a:xfrm>
            <a:off x="2627784" y="1952912"/>
            <a:ext cx="1349212" cy="68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INDICAR JERARQUÍA</a:t>
            </a:r>
            <a:endParaRPr lang="es-PE" sz="1400" dirty="0"/>
          </a:p>
        </p:txBody>
      </p:sp>
      <p:cxnSp>
        <p:nvCxnSpPr>
          <p:cNvPr id="2055" name="2054 Conector recto"/>
          <p:cNvCxnSpPr/>
          <p:nvPr/>
        </p:nvCxnSpPr>
        <p:spPr>
          <a:xfrm>
            <a:off x="7020120" y="3481415"/>
            <a:ext cx="19443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7" name="2056 Conector angular"/>
          <p:cNvCxnSpPr/>
          <p:nvPr/>
        </p:nvCxnSpPr>
        <p:spPr>
          <a:xfrm flipV="1">
            <a:off x="7143796" y="3724436"/>
            <a:ext cx="1836000" cy="505243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63" name="2062 Conector recto"/>
          <p:cNvCxnSpPr/>
          <p:nvPr/>
        </p:nvCxnSpPr>
        <p:spPr>
          <a:xfrm flipV="1">
            <a:off x="8964488" y="836712"/>
            <a:ext cx="0" cy="28877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65" name="2064 Conector recto"/>
          <p:cNvCxnSpPr/>
          <p:nvPr/>
        </p:nvCxnSpPr>
        <p:spPr>
          <a:xfrm flipH="1">
            <a:off x="3419872" y="836712"/>
            <a:ext cx="55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67" name="2066 Conector recto de flecha"/>
          <p:cNvCxnSpPr>
            <a:endCxn id="5" idx="0"/>
          </p:cNvCxnSpPr>
          <p:nvPr/>
        </p:nvCxnSpPr>
        <p:spPr>
          <a:xfrm flipH="1">
            <a:off x="2942099" y="836712"/>
            <a:ext cx="477774" cy="218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117 CuadroTexto"/>
          <p:cNvSpPr txBox="1"/>
          <p:nvPr/>
        </p:nvSpPr>
        <p:spPr>
          <a:xfrm>
            <a:off x="5958792" y="600943"/>
            <a:ext cx="23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rgbClr val="FF0000"/>
                </a:solidFill>
              </a:rPr>
              <a:t>debe expresarse mediante</a:t>
            </a:r>
            <a:endParaRPr lang="es-PE" sz="1400" dirty="0">
              <a:solidFill>
                <a:srgbClr val="FF0000"/>
              </a:solidFill>
            </a:endParaRPr>
          </a:p>
        </p:txBody>
      </p:sp>
      <p:sp>
        <p:nvSpPr>
          <p:cNvPr id="119" name="118 Rectángulo redondeado"/>
          <p:cNvSpPr/>
          <p:nvPr/>
        </p:nvSpPr>
        <p:spPr>
          <a:xfrm>
            <a:off x="179512" y="3525572"/>
            <a:ext cx="1379194" cy="7282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SUJETO DE VERBO</a:t>
            </a:r>
            <a:endParaRPr lang="es-PE" sz="1400" dirty="0"/>
          </a:p>
        </p:txBody>
      </p:sp>
      <p:cxnSp>
        <p:nvCxnSpPr>
          <p:cNvPr id="2069" name="2068 Conector angular"/>
          <p:cNvCxnSpPr>
            <a:stCxn id="4" idx="1"/>
            <a:endCxn id="119" idx="0"/>
          </p:cNvCxnSpPr>
          <p:nvPr/>
        </p:nvCxnSpPr>
        <p:spPr>
          <a:xfrm rot="10800000" flipV="1">
            <a:off x="869110" y="2857028"/>
            <a:ext cx="174499" cy="6685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121 CuadroTexto"/>
          <p:cNvSpPr txBox="1"/>
          <p:nvPr/>
        </p:nvSpPr>
        <p:spPr>
          <a:xfrm>
            <a:off x="179512" y="2635238"/>
            <a:ext cx="787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n</a:t>
            </a:r>
            <a:r>
              <a:rPr lang="es-PE" sz="1400" dirty="0" smtClean="0"/>
              <a:t>unca separa</a:t>
            </a:r>
            <a:endParaRPr lang="es-PE" sz="1400" dirty="0"/>
          </a:p>
        </p:txBody>
      </p:sp>
      <p:cxnSp>
        <p:nvCxnSpPr>
          <p:cNvPr id="2072" name="2071 Conector recto"/>
          <p:cNvCxnSpPr/>
          <p:nvPr/>
        </p:nvCxnSpPr>
        <p:spPr>
          <a:xfrm>
            <a:off x="1733205" y="3525572"/>
            <a:ext cx="1037" cy="842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2073 Conector recto"/>
          <p:cNvCxnSpPr/>
          <p:nvPr/>
        </p:nvCxnSpPr>
        <p:spPr>
          <a:xfrm>
            <a:off x="1733205" y="4319862"/>
            <a:ext cx="0" cy="91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2076 Conector recto"/>
          <p:cNvCxnSpPr/>
          <p:nvPr/>
        </p:nvCxnSpPr>
        <p:spPr>
          <a:xfrm>
            <a:off x="1733205" y="5237384"/>
            <a:ext cx="0" cy="9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4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2" grpId="0"/>
      <p:bldP spid="19" grpId="0"/>
      <p:bldP spid="21" grpId="0" animBg="1"/>
      <p:bldP spid="22" grpId="0" animBg="1"/>
      <p:bldP spid="23" grpId="0" animBg="1"/>
      <p:bldP spid="24" grpId="0" animBg="1"/>
      <p:bldP spid="35" grpId="0"/>
      <p:bldP spid="36" grpId="0"/>
      <p:bldP spid="37" grpId="0"/>
      <p:bldP spid="51" grpId="0"/>
      <p:bldP spid="53" grpId="0" animBg="1"/>
      <p:bldP spid="54" grpId="0" animBg="1"/>
      <p:bldP spid="58" grpId="0"/>
      <p:bldP spid="59" grpId="0" animBg="1"/>
      <p:bldP spid="61" grpId="0"/>
      <p:bldP spid="64" grpId="0"/>
      <p:bldP spid="68" grpId="0"/>
      <p:bldP spid="69" grpId="0" animBg="1"/>
      <p:bldP spid="71" grpId="0"/>
      <p:bldP spid="83" grpId="0" animBg="1"/>
      <p:bldP spid="84" grpId="0" animBg="1"/>
      <p:bldP spid="89" grpId="0" animBg="1"/>
      <p:bldP spid="91" grpId="0"/>
      <p:bldP spid="96" grpId="0"/>
      <p:bldP spid="98" grpId="0" animBg="1"/>
      <p:bldP spid="118" grpId="0"/>
      <p:bldP spid="119" grpId="0" animBg="1"/>
      <p:bldP spid="12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3C0BD56D4F174C9A993EA9FFF30D32" ma:contentTypeVersion="2" ma:contentTypeDescription="Create a new document." ma:contentTypeScope="" ma:versionID="3719f99ba18294b64b5e1cc24434af13">
  <xsd:schema xmlns:xsd="http://www.w3.org/2001/XMLSchema" xmlns:xs="http://www.w3.org/2001/XMLSchema" xmlns:p="http://schemas.microsoft.com/office/2006/metadata/properties" xmlns:ns2="15345ba6-b0de-432a-9de5-7ba94c661425" targetNamespace="http://schemas.microsoft.com/office/2006/metadata/properties" ma:root="true" ma:fieldsID="3962c2b46a5b47478561527fe761ede9" ns2:_="">
    <xsd:import namespace="15345ba6-b0de-432a-9de5-7ba94c66142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45ba6-b0de-432a-9de5-7ba94c6614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C95F2D-1CD4-4302-BD4B-77BED136B283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5345ba6-b0de-432a-9de5-7ba94c661425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463986-5509-44AD-9639-0F39BED50C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6B06DE-FE7A-406E-BD29-76CA536ED8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345ba6-b0de-432a-9de5-7ba94c661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301</Words>
  <Application>Microsoft Office PowerPoint</Application>
  <PresentationFormat>Presentación en pantalla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Puntuación: usos de la coma</vt:lpstr>
      <vt:lpstr>   </vt:lpstr>
      <vt:lpstr>Presentación de PowerPoint</vt:lpstr>
      <vt:lpstr>Funciones principales de la coma</vt:lpstr>
      <vt:lpstr>Presentación de PowerPoint</vt:lpstr>
      <vt:lpstr>Presentación de PowerPoint</vt:lpstr>
      <vt:lpstr>Presentación de PowerPoint</vt:lpstr>
      <vt:lpstr>Presentación de PowerPoint</vt:lpstr>
      <vt:lpstr>¿Para qué se usa la coma?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signos de puntuación</dc:title>
  <dc:creator>Propietario</dc:creator>
  <cp:lastModifiedBy>Perla</cp:lastModifiedBy>
  <cp:revision>89</cp:revision>
  <dcterms:created xsi:type="dcterms:W3CDTF">2014-02-06T16:13:03Z</dcterms:created>
  <dcterms:modified xsi:type="dcterms:W3CDTF">2018-11-06T06:19:40Z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0x0101008F3C0BD56D4F174C9A993EA9FFF30D32</vt:lpwstr>
  </property>
</Properties>
</file>