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99" r:id="rId2"/>
    <p:sldId id="275" r:id="rId3"/>
    <p:sldId id="283" r:id="rId4"/>
    <p:sldId id="284" r:id="rId5"/>
    <p:sldId id="290" r:id="rId6"/>
    <p:sldId id="292" r:id="rId7"/>
    <p:sldId id="298" r:id="rId8"/>
    <p:sldId id="293" r:id="rId9"/>
    <p:sldId id="294" r:id="rId10"/>
    <p:sldId id="297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7" autoAdjust="0"/>
    <p:restoredTop sz="94660"/>
  </p:normalViewPr>
  <p:slideViewPr>
    <p:cSldViewPr>
      <p:cViewPr>
        <p:scale>
          <a:sx n="66" d="100"/>
          <a:sy n="66" d="100"/>
        </p:scale>
        <p:origin x="-150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D10E-50C6-4694-9ED3-6ACD04D2AA94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DD4B9-5DEE-4689-835F-17BE04E130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52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6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38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6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0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3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6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8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0777-1D54-4697-81BE-D2B3BBAF5935}" type="datetimeFigureOut">
              <a:rPr lang="es-PE" smtClean="0"/>
              <a:t>11/11/2018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FC48-8B94-4174-B9EC-B9B3E4C865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990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s-PE" dirty="0" smtClean="0"/>
              <a:t>Introducción a la Redacción</a:t>
            </a:r>
            <a:endParaRPr lang="es-PE" dirty="0"/>
          </a:p>
        </p:txBody>
      </p:sp>
      <p:pic>
        <p:nvPicPr>
          <p:cNvPr id="1026" name="Picture 2" descr="Resultado de imagen para reda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7818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1" descr="C:\Users\gpadilla\AppData\Local\Microsoft\Windows\Temporary Internet Files\Content.Outlook\96TE15TJ\LOGO_CMYK 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22" y="426830"/>
            <a:ext cx="2424353" cy="170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4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1187625" y="1453425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Otro ejemplo de este tipo de error se produce cuando utilizamos </a:t>
            </a:r>
            <a:r>
              <a:rPr lang="es-ES" dirty="0" smtClean="0"/>
              <a:t>una </a:t>
            </a:r>
            <a:r>
              <a:rPr lang="es-ES" dirty="0"/>
              <a:t>palabra cuyo sentido es distinto al que se busca expresar </a:t>
            </a:r>
            <a:r>
              <a:rPr lang="es-ES" dirty="0" smtClean="0"/>
              <a:t>(a veces </a:t>
            </a:r>
            <a:r>
              <a:rPr lang="es-ES" dirty="0"/>
              <a:t>incluso opuesto).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5" y="257767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Tal es el caso del término </a:t>
            </a:r>
            <a:r>
              <a:rPr lang="es-ES" dirty="0" smtClean="0">
                <a:solidFill>
                  <a:srgbClr val="FF0000"/>
                </a:solidFill>
              </a:rPr>
              <a:t>“latente”</a:t>
            </a:r>
            <a:r>
              <a:rPr lang="es-ES" dirty="0" smtClean="0"/>
              <a:t>, cuyo significado es “oculto”, “escondido”, y que, sin embargo, es usada muchas veces como </a:t>
            </a:r>
            <a:r>
              <a:rPr lang="es-ES" dirty="0" smtClean="0">
                <a:solidFill>
                  <a:srgbClr val="00B050"/>
                </a:solidFill>
              </a:rPr>
              <a:t>“evidente”.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04958" y="3903439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	Ejemplo:</a:t>
            </a:r>
          </a:p>
          <a:p>
            <a:pPr algn="ctr"/>
            <a:endParaRPr lang="es-ES" b="1" dirty="0" smtClean="0"/>
          </a:p>
          <a:p>
            <a:pPr algn="ctr"/>
            <a:r>
              <a:rPr lang="es-ES" dirty="0" smtClean="0"/>
              <a:t>El transporte público en Lima es un problema latente.</a:t>
            </a:r>
            <a:endParaRPr lang="es-PE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6408204" y="4826769"/>
            <a:ext cx="6149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420581" y="4077072"/>
            <a:ext cx="270030" cy="4341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012160" y="37170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evidente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40152" y="530120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Léxico impertinente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7028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Rectángulo"/>
          <p:cNvSpPr>
            <a:spLocks noChangeArrowheads="1"/>
          </p:cNvSpPr>
          <p:nvPr/>
        </p:nvSpPr>
        <p:spPr bwMode="auto">
          <a:xfrm>
            <a:off x="3020171" y="1341438"/>
            <a:ext cx="2938561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es-PE" altLang="es-PE" sz="2800" b="1" dirty="0">
                <a:solidFill>
                  <a:srgbClr val="C00000"/>
                </a:solidFill>
                <a:ea typeface="Calibri" pitchFamily="34" charset="0"/>
                <a:cs typeface="Times New Roman" pitchFamily="18" charset="0"/>
              </a:rPr>
              <a:t>Logro de la sesión</a:t>
            </a:r>
          </a:p>
        </p:txBody>
      </p:sp>
      <p:sp>
        <p:nvSpPr>
          <p:cNvPr id="5" name="4 Redondear rectángulo de esquina diagonal"/>
          <p:cNvSpPr/>
          <p:nvPr/>
        </p:nvSpPr>
        <p:spPr>
          <a:xfrm>
            <a:off x="795867" y="2133601"/>
            <a:ext cx="7680678" cy="1546225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1060189" y="2343834"/>
            <a:ext cx="7152033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PE" altLang="es-PE" sz="2400" dirty="0"/>
              <a:t>El estudiante emplea adecuadamente </a:t>
            </a:r>
            <a:r>
              <a:rPr lang="es-PE" altLang="es-PE" sz="2400" dirty="0" smtClean="0"/>
              <a:t>los referentes y </a:t>
            </a:r>
            <a:r>
              <a:rPr lang="es-PE" altLang="es-PE" sz="2400" dirty="0"/>
              <a:t>corrige los errores léxicos que se presenten </a:t>
            </a:r>
            <a:r>
              <a:rPr lang="es-PE" altLang="es-PE" sz="2400" dirty="0" smtClean="0"/>
              <a:t>sus redacciones. </a:t>
            </a:r>
          </a:p>
        </p:txBody>
      </p:sp>
    </p:spTree>
    <p:extLst>
      <p:ext uri="{BB962C8B-B14F-4D97-AF65-F5344CB8AC3E}">
        <p14:creationId xmlns:p14="http://schemas.microsoft.com/office/powerpoint/2010/main" val="20498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31567" y="1785010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Precisión léxica</a:t>
            </a:r>
            <a:endParaRPr lang="es-PE" sz="40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utoShape 2" descr="Resultado de imagen para precisiÃ³n lex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Resultado de imagen para precisiÃ³n lex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89355"/>
            <a:ext cx="2727945" cy="31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7" y="1982625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El ministro indicó que va a “hacer las cosas necesarias para solucionar el problema de la seguridad ciudadana”.</a:t>
            </a:r>
          </a:p>
          <a:p>
            <a:endParaRPr lang="es-ES" sz="2800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762282" y="906286"/>
            <a:ext cx="7050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 atentamente el siguiente enunciado.</a:t>
            </a:r>
            <a:endParaRPr lang="es-PE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85619" y="3906634"/>
            <a:ext cx="5403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¿Qué acciones realizará el ministro?</a:t>
            </a:r>
            <a:endParaRPr lang="es-PE" sz="2800" dirty="0">
              <a:solidFill>
                <a:srgbClr val="FF0000"/>
              </a:solidFill>
            </a:endParaRPr>
          </a:p>
        </p:txBody>
      </p:sp>
      <p:sp>
        <p:nvSpPr>
          <p:cNvPr id="7" name="AutoShape 2" descr="Resultado de imagen para promesas electora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4" descr="Resultado de imagen para promesas electora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3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5557" y="932527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En ocasiones, se suele formular enunciados inexactos, lo que puede generar ambigüedad e, incluso, confusión en el lector u oyente. 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75556" y="2132856"/>
            <a:ext cx="7740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Una de las razones de este problema es la utilización de palabras </a:t>
            </a:r>
            <a:r>
              <a:rPr lang="es-ES" sz="2400" dirty="0" smtClean="0"/>
              <a:t>que no </a:t>
            </a:r>
            <a:r>
              <a:rPr lang="es-ES" sz="2400" dirty="0"/>
              <a:t>tienen significado preciso. A este tipo de términos </a:t>
            </a:r>
            <a:r>
              <a:rPr lang="es-ES" sz="2400" dirty="0" smtClean="0"/>
              <a:t>se </a:t>
            </a:r>
            <a:r>
              <a:rPr lang="es-ES" sz="2400" dirty="0"/>
              <a:t>le denominan palabras </a:t>
            </a:r>
            <a:r>
              <a:rPr lang="es-ES" sz="2400" b="1" dirty="0"/>
              <a:t>“baúl”</a:t>
            </a:r>
            <a:r>
              <a:rPr lang="es-ES" sz="2400" dirty="0"/>
              <a:t>.</a:t>
            </a:r>
            <a:r>
              <a:rPr lang="es-ES" sz="2400" b="1" dirty="0"/>
              <a:t> </a:t>
            </a:r>
            <a:endParaRPr lang="es-P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19672" y="3501008"/>
            <a:ext cx="1723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cosa</a:t>
            </a:r>
          </a:p>
          <a:p>
            <a:r>
              <a:rPr lang="es-ES" sz="3200" b="1" dirty="0" smtClean="0">
                <a:solidFill>
                  <a:srgbClr val="FF0000"/>
                </a:solidFill>
              </a:rPr>
              <a:t>algo</a:t>
            </a:r>
          </a:p>
          <a:p>
            <a:r>
              <a:rPr lang="es-ES" sz="3200" b="1" dirty="0" smtClean="0">
                <a:solidFill>
                  <a:srgbClr val="FF0000"/>
                </a:solidFill>
              </a:rPr>
              <a:t>tener</a:t>
            </a:r>
          </a:p>
          <a:p>
            <a:r>
              <a:rPr lang="es-ES" sz="3200" b="1" dirty="0" smtClean="0">
                <a:solidFill>
                  <a:srgbClr val="FF0000"/>
                </a:solidFill>
              </a:rPr>
              <a:t>hacer</a:t>
            </a:r>
          </a:p>
          <a:p>
            <a:r>
              <a:rPr lang="es-ES" sz="3200" b="1" dirty="0" smtClean="0">
                <a:solidFill>
                  <a:srgbClr val="FF0000"/>
                </a:solidFill>
              </a:rPr>
              <a:t>dar</a:t>
            </a:r>
            <a:endParaRPr lang="es-PE" sz="3200" b="1" dirty="0">
              <a:solidFill>
                <a:srgbClr val="FF0000"/>
              </a:solidFill>
            </a:endParaRPr>
          </a:p>
        </p:txBody>
      </p:sp>
      <p:sp>
        <p:nvSpPr>
          <p:cNvPr id="5" name="AutoShape 2" descr="Resultado de imagen para bau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4" descr="Resultado de imagen para bau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24986" y="3607276"/>
            <a:ext cx="6903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El ministro indicó que va a “establecer</a:t>
            </a:r>
            <a:r>
              <a:rPr lang="es-ES" sz="2000" b="1" dirty="0" smtClean="0"/>
              <a:t> </a:t>
            </a:r>
            <a:r>
              <a:rPr lang="es-ES" sz="2000" dirty="0" smtClean="0"/>
              <a:t>trabajos coordinados entre el </a:t>
            </a:r>
            <a:r>
              <a:rPr lang="es-ES" sz="2000" dirty="0" err="1" smtClean="0"/>
              <a:t>serenazgo</a:t>
            </a:r>
            <a:r>
              <a:rPr lang="es-ES" sz="2000" dirty="0" smtClean="0"/>
              <a:t> y la policía, e implementará de equipos a ambas instituciones para solucionar el problema de la seguridad ciudadana”.</a:t>
            </a:r>
          </a:p>
          <a:p>
            <a:endParaRPr lang="es-ES" sz="20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1124987" y="1124744"/>
            <a:ext cx="6903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Ejemplo: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El ministro indicó que va a “</a:t>
            </a:r>
            <a:r>
              <a:rPr lang="es-ES" sz="2000" b="1" i="1" dirty="0" smtClean="0"/>
              <a:t>hacer</a:t>
            </a:r>
            <a:r>
              <a:rPr lang="es-ES" sz="2000" dirty="0" smtClean="0"/>
              <a:t> las </a:t>
            </a:r>
            <a:r>
              <a:rPr lang="es-ES" sz="2000" b="1" i="1" dirty="0" smtClean="0"/>
              <a:t>cosas</a:t>
            </a:r>
            <a:r>
              <a:rPr lang="es-ES" sz="2000" dirty="0" smtClean="0"/>
              <a:t> necesarias para solucionar el problema de la seguridad ciudadana”.</a:t>
            </a:r>
          </a:p>
          <a:p>
            <a:endParaRPr lang="es-ES" sz="20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940152" y="262318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Imprecisión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i="1" dirty="0" smtClean="0">
                <a:solidFill>
                  <a:srgbClr val="FF0000"/>
                </a:solidFill>
              </a:rPr>
              <a:t>léxica</a:t>
            </a:r>
            <a:endParaRPr lang="es-PE" i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012160" y="4869160"/>
            <a:ext cx="16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Precisión léxica</a:t>
            </a:r>
            <a:endParaRPr lang="es-P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31567" y="2492896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Pertinencia léxica</a:t>
            </a:r>
            <a:endParaRPr lang="es-PE" sz="40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2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971600" y="1037927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Por otro lado, los enunciados inexactos también se producen debido a errores arraigados en el habla cotidiana.</a:t>
            </a:r>
            <a:endParaRPr lang="es-PE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95827" y="2374938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Un ejemplo de ello es la utilización de expresiones como </a:t>
            </a:r>
            <a:r>
              <a:rPr lang="es-ES" sz="2400" dirty="0" smtClean="0">
                <a:solidFill>
                  <a:srgbClr val="FF0000"/>
                </a:solidFill>
              </a:rPr>
              <a:t>“gracias a” </a:t>
            </a:r>
            <a:r>
              <a:rPr lang="es-ES" sz="2400" dirty="0" smtClean="0"/>
              <a:t>en vez de </a:t>
            </a:r>
            <a:r>
              <a:rPr lang="es-ES" sz="2400" dirty="0" smtClean="0">
                <a:solidFill>
                  <a:srgbClr val="FF0000"/>
                </a:solidFill>
              </a:rPr>
              <a:t>“por culpa de”</a:t>
            </a:r>
            <a:r>
              <a:rPr lang="es-ES" sz="2400" dirty="0" smtClean="0"/>
              <a:t>.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/>
              <a:t>La primera </a:t>
            </a:r>
            <a:r>
              <a:rPr lang="es-ES" sz="2400" dirty="0" smtClean="0"/>
              <a:t>se utiliza en caso de situaciones positivas</a:t>
            </a:r>
            <a:r>
              <a:rPr lang="es-ES" sz="2400" dirty="0"/>
              <a:t>; mientras que la segunda, </a:t>
            </a:r>
            <a:r>
              <a:rPr lang="es-ES" sz="2400" dirty="0" smtClean="0"/>
              <a:t>en situaciones negativas.</a:t>
            </a:r>
            <a:endParaRPr lang="es-PE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95827" y="393305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Sin embargo, es recurrente que las personas no tengan en cuenta esta diferenciación en sus conversaciones y, por ende, cometan el mismo error en sus textos. 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5366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5" y="1412776"/>
            <a:ext cx="68407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/>
              <a:t>Ejemplo: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Gracias a la falta de previsión de las autoridades, hubo muchos damnificados.  </a:t>
            </a:r>
            <a:endParaRPr lang="es-PE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5796136" y="2276872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324929" y="2708920"/>
            <a:ext cx="1110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259632" y="2276872"/>
            <a:ext cx="8640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339752" y="1340768"/>
            <a:ext cx="1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rgbClr val="00B050"/>
                </a:solidFill>
              </a:rPr>
              <a:t>expresión</a:t>
            </a:r>
            <a:r>
              <a:rPr lang="es-ES" b="1" i="1" dirty="0" smtClean="0">
                <a:solidFill>
                  <a:srgbClr val="00B050"/>
                </a:solidFill>
              </a:rPr>
              <a:t> </a:t>
            </a:r>
            <a:r>
              <a:rPr lang="es-ES" i="1" dirty="0" smtClean="0">
                <a:solidFill>
                  <a:srgbClr val="00B050"/>
                </a:solidFill>
              </a:rPr>
              <a:t>positiva</a:t>
            </a:r>
            <a:endParaRPr lang="es-PE" i="1" dirty="0">
              <a:solidFill>
                <a:srgbClr val="00B05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142042" y="126876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situación </a:t>
            </a:r>
            <a:r>
              <a:rPr lang="es-ES" i="1" dirty="0">
                <a:solidFill>
                  <a:srgbClr val="FF0000"/>
                </a:solidFill>
              </a:rPr>
              <a:t>negativa </a:t>
            </a:r>
            <a:endParaRPr lang="es-PE" dirty="0"/>
          </a:p>
        </p:txBody>
      </p:sp>
      <p:cxnSp>
        <p:nvCxnSpPr>
          <p:cNvPr id="23" name="22 Conector recto de flecha"/>
          <p:cNvCxnSpPr/>
          <p:nvPr/>
        </p:nvCxnSpPr>
        <p:spPr>
          <a:xfrm flipH="1">
            <a:off x="6282190" y="1630128"/>
            <a:ext cx="252028" cy="334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2036326" y="1617748"/>
            <a:ext cx="324036" cy="39604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152221" y="4285352"/>
            <a:ext cx="680535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Por culpa de la </a:t>
            </a:r>
            <a:r>
              <a:rPr lang="es-ES" dirty="0"/>
              <a:t>falta de previsión de las autoridades, hubo muchos </a:t>
            </a:r>
            <a:r>
              <a:rPr lang="es-ES" dirty="0" smtClean="0"/>
              <a:t>damnificados.  </a:t>
            </a:r>
            <a:endParaRPr lang="es-PE" dirty="0"/>
          </a:p>
        </p:txBody>
      </p:sp>
      <p:cxnSp>
        <p:nvCxnSpPr>
          <p:cNvPr id="35" name="34 Conector recto"/>
          <p:cNvCxnSpPr/>
          <p:nvPr/>
        </p:nvCxnSpPr>
        <p:spPr>
          <a:xfrm>
            <a:off x="1239022" y="4720498"/>
            <a:ext cx="110073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228634" y="28740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a typeface="Adobe Fangsong Std R" pitchFamily="18" charset="-128"/>
                <a:cs typeface="Adobe Arabic" pitchFamily="18" charset="-78"/>
              </a:rPr>
              <a:t>Léxico impertinente </a:t>
            </a:r>
            <a:endParaRPr lang="es-PE" b="1" dirty="0"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269091" y="513644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a typeface="Adobe Fangsong Std R" pitchFamily="18" charset="-128"/>
                <a:cs typeface="Adobe Arabic" pitchFamily="18" charset="-78"/>
              </a:rPr>
              <a:t>Léxico pertinente </a:t>
            </a:r>
            <a:endParaRPr lang="es-PE" b="1" dirty="0">
              <a:ea typeface="Adobe Fangsong Std R" pitchFamily="18" charset="-128"/>
              <a:cs typeface="Adobe Arabic" pitchFamily="18" charset="-78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6084168" y="4722138"/>
            <a:ext cx="117013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1301465" y="5158924"/>
            <a:ext cx="1110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>
            <a:off x="6523752" y="4154902"/>
            <a:ext cx="130513" cy="2609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1475656" y="3779748"/>
            <a:ext cx="201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expresión</a:t>
            </a:r>
            <a:r>
              <a:rPr lang="es-ES" b="1" i="1" dirty="0" smtClean="0">
                <a:solidFill>
                  <a:srgbClr val="FF0000"/>
                </a:solidFill>
              </a:rPr>
              <a:t> </a:t>
            </a:r>
            <a:r>
              <a:rPr lang="es-ES" i="1" dirty="0" smtClean="0">
                <a:solidFill>
                  <a:srgbClr val="FF0000"/>
                </a:solidFill>
              </a:rPr>
              <a:t>negativa</a:t>
            </a:r>
            <a:endParaRPr lang="es-PE" i="1" dirty="0">
              <a:solidFill>
                <a:srgbClr val="FF0000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6230843" y="378904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situación </a:t>
            </a:r>
            <a:r>
              <a:rPr lang="es-ES" i="1" dirty="0">
                <a:solidFill>
                  <a:srgbClr val="FF0000"/>
                </a:solidFill>
              </a:rPr>
              <a:t>negativa </a:t>
            </a:r>
            <a:endParaRPr lang="es-PE" dirty="0"/>
          </a:p>
        </p:txBody>
      </p:sp>
      <p:cxnSp>
        <p:nvCxnSpPr>
          <p:cNvPr id="59" name="58 Conector recto de flecha"/>
          <p:cNvCxnSpPr/>
          <p:nvPr/>
        </p:nvCxnSpPr>
        <p:spPr>
          <a:xfrm flipH="1">
            <a:off x="1840265" y="4153083"/>
            <a:ext cx="130513" cy="2609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33" grpId="0"/>
      <p:bldP spid="42" grpId="0"/>
      <p:bldP spid="43" grpId="0"/>
      <p:bldP spid="52" grpId="0"/>
      <p:bldP spid="5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357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Introducción a la Redacción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Perla</cp:lastModifiedBy>
  <cp:revision>74</cp:revision>
  <dcterms:created xsi:type="dcterms:W3CDTF">2016-06-24T11:45:38Z</dcterms:created>
  <dcterms:modified xsi:type="dcterms:W3CDTF">2018-11-12T05:10:53Z</dcterms:modified>
</cp:coreProperties>
</file>